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4" r:id="rId2"/>
    <p:sldId id="325" r:id="rId3"/>
    <p:sldId id="326" r:id="rId4"/>
    <p:sldId id="327" r:id="rId5"/>
    <p:sldId id="328" r:id="rId6"/>
    <p:sldId id="329" r:id="rId7"/>
    <p:sldId id="331" r:id="rId8"/>
    <p:sldId id="332" r:id="rId9"/>
    <p:sldId id="335" r:id="rId10"/>
    <p:sldId id="336" r:id="rId11"/>
    <p:sldId id="337" r:id="rId12"/>
    <p:sldId id="338" r:id="rId13"/>
    <p:sldId id="339" r:id="rId14"/>
    <p:sldId id="340" r:id="rId15"/>
    <p:sldId id="341"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66"/>
    <a:srgbClr val="FF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1" autoAdjust="0"/>
    <p:restoredTop sz="94664" autoAdjust="0"/>
  </p:normalViewPr>
  <p:slideViewPr>
    <p:cSldViewPr>
      <p:cViewPr>
        <p:scale>
          <a:sx n="66" d="100"/>
          <a:sy n="66" d="100"/>
        </p:scale>
        <p:origin x="-52"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09F6CD7-C866-4828-B17A-E21972E30D18}" type="datetimeFigureOut">
              <a:rPr lang="en-US"/>
              <a:pPr>
                <a:defRPr/>
              </a:pPr>
              <a:t>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D69E058-5972-48AA-B244-960A22C13A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9EAF2F-0DCD-4FF3-8483-7D42FD336A65}" type="slidenum">
              <a:rPr lang="en-US" smtClean="0">
                <a:latin typeface="Arial" pitchFamily="34" charset="0"/>
              </a:rPr>
              <a:pPr/>
              <a:t>15</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52F031-3455-488E-9856-92900720628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EB084F-5D16-44B8-9C08-FC0FFCD54CF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535CE1-A925-4943-B0A6-C7A09008040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1176ACB-8DAD-4E02-9618-EF34C49EAB0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3816E3-3AAA-4139-8A2D-B2186C73D9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B8EE3F-E5D7-4896-B98B-1847E2DC139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65E0D0-9EB0-4501-9862-987A51A529E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0FB9D0D-E5E2-485E-9017-A0109874995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B403C18-1F51-4748-8637-81033A6D086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ED86FFB-150B-4C11-934F-99CAE4BFCF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95C82E-A406-4B26-AB7E-7D7C286B266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81540B-602A-4992-BA79-A120C1BE42E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B30E8F68-EFE7-46F1-8DDC-61B2E78356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a:xfrm>
            <a:off x="914400" y="277813"/>
            <a:ext cx="7772400" cy="1143000"/>
          </a:xfrm>
          <a:noFill/>
        </p:spPr>
        <p:txBody>
          <a:bodyPr/>
          <a:lstStyle/>
          <a:p>
            <a:pPr eaLnBrk="1" hangingPunct="1"/>
            <a:r>
              <a:rPr lang="en-US" sz="3200" smtClean="0"/>
              <a:t>Mapping Data to a High-Dimensional Space</a:t>
            </a:r>
          </a:p>
        </p:txBody>
      </p:sp>
      <p:sp>
        <p:nvSpPr>
          <p:cNvPr id="1029" name="Rectangle 5"/>
          <p:cNvSpPr>
            <a:spLocks noGrp="1" noChangeArrowheads="1"/>
          </p:cNvSpPr>
          <p:nvPr>
            <p:ph type="body" idx="1"/>
          </p:nvPr>
        </p:nvSpPr>
        <p:spPr>
          <a:xfrm>
            <a:off x="838200" y="1295400"/>
            <a:ext cx="7772400" cy="4530725"/>
          </a:xfrm>
          <a:noFill/>
        </p:spPr>
        <p:txBody>
          <a:bodyPr/>
          <a:lstStyle/>
          <a:p>
            <a:pPr eaLnBrk="1" hangingPunct="1"/>
            <a:r>
              <a:rPr lang="en-US" sz="2800" smtClean="0"/>
              <a:t>Find function </a:t>
            </a:r>
            <a:r>
              <a:rPr lang="en-US" sz="2800" smtClean="0">
                <a:sym typeface="Symbol" pitchFamily="18" charset="2"/>
              </a:rPr>
              <a:t>(x) to map to a different space, then SVM formulation becomes:</a:t>
            </a:r>
          </a:p>
          <a:p>
            <a:pPr eaLnBrk="1" hangingPunct="1"/>
            <a:endParaRPr lang="en-US" sz="2800" smtClean="0">
              <a:sym typeface="Symbol" pitchFamily="18" charset="2"/>
            </a:endParaRPr>
          </a:p>
          <a:p>
            <a:pPr eaLnBrk="1" hangingPunct="1"/>
            <a:endParaRPr lang="en-US" smtClean="0">
              <a:sym typeface="Symbol" pitchFamily="18" charset="2"/>
            </a:endParaRPr>
          </a:p>
          <a:p>
            <a:pPr eaLnBrk="1" hangingPunct="1"/>
            <a:endParaRPr lang="en-US" sz="2800" smtClean="0">
              <a:sym typeface="Symbol" pitchFamily="18" charset="2"/>
            </a:endParaRPr>
          </a:p>
          <a:p>
            <a:pPr eaLnBrk="1" hangingPunct="1"/>
            <a:r>
              <a:rPr lang="en-US" sz="2800" smtClean="0">
                <a:sym typeface="Symbol" pitchFamily="18" charset="2"/>
              </a:rPr>
              <a:t>Data appear as (x), weights </a:t>
            </a:r>
            <a:r>
              <a:rPr lang="en-US" sz="2800" i="1" smtClean="0">
                <a:sym typeface="Symbol" pitchFamily="18" charset="2"/>
              </a:rPr>
              <a:t>w </a:t>
            </a:r>
            <a:r>
              <a:rPr lang="en-US" sz="2800" smtClean="0">
                <a:sym typeface="Symbol" pitchFamily="18" charset="2"/>
              </a:rPr>
              <a:t>are now weights in the new space</a:t>
            </a:r>
          </a:p>
          <a:p>
            <a:pPr eaLnBrk="1" hangingPunct="1"/>
            <a:r>
              <a:rPr lang="en-US" sz="2800" smtClean="0">
                <a:sym typeface="Symbol" pitchFamily="18" charset="2"/>
              </a:rPr>
              <a:t>Explicit mapping expensive if (x) is very high dimensional</a:t>
            </a:r>
          </a:p>
          <a:p>
            <a:pPr eaLnBrk="1" hangingPunct="1"/>
            <a:r>
              <a:rPr lang="en-US" sz="2800" smtClean="0">
                <a:sym typeface="Symbol" pitchFamily="18" charset="2"/>
              </a:rPr>
              <a:t>Solving the problem without explicitly mapping the data is desirable</a:t>
            </a:r>
          </a:p>
          <a:p>
            <a:pPr eaLnBrk="1" hangingPunct="1">
              <a:lnSpc>
                <a:spcPct val="90000"/>
              </a:lnSpc>
              <a:spcBef>
                <a:spcPct val="50000"/>
              </a:spcBef>
            </a:pPr>
            <a:endParaRPr lang="en-US" sz="2800" smtClean="0">
              <a:sym typeface="Symbol" pitchFamily="18" charset="2"/>
            </a:endParaRPr>
          </a:p>
        </p:txBody>
      </p:sp>
      <p:graphicFrame>
        <p:nvGraphicFramePr>
          <p:cNvPr id="1026" name="Object 6"/>
          <p:cNvGraphicFramePr>
            <a:graphicFrameLocks noChangeAspect="1"/>
          </p:cNvGraphicFramePr>
          <p:nvPr/>
        </p:nvGraphicFramePr>
        <p:xfrm>
          <a:off x="1828800" y="2362200"/>
          <a:ext cx="2438400" cy="838200"/>
        </p:xfrm>
        <a:graphic>
          <a:graphicData uri="http://schemas.openxmlformats.org/presentationml/2006/ole">
            <p:oleObj spid="_x0000_s1026" name="Equation" r:id="rId3" imgW="1218960" imgH="419040" progId="Equation.DSMT4">
              <p:embed/>
            </p:oleObj>
          </a:graphicData>
        </a:graphic>
      </p:graphicFrame>
      <p:graphicFrame>
        <p:nvGraphicFramePr>
          <p:cNvPr id="1027" name="Object 7"/>
          <p:cNvGraphicFramePr>
            <a:graphicFrameLocks noChangeAspect="1"/>
          </p:cNvGraphicFramePr>
          <p:nvPr/>
        </p:nvGraphicFramePr>
        <p:xfrm>
          <a:off x="4267200" y="2971800"/>
          <a:ext cx="3505200" cy="800100"/>
        </p:xfrm>
        <a:graphic>
          <a:graphicData uri="http://schemas.openxmlformats.org/presentationml/2006/ole">
            <p:oleObj spid="_x0000_s1027" name="Equation" r:id="rId4" imgW="2006280" imgH="457200" progId="Equation.3">
              <p:embed/>
            </p:oleObj>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4"/>
          <p:cNvGraphicFramePr>
            <a:graphicFrameLocks noChangeAspect="1"/>
          </p:cNvGraphicFramePr>
          <p:nvPr/>
        </p:nvGraphicFramePr>
        <p:xfrm>
          <a:off x="990600" y="0"/>
          <a:ext cx="6148388" cy="6858000"/>
        </p:xfrm>
        <a:graphic>
          <a:graphicData uri="http://schemas.openxmlformats.org/presentationml/2006/ole">
            <p:oleObj spid="_x0000_s6146" name="Microsoft Equation 3.0" r:id="rId3" imgW="2908080" imgH="370836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b="1" i="1" smtClean="0">
                <a:solidFill>
                  <a:srgbClr val="864300"/>
                </a:solidFill>
                <a:latin typeface="Helvetica-BoldOblique" charset="0"/>
              </a:rPr>
              <a:t>XOR Problem</a:t>
            </a:r>
            <a:r>
              <a:rPr lang="en-US" smtClean="0">
                <a:solidFill>
                  <a:srgbClr val="000000"/>
                </a:solidFill>
                <a:latin typeface="Helvetica-BoldOblique" charset="0"/>
              </a:rPr>
              <a:t/>
            </a:r>
            <a:br>
              <a:rPr lang="en-US" smtClean="0">
                <a:solidFill>
                  <a:srgbClr val="000000"/>
                </a:solidFill>
                <a:latin typeface="Helvetica-BoldOblique" charset="0"/>
              </a:rPr>
            </a:br>
            <a:endParaRPr lang="en-US" smtClean="0">
              <a:solidFill>
                <a:srgbClr val="000000"/>
              </a:solidFill>
              <a:latin typeface="Helvetica-BoldOblique" charset="0"/>
            </a:endParaRPr>
          </a:p>
        </p:txBody>
      </p:sp>
      <p:sp>
        <p:nvSpPr>
          <p:cNvPr id="7173" name="Rectangle 3"/>
          <p:cNvSpPr>
            <a:spLocks noGrp="1" noChangeArrowheads="1"/>
          </p:cNvSpPr>
          <p:nvPr>
            <p:ph type="body" idx="1"/>
          </p:nvPr>
        </p:nvSpPr>
        <p:spPr>
          <a:xfrm>
            <a:off x="685800" y="1371600"/>
            <a:ext cx="7772400" cy="5105400"/>
          </a:xfrm>
        </p:spPr>
        <p:txBody>
          <a:bodyPr/>
          <a:lstStyle/>
          <a:p>
            <a:pPr>
              <a:buFontTx/>
              <a:buNone/>
            </a:pPr>
            <a:r>
              <a:rPr lang="en-US" sz="2400" i="1" smtClean="0"/>
              <a:t>                                                K</a:t>
            </a:r>
            <a:r>
              <a:rPr lang="en-US" sz="2400" smtClean="0"/>
              <a:t>(</a:t>
            </a:r>
            <a:r>
              <a:rPr lang="en-US" sz="2400" b="1" smtClean="0"/>
              <a:t>x</a:t>
            </a:r>
            <a:r>
              <a:rPr lang="en-US" sz="2400" i="1" baseline="-25000" smtClean="0"/>
              <a:t>i</a:t>
            </a:r>
            <a:r>
              <a:rPr lang="en-US" sz="2400" smtClean="0"/>
              <a:t>,</a:t>
            </a:r>
            <a:r>
              <a:rPr lang="en-US" sz="2400" b="1" smtClean="0"/>
              <a:t>x</a:t>
            </a:r>
            <a:r>
              <a:rPr lang="en-US" sz="2400" i="1" baseline="-25000" smtClean="0"/>
              <a:t>j</a:t>
            </a:r>
            <a:r>
              <a:rPr lang="en-US" sz="2400" smtClean="0"/>
              <a:t>)=(1 + </a:t>
            </a:r>
            <a:r>
              <a:rPr lang="en-US" sz="2400" b="1" smtClean="0"/>
              <a:t>x</a:t>
            </a:r>
            <a:r>
              <a:rPr lang="en-US" sz="2400" i="1" baseline="-25000" smtClean="0"/>
              <a:t>i</a:t>
            </a:r>
            <a:r>
              <a:rPr lang="en-US" sz="2400" b="1" baseline="30000" smtClean="0"/>
              <a:t>T</a:t>
            </a:r>
            <a:r>
              <a:rPr lang="en-US" sz="2400" b="1" smtClean="0"/>
              <a:t>x</a:t>
            </a:r>
            <a:r>
              <a:rPr lang="en-US" sz="2400" i="1" baseline="-25000" smtClean="0"/>
              <a:t>j</a:t>
            </a:r>
            <a:r>
              <a:rPr lang="en-US" sz="2400" smtClean="0"/>
              <a:t>)</a:t>
            </a:r>
            <a:r>
              <a:rPr lang="en-US" sz="2400" baseline="30000" smtClean="0"/>
              <a:t>2</a:t>
            </a:r>
            <a:r>
              <a:rPr lang="en-US" sz="2400" baseline="-25000" smtClean="0"/>
              <a:t>,</a:t>
            </a:r>
            <a:endParaRPr lang="en-US" sz="2400" smtClean="0"/>
          </a:p>
          <a:p>
            <a:pPr lvl="2"/>
            <a:endParaRPr lang="en-US" smtClean="0"/>
          </a:p>
        </p:txBody>
      </p:sp>
      <p:grpSp>
        <p:nvGrpSpPr>
          <p:cNvPr id="7174" name="Group 35"/>
          <p:cNvGrpSpPr>
            <a:grpSpLocks/>
          </p:cNvGrpSpPr>
          <p:nvPr/>
        </p:nvGrpSpPr>
        <p:grpSpPr bwMode="auto">
          <a:xfrm>
            <a:off x="0" y="1981200"/>
            <a:ext cx="2438400" cy="2438400"/>
            <a:chOff x="-3" y="-3"/>
            <a:chExt cx="1373" cy="1158"/>
          </a:xfrm>
        </p:grpSpPr>
        <p:grpSp>
          <p:nvGrpSpPr>
            <p:cNvPr id="7178" name="Group 33"/>
            <p:cNvGrpSpPr>
              <a:grpSpLocks/>
            </p:cNvGrpSpPr>
            <p:nvPr/>
          </p:nvGrpSpPr>
          <p:grpSpPr bwMode="auto">
            <a:xfrm>
              <a:off x="0" y="0"/>
              <a:ext cx="1367" cy="1152"/>
              <a:chOff x="0" y="0"/>
              <a:chExt cx="1367" cy="1152"/>
            </a:xfrm>
          </p:grpSpPr>
          <p:grpSp>
            <p:nvGrpSpPr>
              <p:cNvPr id="7180" name="Group 26"/>
              <p:cNvGrpSpPr>
                <a:grpSpLocks/>
              </p:cNvGrpSpPr>
              <p:nvPr/>
            </p:nvGrpSpPr>
            <p:grpSpPr bwMode="auto">
              <a:xfrm>
                <a:off x="0" y="0"/>
                <a:ext cx="705" cy="480"/>
                <a:chOff x="0" y="0"/>
                <a:chExt cx="705" cy="480"/>
              </a:xfrm>
            </p:grpSpPr>
            <p:sp>
              <p:nvSpPr>
                <p:cNvPr id="7190" name="Rectangle 21"/>
                <p:cNvSpPr>
                  <a:spLocks noChangeArrowheads="1"/>
                </p:cNvSpPr>
                <p:nvPr/>
              </p:nvSpPr>
              <p:spPr bwMode="auto">
                <a:xfrm>
                  <a:off x="43" y="0"/>
                  <a:ext cx="619" cy="480"/>
                </a:xfrm>
                <a:prstGeom prst="rect">
                  <a:avLst/>
                </a:prstGeom>
                <a:noFill/>
                <a:ln w="9525">
                  <a:noFill/>
                  <a:miter lim="800000"/>
                  <a:headEnd/>
                  <a:tailEnd/>
                </a:ln>
              </p:spPr>
              <p:txBody>
                <a:bodyPr/>
                <a:lstStyle/>
                <a:p>
                  <a:pPr algn="just"/>
                  <a:r>
                    <a:rPr lang="en-US" altLang="ko-KR" sz="1600">
                      <a:ea typeface="Batang" pitchFamily="18" charset="-127"/>
                    </a:rPr>
                    <a:t>Input vector</a:t>
                  </a:r>
                </a:p>
                <a:p>
                  <a:pPr algn="just" eaLnBrk="0" hangingPunct="0"/>
                  <a:r>
                    <a:rPr lang="en-US" altLang="ko-KR" sz="1600">
                      <a:ea typeface="Batang" pitchFamily="18" charset="-127"/>
                    </a:rPr>
                    <a:t>X= (x1,x2)</a:t>
                  </a:r>
                </a:p>
                <a:p>
                  <a:pPr algn="just" eaLnBrk="0" hangingPunct="0"/>
                  <a:endParaRPr lang="en-US" altLang="ko-KR" sz="1600">
                    <a:ea typeface="Gulim" pitchFamily="34" charset="-127"/>
                  </a:endParaRPr>
                </a:p>
              </p:txBody>
            </p:sp>
            <p:sp>
              <p:nvSpPr>
                <p:cNvPr id="7191" name="Rectangle 25"/>
                <p:cNvSpPr>
                  <a:spLocks noChangeArrowheads="1"/>
                </p:cNvSpPr>
                <p:nvPr/>
              </p:nvSpPr>
              <p:spPr bwMode="auto">
                <a:xfrm>
                  <a:off x="0" y="0"/>
                  <a:ext cx="705" cy="480"/>
                </a:xfrm>
                <a:prstGeom prst="rect">
                  <a:avLst/>
                </a:prstGeom>
                <a:noFill/>
                <a:ln w="7">
                  <a:solidFill>
                    <a:srgbClr val="A0A0A0"/>
                  </a:solidFill>
                  <a:miter lim="800000"/>
                  <a:headEnd/>
                  <a:tailEnd/>
                </a:ln>
              </p:spPr>
              <p:txBody>
                <a:bodyPr/>
                <a:lstStyle/>
                <a:p>
                  <a:endParaRPr lang="en-US"/>
                </a:p>
              </p:txBody>
            </p:sp>
          </p:grpSp>
          <p:grpSp>
            <p:nvGrpSpPr>
              <p:cNvPr id="7181" name="Group 28"/>
              <p:cNvGrpSpPr>
                <a:grpSpLocks/>
              </p:cNvGrpSpPr>
              <p:nvPr/>
            </p:nvGrpSpPr>
            <p:grpSpPr bwMode="auto">
              <a:xfrm>
                <a:off x="705" y="0"/>
                <a:ext cx="662" cy="480"/>
                <a:chOff x="705" y="0"/>
                <a:chExt cx="662" cy="480"/>
              </a:xfrm>
            </p:grpSpPr>
            <p:sp>
              <p:nvSpPr>
                <p:cNvPr id="7188" name="Rectangle 22"/>
                <p:cNvSpPr>
                  <a:spLocks noChangeArrowheads="1"/>
                </p:cNvSpPr>
                <p:nvPr/>
              </p:nvSpPr>
              <p:spPr bwMode="auto">
                <a:xfrm>
                  <a:off x="748" y="0"/>
                  <a:ext cx="576" cy="480"/>
                </a:xfrm>
                <a:prstGeom prst="rect">
                  <a:avLst/>
                </a:prstGeom>
                <a:noFill/>
                <a:ln w="9525">
                  <a:noFill/>
                  <a:miter lim="800000"/>
                  <a:headEnd/>
                  <a:tailEnd/>
                </a:ln>
              </p:spPr>
              <p:txBody>
                <a:bodyPr/>
                <a:lstStyle/>
                <a:p>
                  <a:pPr algn="just"/>
                  <a:r>
                    <a:rPr lang="en-US" altLang="ko-KR" sz="1600">
                      <a:ea typeface="Batang" pitchFamily="18" charset="-127"/>
                    </a:rPr>
                    <a:t>Class label</a:t>
                  </a:r>
                </a:p>
                <a:p>
                  <a:pPr algn="just" eaLnBrk="0" hangingPunct="0"/>
                  <a:r>
                    <a:rPr lang="en-US" altLang="ko-KR" sz="1600">
                      <a:ea typeface="Batang" pitchFamily="18" charset="-127"/>
                    </a:rPr>
                    <a:t>Y={1, -1}</a:t>
                  </a:r>
                </a:p>
                <a:p>
                  <a:pPr algn="just" eaLnBrk="0" hangingPunct="0"/>
                  <a:endParaRPr lang="en-US" altLang="ko-KR" sz="1600">
                    <a:ea typeface="Gulim" pitchFamily="34" charset="-127"/>
                  </a:endParaRPr>
                </a:p>
              </p:txBody>
            </p:sp>
            <p:sp>
              <p:nvSpPr>
                <p:cNvPr id="7189" name="Rectangle 27"/>
                <p:cNvSpPr>
                  <a:spLocks noChangeArrowheads="1"/>
                </p:cNvSpPr>
                <p:nvPr/>
              </p:nvSpPr>
              <p:spPr bwMode="auto">
                <a:xfrm>
                  <a:off x="705" y="0"/>
                  <a:ext cx="662" cy="480"/>
                </a:xfrm>
                <a:prstGeom prst="rect">
                  <a:avLst/>
                </a:prstGeom>
                <a:noFill/>
                <a:ln w="7">
                  <a:solidFill>
                    <a:srgbClr val="A0A0A0"/>
                  </a:solidFill>
                  <a:miter lim="800000"/>
                  <a:headEnd/>
                  <a:tailEnd/>
                </a:ln>
              </p:spPr>
              <p:txBody>
                <a:bodyPr/>
                <a:lstStyle/>
                <a:p>
                  <a:endParaRPr lang="en-US"/>
                </a:p>
              </p:txBody>
            </p:sp>
          </p:grpSp>
          <p:grpSp>
            <p:nvGrpSpPr>
              <p:cNvPr id="7182" name="Group 30"/>
              <p:cNvGrpSpPr>
                <a:grpSpLocks/>
              </p:cNvGrpSpPr>
              <p:nvPr/>
            </p:nvGrpSpPr>
            <p:grpSpPr bwMode="auto">
              <a:xfrm>
                <a:off x="0" y="480"/>
                <a:ext cx="705" cy="672"/>
                <a:chOff x="0" y="480"/>
                <a:chExt cx="705" cy="672"/>
              </a:xfrm>
            </p:grpSpPr>
            <p:sp>
              <p:nvSpPr>
                <p:cNvPr id="7186" name="Rectangle 23"/>
                <p:cNvSpPr>
                  <a:spLocks noChangeArrowheads="1"/>
                </p:cNvSpPr>
                <p:nvPr/>
              </p:nvSpPr>
              <p:spPr bwMode="auto">
                <a:xfrm>
                  <a:off x="43" y="480"/>
                  <a:ext cx="619" cy="672"/>
                </a:xfrm>
                <a:prstGeom prst="rect">
                  <a:avLst/>
                </a:prstGeom>
                <a:noFill/>
                <a:ln w="9525">
                  <a:noFill/>
                  <a:miter lim="800000"/>
                  <a:headEnd/>
                  <a:tailEnd/>
                </a:ln>
              </p:spPr>
              <p:txBody>
                <a:bodyPr/>
                <a:lstStyle/>
                <a:p>
                  <a:pPr algn="just"/>
                  <a:r>
                    <a:rPr lang="en-US" altLang="ko-KR" sz="2000">
                      <a:ea typeface="Batang" pitchFamily="18" charset="-127"/>
                    </a:rPr>
                    <a:t>(1, 1)</a:t>
                  </a:r>
                </a:p>
                <a:p>
                  <a:pPr algn="just" eaLnBrk="0" hangingPunct="0"/>
                  <a:r>
                    <a:rPr lang="en-US" altLang="ko-KR" sz="2000">
                      <a:ea typeface="Batang" pitchFamily="18" charset="-127"/>
                    </a:rPr>
                    <a:t>(1, -1)</a:t>
                  </a:r>
                </a:p>
                <a:p>
                  <a:pPr algn="just" eaLnBrk="0" hangingPunct="0"/>
                  <a:r>
                    <a:rPr lang="en-US" altLang="ko-KR" sz="2000">
                      <a:ea typeface="Batang" pitchFamily="18" charset="-127"/>
                    </a:rPr>
                    <a:t>(-1, 1)</a:t>
                  </a:r>
                </a:p>
                <a:p>
                  <a:pPr algn="just" eaLnBrk="0" hangingPunct="0"/>
                  <a:r>
                    <a:rPr lang="en-US" altLang="ko-KR" sz="2000">
                      <a:ea typeface="Batang" pitchFamily="18" charset="-127"/>
                    </a:rPr>
                    <a:t>(-1, -1)</a:t>
                  </a:r>
                </a:p>
                <a:p>
                  <a:pPr algn="just" eaLnBrk="0" hangingPunct="0"/>
                  <a:endParaRPr lang="en-US" altLang="ko-KR" sz="2000">
                    <a:ea typeface="Gulim" pitchFamily="34" charset="-127"/>
                  </a:endParaRPr>
                </a:p>
              </p:txBody>
            </p:sp>
            <p:sp>
              <p:nvSpPr>
                <p:cNvPr id="7187" name="Rectangle 29"/>
                <p:cNvSpPr>
                  <a:spLocks noChangeArrowheads="1"/>
                </p:cNvSpPr>
                <p:nvPr/>
              </p:nvSpPr>
              <p:spPr bwMode="auto">
                <a:xfrm>
                  <a:off x="0" y="480"/>
                  <a:ext cx="705" cy="672"/>
                </a:xfrm>
                <a:prstGeom prst="rect">
                  <a:avLst/>
                </a:prstGeom>
                <a:noFill/>
                <a:ln w="7">
                  <a:solidFill>
                    <a:srgbClr val="A0A0A0"/>
                  </a:solidFill>
                  <a:miter lim="800000"/>
                  <a:headEnd/>
                  <a:tailEnd/>
                </a:ln>
              </p:spPr>
              <p:txBody>
                <a:bodyPr/>
                <a:lstStyle/>
                <a:p>
                  <a:endParaRPr lang="en-US"/>
                </a:p>
              </p:txBody>
            </p:sp>
          </p:grpSp>
          <p:grpSp>
            <p:nvGrpSpPr>
              <p:cNvPr id="7183" name="Group 32"/>
              <p:cNvGrpSpPr>
                <a:grpSpLocks/>
              </p:cNvGrpSpPr>
              <p:nvPr/>
            </p:nvGrpSpPr>
            <p:grpSpPr bwMode="auto">
              <a:xfrm>
                <a:off x="705" y="480"/>
                <a:ext cx="662" cy="672"/>
                <a:chOff x="705" y="480"/>
                <a:chExt cx="662" cy="672"/>
              </a:xfrm>
            </p:grpSpPr>
            <p:sp>
              <p:nvSpPr>
                <p:cNvPr id="7184" name="Rectangle 24"/>
                <p:cNvSpPr>
                  <a:spLocks noChangeArrowheads="1"/>
                </p:cNvSpPr>
                <p:nvPr/>
              </p:nvSpPr>
              <p:spPr bwMode="auto">
                <a:xfrm>
                  <a:off x="748" y="480"/>
                  <a:ext cx="576" cy="672"/>
                </a:xfrm>
                <a:prstGeom prst="rect">
                  <a:avLst/>
                </a:prstGeom>
                <a:noFill/>
                <a:ln w="9525">
                  <a:noFill/>
                  <a:miter lim="800000"/>
                  <a:headEnd/>
                  <a:tailEnd/>
                </a:ln>
              </p:spPr>
              <p:txBody>
                <a:bodyPr/>
                <a:lstStyle/>
                <a:p>
                  <a:pPr algn="just"/>
                  <a:r>
                    <a:rPr lang="en-US" altLang="ko-KR" sz="2000">
                      <a:ea typeface="Batang" pitchFamily="18" charset="-127"/>
                    </a:rPr>
                    <a:t>-1</a:t>
                  </a:r>
                </a:p>
                <a:p>
                  <a:pPr algn="just" eaLnBrk="0" hangingPunct="0"/>
                  <a:r>
                    <a:rPr lang="en-US" altLang="ko-KR" sz="2000">
                      <a:ea typeface="Batang" pitchFamily="18" charset="-127"/>
                    </a:rPr>
                    <a:t>1</a:t>
                  </a:r>
                </a:p>
                <a:p>
                  <a:pPr algn="just" eaLnBrk="0" hangingPunct="0"/>
                  <a:r>
                    <a:rPr lang="en-US" altLang="ko-KR" sz="2000">
                      <a:ea typeface="Batang" pitchFamily="18" charset="-127"/>
                    </a:rPr>
                    <a:t>1</a:t>
                  </a:r>
                </a:p>
                <a:p>
                  <a:pPr algn="just" eaLnBrk="0" hangingPunct="0"/>
                  <a:r>
                    <a:rPr lang="en-US" altLang="ko-KR" sz="2000">
                      <a:ea typeface="Batang" pitchFamily="18" charset="-127"/>
                    </a:rPr>
                    <a:t>-1</a:t>
                  </a:r>
                </a:p>
                <a:p>
                  <a:pPr algn="just" eaLnBrk="0" hangingPunct="0"/>
                  <a:endParaRPr lang="en-US" altLang="ko-KR" sz="2000">
                    <a:ea typeface="Gulim" pitchFamily="34" charset="-127"/>
                  </a:endParaRPr>
                </a:p>
              </p:txBody>
            </p:sp>
            <p:sp>
              <p:nvSpPr>
                <p:cNvPr id="7185" name="Rectangle 31"/>
                <p:cNvSpPr>
                  <a:spLocks noChangeArrowheads="1"/>
                </p:cNvSpPr>
                <p:nvPr/>
              </p:nvSpPr>
              <p:spPr bwMode="auto">
                <a:xfrm>
                  <a:off x="705" y="480"/>
                  <a:ext cx="662" cy="672"/>
                </a:xfrm>
                <a:prstGeom prst="rect">
                  <a:avLst/>
                </a:prstGeom>
                <a:noFill/>
                <a:ln w="7">
                  <a:solidFill>
                    <a:srgbClr val="A0A0A0"/>
                  </a:solidFill>
                  <a:miter lim="800000"/>
                  <a:headEnd/>
                  <a:tailEnd/>
                </a:ln>
              </p:spPr>
              <p:txBody>
                <a:bodyPr/>
                <a:lstStyle/>
                <a:p>
                  <a:endParaRPr lang="en-US"/>
                </a:p>
              </p:txBody>
            </p:sp>
          </p:grpSp>
        </p:grpSp>
        <p:sp>
          <p:nvSpPr>
            <p:cNvPr id="7179" name="Rectangle 34"/>
            <p:cNvSpPr>
              <a:spLocks noChangeArrowheads="1"/>
            </p:cNvSpPr>
            <p:nvPr/>
          </p:nvSpPr>
          <p:spPr bwMode="auto">
            <a:xfrm>
              <a:off x="-3" y="-3"/>
              <a:ext cx="1373" cy="1158"/>
            </a:xfrm>
            <a:prstGeom prst="rect">
              <a:avLst/>
            </a:prstGeom>
            <a:noFill/>
            <a:ln w="11112">
              <a:solidFill>
                <a:srgbClr val="A0A0A0"/>
              </a:solidFill>
              <a:miter lim="800000"/>
              <a:headEnd/>
              <a:tailEnd/>
            </a:ln>
          </p:spPr>
          <p:txBody>
            <a:bodyPr/>
            <a:lstStyle/>
            <a:p>
              <a:endParaRPr lang="en-US"/>
            </a:p>
          </p:txBody>
        </p:sp>
      </p:grpSp>
      <p:sp>
        <p:nvSpPr>
          <p:cNvPr id="7175" name="Rectangle 37"/>
          <p:cNvSpPr>
            <a:spLocks noChangeArrowheads="1"/>
          </p:cNvSpPr>
          <p:nvPr/>
        </p:nvSpPr>
        <p:spPr bwMode="auto">
          <a:xfrm>
            <a:off x="0" y="3033713"/>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0" name="Object 36"/>
          <p:cNvGraphicFramePr>
            <a:graphicFrameLocks noChangeAspect="1"/>
          </p:cNvGraphicFramePr>
          <p:nvPr/>
        </p:nvGraphicFramePr>
        <p:xfrm>
          <a:off x="2605088" y="2514600"/>
          <a:ext cx="6753225" cy="1249363"/>
        </p:xfrm>
        <a:graphic>
          <a:graphicData uri="http://schemas.openxmlformats.org/presentationml/2006/ole">
            <p:oleObj spid="_x0000_s7170" name="Equation" r:id="rId3" imgW="4279680" imgH="787320" progId="Equation.3">
              <p:embed/>
            </p:oleObj>
          </a:graphicData>
        </a:graphic>
      </p:graphicFrame>
      <p:sp>
        <p:nvSpPr>
          <p:cNvPr id="7176" name="Rectangle 39"/>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1" name="Object 38"/>
          <p:cNvGraphicFramePr>
            <a:graphicFrameLocks noChangeAspect="1"/>
          </p:cNvGraphicFramePr>
          <p:nvPr/>
        </p:nvGraphicFramePr>
        <p:xfrm>
          <a:off x="2590800" y="4267200"/>
          <a:ext cx="2590800" cy="2022475"/>
        </p:xfrm>
        <a:graphic>
          <a:graphicData uri="http://schemas.openxmlformats.org/presentationml/2006/ole">
            <p:oleObj spid="_x0000_s7171" name="Equation" r:id="rId4" imgW="1168400" imgH="914400" progId="Equation.3">
              <p:embed/>
            </p:oleObj>
          </a:graphicData>
        </a:graphic>
      </p:graphicFrame>
      <p:sp>
        <p:nvSpPr>
          <p:cNvPr id="7177" name="Text Box 40"/>
          <p:cNvSpPr txBox="1">
            <a:spLocks noChangeArrowheads="1"/>
          </p:cNvSpPr>
          <p:nvPr/>
        </p:nvSpPr>
        <p:spPr bwMode="auto">
          <a:xfrm>
            <a:off x="5486400" y="4419600"/>
            <a:ext cx="3429000" cy="1905000"/>
          </a:xfrm>
          <a:prstGeom prst="rect">
            <a:avLst/>
          </a:prstGeom>
          <a:solidFill>
            <a:srgbClr val="FFFFFF"/>
          </a:solidFill>
          <a:ln w="9525">
            <a:solidFill>
              <a:srgbClr val="000000"/>
            </a:solidFill>
            <a:miter lim="800000"/>
            <a:headEnd/>
            <a:tailEnd/>
          </a:ln>
        </p:spPr>
        <p:txBody>
          <a:bodyPr/>
          <a:lstStyle/>
          <a:p>
            <a:r>
              <a:rPr lang="en-US" altLang="ko-KR" dirty="0">
                <a:ea typeface="Batang" pitchFamily="18" charset="-127"/>
              </a:rPr>
              <a:t>K11=(1+[-1 -1]*[-1 -1]')^2</a:t>
            </a:r>
          </a:p>
          <a:p>
            <a:r>
              <a:rPr lang="en-US" altLang="ko-KR" dirty="0">
                <a:ea typeface="Batang" pitchFamily="18" charset="-127"/>
              </a:rPr>
              <a:t>K11 =      </a:t>
            </a:r>
            <a:r>
              <a:rPr lang="en-US" altLang="ko-KR" b="1" dirty="0">
                <a:ea typeface="Batang" pitchFamily="18" charset="-127"/>
              </a:rPr>
              <a:t>9</a:t>
            </a:r>
            <a:endParaRPr lang="en-US" altLang="ko-KR" dirty="0">
              <a:ea typeface="Batang" pitchFamily="18" charset="-127"/>
            </a:endParaRPr>
          </a:p>
          <a:p>
            <a:endParaRPr lang="en-US" altLang="ko-KR" dirty="0">
              <a:ea typeface="Batang" pitchFamily="18" charset="-127"/>
            </a:endParaRPr>
          </a:p>
          <a:p>
            <a:r>
              <a:rPr lang="en-US" altLang="ko-KR" dirty="0">
                <a:ea typeface="Batang" pitchFamily="18" charset="-127"/>
              </a:rPr>
              <a:t>K12=(1+[-1 -1]*[-1 1]')^2</a:t>
            </a:r>
          </a:p>
          <a:p>
            <a:r>
              <a:rPr lang="en-US" altLang="ko-KR" dirty="0">
                <a:ea typeface="Batang" pitchFamily="18" charset="-127"/>
              </a:rPr>
              <a:t>K12 =  </a:t>
            </a:r>
            <a:r>
              <a:rPr lang="en-US" altLang="ko-KR" b="1" dirty="0">
                <a:ea typeface="Batang" pitchFamily="18" charset="-127"/>
              </a:rPr>
              <a:t>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ox(in)">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box(in)">
                                      <p:cBhvr>
                                        <p:cTn id="1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p:txBody>
          <a:bodyPr/>
          <a:lstStyle/>
          <a:p>
            <a:endParaRPr lang="en-US" smtClean="0"/>
          </a:p>
          <a:p>
            <a:endParaRPr lang="en-US" smtClean="0"/>
          </a:p>
          <a:p>
            <a:endParaRPr lang="en-US" smtClean="0"/>
          </a:p>
          <a:p>
            <a:endParaRPr lang="en-US" smtClean="0"/>
          </a:p>
          <a:p>
            <a:endParaRPr lang="en-US" smtClean="0"/>
          </a:p>
          <a:p>
            <a:pPr>
              <a:buFontTx/>
              <a:buNone/>
            </a:pPr>
            <a:endParaRPr lang="en-US" sz="2800" smtClean="0"/>
          </a:p>
        </p:txBody>
      </p:sp>
      <p:sp>
        <p:nvSpPr>
          <p:cNvPr id="22531" name="Text Box 4"/>
          <p:cNvSpPr txBox="1">
            <a:spLocks noChangeArrowheads="1"/>
          </p:cNvSpPr>
          <p:nvPr/>
        </p:nvSpPr>
        <p:spPr bwMode="auto">
          <a:xfrm>
            <a:off x="1143000" y="304800"/>
            <a:ext cx="6858000" cy="6664325"/>
          </a:xfrm>
          <a:prstGeom prst="rect">
            <a:avLst/>
          </a:prstGeom>
          <a:noFill/>
          <a:ln w="9525">
            <a:noFill/>
            <a:miter lim="800000"/>
            <a:headEnd/>
            <a:tailEnd/>
          </a:ln>
        </p:spPr>
        <p:txBody>
          <a:bodyPr>
            <a:spAutoFit/>
          </a:bodyPr>
          <a:lstStyle/>
          <a:p>
            <a:pPr eaLnBrk="0" hangingPunct="0">
              <a:spcBef>
                <a:spcPct val="50000"/>
              </a:spcBef>
            </a:pPr>
            <a:r>
              <a:rPr lang="en-US">
                <a:solidFill>
                  <a:schemeClr val="tx2"/>
                </a:solidFill>
              </a:rPr>
              <a:t>Notice that in the dual problem the image of  input vectors only involved as an inner product meaning that the optimisation can be performed in the (lower dimensional) input space and that the inner product can be replaced by an inner-product kernel</a:t>
            </a:r>
            <a:endParaRPr lang="en-GB"/>
          </a:p>
          <a:p>
            <a:pPr eaLnBrk="0" hangingPunct="0">
              <a:spcBef>
                <a:spcPct val="50000"/>
              </a:spcBef>
            </a:pPr>
            <a:r>
              <a:rPr lang="en-GB"/>
              <a:t>        Q(a) = </a:t>
            </a:r>
            <a:r>
              <a:rPr lang="en-GB">
                <a:latin typeface="Symbol" pitchFamily="18" charset="2"/>
              </a:rPr>
              <a:t>S </a:t>
            </a:r>
            <a:r>
              <a:rPr lang="en-GB"/>
              <a:t>a</a:t>
            </a:r>
            <a:r>
              <a:rPr lang="en-GB" baseline="-25000"/>
              <a:t>i</a:t>
            </a:r>
            <a:r>
              <a:rPr lang="en-GB"/>
              <a:t> – ½ </a:t>
            </a:r>
            <a:r>
              <a:rPr lang="en-GB">
                <a:latin typeface="Symbol" pitchFamily="18" charset="2"/>
              </a:rPr>
              <a:t>S S </a:t>
            </a:r>
            <a:r>
              <a:rPr lang="en-GB"/>
              <a:t>a</a:t>
            </a:r>
            <a:r>
              <a:rPr lang="en-GB" baseline="-25000"/>
              <a:t>i</a:t>
            </a:r>
            <a:r>
              <a:rPr lang="en-GB"/>
              <a:t> a</a:t>
            </a:r>
            <a:r>
              <a:rPr lang="en-GB" baseline="-25000"/>
              <a:t>j</a:t>
            </a:r>
            <a:r>
              <a:rPr lang="en-GB"/>
              <a:t> d</a:t>
            </a:r>
            <a:r>
              <a:rPr lang="en-GB" baseline="-25000"/>
              <a:t>i </a:t>
            </a:r>
            <a:r>
              <a:rPr lang="en-GB"/>
              <a:t>d</a:t>
            </a:r>
            <a:r>
              <a:rPr lang="en-GB" baseline="-25000"/>
              <a:t>j </a:t>
            </a:r>
            <a:r>
              <a:rPr lang="en-GB">
                <a:latin typeface="Symbol" pitchFamily="18" charset="2"/>
              </a:rPr>
              <a:t>f(</a:t>
            </a:r>
            <a:r>
              <a:rPr lang="en-GB" u="sng"/>
              <a:t>x</a:t>
            </a:r>
            <a:r>
              <a:rPr lang="en-GB" baseline="-25000"/>
              <a:t>i</a:t>
            </a:r>
            <a:r>
              <a:rPr lang="en-GB"/>
              <a:t>) </a:t>
            </a:r>
            <a:r>
              <a:rPr lang="en-GB" baseline="30000"/>
              <a:t>T</a:t>
            </a:r>
            <a:r>
              <a:rPr lang="en-GB" baseline="-25000"/>
              <a:t> </a:t>
            </a:r>
            <a:r>
              <a:rPr lang="en-GB">
                <a:latin typeface="Symbol" pitchFamily="18" charset="2"/>
              </a:rPr>
              <a:t>f(</a:t>
            </a:r>
            <a:r>
              <a:rPr lang="en-GB" u="sng"/>
              <a:t>x</a:t>
            </a:r>
            <a:r>
              <a:rPr lang="en-GB" baseline="-25000"/>
              <a:t>j</a:t>
            </a:r>
            <a:r>
              <a:rPr lang="en-GB"/>
              <a:t>) </a:t>
            </a:r>
          </a:p>
          <a:p>
            <a:pPr eaLnBrk="0" hangingPunct="0">
              <a:spcBef>
                <a:spcPct val="50000"/>
              </a:spcBef>
            </a:pPr>
            <a:r>
              <a:rPr lang="en-GB"/>
              <a:t>                = </a:t>
            </a:r>
            <a:r>
              <a:rPr lang="en-GB">
                <a:latin typeface="Symbol" pitchFamily="18" charset="2"/>
              </a:rPr>
              <a:t>S </a:t>
            </a:r>
            <a:r>
              <a:rPr lang="en-GB"/>
              <a:t>a</a:t>
            </a:r>
            <a:r>
              <a:rPr lang="en-GB" baseline="-25000"/>
              <a:t>i</a:t>
            </a:r>
            <a:r>
              <a:rPr lang="en-GB"/>
              <a:t> – ½ </a:t>
            </a:r>
            <a:r>
              <a:rPr lang="en-GB">
                <a:latin typeface="Symbol" pitchFamily="18" charset="2"/>
              </a:rPr>
              <a:t>S S </a:t>
            </a:r>
            <a:r>
              <a:rPr lang="en-GB"/>
              <a:t>a</a:t>
            </a:r>
            <a:r>
              <a:rPr lang="en-GB" baseline="-25000"/>
              <a:t>i</a:t>
            </a:r>
            <a:r>
              <a:rPr lang="en-GB"/>
              <a:t> a</a:t>
            </a:r>
            <a:r>
              <a:rPr lang="en-GB" baseline="-25000"/>
              <a:t>j</a:t>
            </a:r>
            <a:r>
              <a:rPr lang="en-GB"/>
              <a:t> d</a:t>
            </a:r>
            <a:r>
              <a:rPr lang="en-GB" baseline="-25000"/>
              <a:t>i </a:t>
            </a:r>
            <a:r>
              <a:rPr lang="en-GB"/>
              <a:t>d</a:t>
            </a:r>
            <a:r>
              <a:rPr lang="en-GB" baseline="-25000"/>
              <a:t>j </a:t>
            </a:r>
            <a:r>
              <a:rPr lang="en-GB">
                <a:latin typeface="Symbol" pitchFamily="18" charset="2"/>
              </a:rPr>
              <a:t> K(</a:t>
            </a:r>
            <a:r>
              <a:rPr lang="en-GB" u="sng"/>
              <a:t>x</a:t>
            </a:r>
            <a:r>
              <a:rPr lang="en-GB" baseline="-25000"/>
              <a:t>i</a:t>
            </a:r>
            <a:r>
              <a:rPr lang="en-GB">
                <a:latin typeface="Symbol" pitchFamily="18" charset="2"/>
              </a:rPr>
              <a:t>, </a:t>
            </a:r>
            <a:r>
              <a:rPr lang="en-GB" u="sng"/>
              <a:t>x</a:t>
            </a:r>
            <a:r>
              <a:rPr lang="en-GB" baseline="-25000"/>
              <a:t>j</a:t>
            </a:r>
            <a:r>
              <a:rPr lang="en-GB">
                <a:latin typeface="Symbol" pitchFamily="18" charset="2"/>
              </a:rPr>
              <a:t>)</a:t>
            </a:r>
            <a:endParaRPr lang="en-GB"/>
          </a:p>
          <a:p>
            <a:pPr eaLnBrk="0" hangingPunct="0">
              <a:spcBef>
                <a:spcPct val="50000"/>
              </a:spcBef>
            </a:pPr>
            <a:r>
              <a:rPr lang="en-GB"/>
              <a:t>=a</a:t>
            </a:r>
            <a:r>
              <a:rPr lang="en-GB" baseline="-25000"/>
              <a:t>1</a:t>
            </a:r>
            <a:r>
              <a:rPr lang="en-GB"/>
              <a:t> +a</a:t>
            </a:r>
            <a:r>
              <a:rPr lang="en-GB" baseline="-25000"/>
              <a:t>2</a:t>
            </a:r>
            <a:r>
              <a:rPr lang="en-GB"/>
              <a:t> +a</a:t>
            </a:r>
            <a:r>
              <a:rPr lang="en-GB" baseline="-25000"/>
              <a:t>3</a:t>
            </a:r>
            <a:r>
              <a:rPr lang="en-GB"/>
              <a:t> +a</a:t>
            </a:r>
            <a:r>
              <a:rPr lang="en-GB" baseline="-25000"/>
              <a:t>4 </a:t>
            </a:r>
            <a:r>
              <a:rPr lang="en-GB"/>
              <a:t>– ½(9 a</a:t>
            </a:r>
            <a:r>
              <a:rPr lang="en-GB" baseline="-25000"/>
              <a:t>1 </a:t>
            </a:r>
            <a:r>
              <a:rPr lang="en-GB"/>
              <a:t>a</a:t>
            </a:r>
            <a:r>
              <a:rPr lang="en-GB" baseline="-25000"/>
              <a:t>1 </a:t>
            </a:r>
            <a:r>
              <a:rPr lang="en-GB"/>
              <a:t>- 2a</a:t>
            </a:r>
            <a:r>
              <a:rPr lang="en-GB" baseline="-25000"/>
              <a:t>1 </a:t>
            </a:r>
            <a:r>
              <a:rPr lang="en-GB"/>
              <a:t>a</a:t>
            </a:r>
            <a:r>
              <a:rPr lang="en-GB" baseline="-25000"/>
              <a:t>2 </a:t>
            </a:r>
            <a:r>
              <a:rPr lang="en-GB"/>
              <a:t>-2 a</a:t>
            </a:r>
            <a:r>
              <a:rPr lang="en-GB" baseline="-25000"/>
              <a:t>1 </a:t>
            </a:r>
            <a:r>
              <a:rPr lang="en-GB"/>
              <a:t>a</a:t>
            </a:r>
            <a:r>
              <a:rPr lang="en-GB" baseline="-25000"/>
              <a:t>3 </a:t>
            </a:r>
            <a:r>
              <a:rPr lang="en-GB"/>
              <a:t> +2a</a:t>
            </a:r>
            <a:r>
              <a:rPr lang="en-GB" baseline="-25000"/>
              <a:t>1 </a:t>
            </a:r>
            <a:r>
              <a:rPr lang="en-GB"/>
              <a:t>a</a:t>
            </a:r>
            <a:r>
              <a:rPr lang="en-GB" baseline="-25000"/>
              <a:t>4</a:t>
            </a:r>
          </a:p>
          <a:p>
            <a:pPr eaLnBrk="0" hangingPunct="0">
              <a:spcBef>
                <a:spcPct val="50000"/>
              </a:spcBef>
            </a:pPr>
            <a:r>
              <a:rPr lang="en-GB" baseline="-25000"/>
              <a:t> </a:t>
            </a:r>
            <a:r>
              <a:rPr lang="en-GB"/>
              <a:t>           +9a</a:t>
            </a:r>
            <a:r>
              <a:rPr lang="en-GB" baseline="-25000"/>
              <a:t>2 </a:t>
            </a:r>
            <a:r>
              <a:rPr lang="en-GB"/>
              <a:t>a</a:t>
            </a:r>
            <a:r>
              <a:rPr lang="en-GB" baseline="-25000"/>
              <a:t>2 </a:t>
            </a:r>
            <a:r>
              <a:rPr lang="en-GB"/>
              <a:t>+ 2a</a:t>
            </a:r>
            <a:r>
              <a:rPr lang="en-GB" baseline="-25000"/>
              <a:t>2 </a:t>
            </a:r>
            <a:r>
              <a:rPr lang="en-GB"/>
              <a:t>a</a:t>
            </a:r>
            <a:r>
              <a:rPr lang="en-GB" baseline="-25000"/>
              <a:t>3 </a:t>
            </a:r>
            <a:r>
              <a:rPr lang="en-GB"/>
              <a:t>-2a</a:t>
            </a:r>
            <a:r>
              <a:rPr lang="en-GB" baseline="-25000"/>
              <a:t>2 </a:t>
            </a:r>
            <a:r>
              <a:rPr lang="en-GB"/>
              <a:t>a</a:t>
            </a:r>
            <a:r>
              <a:rPr lang="en-GB" baseline="-25000"/>
              <a:t>4 </a:t>
            </a:r>
            <a:r>
              <a:rPr lang="en-GB"/>
              <a:t>+9a</a:t>
            </a:r>
            <a:r>
              <a:rPr lang="en-GB" baseline="-25000"/>
              <a:t>3 </a:t>
            </a:r>
            <a:r>
              <a:rPr lang="en-GB"/>
              <a:t>a</a:t>
            </a:r>
            <a:r>
              <a:rPr lang="en-GB" baseline="-25000"/>
              <a:t>3 </a:t>
            </a:r>
            <a:r>
              <a:rPr lang="en-GB"/>
              <a:t> -2a</a:t>
            </a:r>
            <a:r>
              <a:rPr lang="en-GB" baseline="-25000"/>
              <a:t>3 </a:t>
            </a:r>
            <a:r>
              <a:rPr lang="en-GB"/>
              <a:t>a</a:t>
            </a:r>
            <a:r>
              <a:rPr lang="en-GB" baseline="-25000"/>
              <a:t>4 </a:t>
            </a:r>
            <a:r>
              <a:rPr lang="en-GB"/>
              <a:t> +9  a</a:t>
            </a:r>
            <a:r>
              <a:rPr lang="en-GB" baseline="-25000"/>
              <a:t>4 </a:t>
            </a:r>
            <a:r>
              <a:rPr lang="en-GB"/>
              <a:t>a</a:t>
            </a:r>
            <a:r>
              <a:rPr lang="en-GB" baseline="-25000"/>
              <a:t>4 </a:t>
            </a:r>
            <a:r>
              <a:rPr lang="en-GB"/>
              <a:t>)</a:t>
            </a:r>
          </a:p>
          <a:p>
            <a:pPr eaLnBrk="0" hangingPunct="0">
              <a:spcBef>
                <a:spcPct val="50000"/>
              </a:spcBef>
            </a:pPr>
            <a:r>
              <a:rPr lang="en-GB"/>
              <a:t>1</a:t>
            </a:r>
            <a:r>
              <a:rPr lang="en-US"/>
              <a:t> </a:t>
            </a:r>
            <a:r>
              <a:rPr lang="en-GB"/>
              <a:t>=</a:t>
            </a:r>
            <a:r>
              <a:rPr lang="en-US"/>
              <a:t> </a:t>
            </a:r>
            <a:r>
              <a:rPr lang="en-GB"/>
              <a:t>9 a</a:t>
            </a:r>
            <a:r>
              <a:rPr lang="en-GB" baseline="-25000"/>
              <a:t>1  </a:t>
            </a:r>
            <a:r>
              <a:rPr lang="en-GB"/>
              <a:t>- a</a:t>
            </a:r>
            <a:r>
              <a:rPr lang="en-GB" baseline="-25000"/>
              <a:t>2 </a:t>
            </a:r>
            <a:r>
              <a:rPr lang="en-GB"/>
              <a:t>-</a:t>
            </a:r>
            <a:r>
              <a:rPr lang="en-GB" baseline="-25000"/>
              <a:t> </a:t>
            </a:r>
            <a:r>
              <a:rPr lang="en-GB"/>
              <a:t>a</a:t>
            </a:r>
            <a:r>
              <a:rPr lang="en-GB" baseline="-25000"/>
              <a:t>3 </a:t>
            </a:r>
            <a:r>
              <a:rPr lang="en-GB"/>
              <a:t> +</a:t>
            </a:r>
            <a:r>
              <a:rPr lang="en-US"/>
              <a:t> </a:t>
            </a:r>
            <a:r>
              <a:rPr lang="en-GB"/>
              <a:t>a</a:t>
            </a:r>
            <a:r>
              <a:rPr lang="en-GB" baseline="-25000"/>
              <a:t>4</a:t>
            </a:r>
            <a:endParaRPr lang="en-US" baseline="-25000"/>
          </a:p>
          <a:p>
            <a:pPr eaLnBrk="0" hangingPunct="0">
              <a:spcBef>
                <a:spcPct val="50000"/>
              </a:spcBef>
            </a:pPr>
            <a:r>
              <a:rPr lang="en-GB"/>
              <a:t>1</a:t>
            </a:r>
            <a:r>
              <a:rPr lang="en-US"/>
              <a:t> </a:t>
            </a:r>
            <a:r>
              <a:rPr lang="en-GB"/>
              <a:t>=</a:t>
            </a:r>
            <a:r>
              <a:rPr lang="en-US"/>
              <a:t> -</a:t>
            </a:r>
            <a:r>
              <a:rPr lang="en-GB"/>
              <a:t>a</a:t>
            </a:r>
            <a:r>
              <a:rPr lang="en-GB" baseline="-25000"/>
              <a:t>1  </a:t>
            </a:r>
            <a:r>
              <a:rPr lang="en-US"/>
              <a:t>+ 9 </a:t>
            </a:r>
            <a:r>
              <a:rPr lang="en-GB"/>
              <a:t>a</a:t>
            </a:r>
            <a:r>
              <a:rPr lang="en-GB" baseline="-25000"/>
              <a:t>2 </a:t>
            </a:r>
            <a:r>
              <a:rPr lang="en-US"/>
              <a:t>+</a:t>
            </a:r>
            <a:r>
              <a:rPr lang="en-GB" baseline="-25000"/>
              <a:t> </a:t>
            </a:r>
            <a:r>
              <a:rPr lang="en-GB"/>
              <a:t>a</a:t>
            </a:r>
            <a:r>
              <a:rPr lang="en-GB" baseline="-25000"/>
              <a:t>3 </a:t>
            </a:r>
            <a:r>
              <a:rPr lang="en-GB"/>
              <a:t> </a:t>
            </a:r>
            <a:r>
              <a:rPr lang="en-US"/>
              <a:t>-</a:t>
            </a:r>
            <a:r>
              <a:rPr lang="en-GB" baseline="-25000"/>
              <a:t> </a:t>
            </a:r>
            <a:r>
              <a:rPr lang="en-GB"/>
              <a:t>a</a:t>
            </a:r>
            <a:r>
              <a:rPr lang="en-GB" baseline="-25000"/>
              <a:t>4</a:t>
            </a:r>
            <a:endParaRPr lang="en-US" baseline="-25000"/>
          </a:p>
          <a:p>
            <a:pPr eaLnBrk="0" hangingPunct="0">
              <a:spcBef>
                <a:spcPct val="50000"/>
              </a:spcBef>
            </a:pPr>
            <a:r>
              <a:rPr lang="en-GB"/>
              <a:t>1</a:t>
            </a:r>
            <a:r>
              <a:rPr lang="en-US"/>
              <a:t> </a:t>
            </a:r>
            <a:r>
              <a:rPr lang="en-GB"/>
              <a:t>=</a:t>
            </a:r>
            <a:r>
              <a:rPr lang="en-US"/>
              <a:t> -</a:t>
            </a:r>
            <a:r>
              <a:rPr lang="en-GB"/>
              <a:t>a</a:t>
            </a:r>
            <a:r>
              <a:rPr lang="en-GB" baseline="-25000"/>
              <a:t>1  </a:t>
            </a:r>
            <a:r>
              <a:rPr lang="en-US"/>
              <a:t>+ </a:t>
            </a:r>
            <a:r>
              <a:rPr lang="en-GB"/>
              <a:t>a</a:t>
            </a:r>
            <a:r>
              <a:rPr lang="en-GB" baseline="-25000"/>
              <a:t>2 </a:t>
            </a:r>
            <a:r>
              <a:rPr lang="en-US"/>
              <a:t>+</a:t>
            </a:r>
            <a:r>
              <a:rPr lang="en-GB" baseline="-25000"/>
              <a:t> </a:t>
            </a:r>
            <a:r>
              <a:rPr lang="en-US"/>
              <a:t>9 </a:t>
            </a:r>
            <a:r>
              <a:rPr lang="en-GB"/>
              <a:t>a</a:t>
            </a:r>
            <a:r>
              <a:rPr lang="en-GB" baseline="-25000"/>
              <a:t>3 </a:t>
            </a:r>
            <a:r>
              <a:rPr lang="en-GB"/>
              <a:t> </a:t>
            </a:r>
            <a:r>
              <a:rPr lang="en-US"/>
              <a:t>-</a:t>
            </a:r>
            <a:r>
              <a:rPr lang="en-GB" baseline="-25000"/>
              <a:t> </a:t>
            </a:r>
            <a:r>
              <a:rPr lang="en-GB"/>
              <a:t>a</a:t>
            </a:r>
            <a:r>
              <a:rPr lang="en-GB" baseline="-25000"/>
              <a:t>4</a:t>
            </a:r>
            <a:endParaRPr lang="en-US" baseline="-25000"/>
          </a:p>
          <a:p>
            <a:pPr eaLnBrk="0" hangingPunct="0">
              <a:spcBef>
                <a:spcPct val="50000"/>
              </a:spcBef>
            </a:pPr>
            <a:r>
              <a:rPr lang="en-GB"/>
              <a:t>1</a:t>
            </a:r>
            <a:r>
              <a:rPr lang="en-US"/>
              <a:t> </a:t>
            </a:r>
            <a:r>
              <a:rPr lang="en-GB"/>
              <a:t>=</a:t>
            </a:r>
            <a:r>
              <a:rPr lang="en-US"/>
              <a:t> </a:t>
            </a:r>
            <a:r>
              <a:rPr lang="en-GB"/>
              <a:t>a</a:t>
            </a:r>
            <a:r>
              <a:rPr lang="en-GB" baseline="-25000"/>
              <a:t>1  </a:t>
            </a:r>
            <a:r>
              <a:rPr lang="en-GB"/>
              <a:t>- </a:t>
            </a:r>
            <a:r>
              <a:rPr lang="en-GB" baseline="-25000"/>
              <a:t> </a:t>
            </a:r>
            <a:r>
              <a:rPr lang="en-GB"/>
              <a:t>a</a:t>
            </a:r>
            <a:r>
              <a:rPr lang="en-GB" baseline="-25000"/>
              <a:t>2 </a:t>
            </a:r>
            <a:r>
              <a:rPr lang="en-GB"/>
              <a:t>- </a:t>
            </a:r>
            <a:r>
              <a:rPr lang="en-GB" baseline="-25000"/>
              <a:t> </a:t>
            </a:r>
            <a:r>
              <a:rPr lang="en-GB"/>
              <a:t>a</a:t>
            </a:r>
            <a:r>
              <a:rPr lang="en-GB" baseline="-25000"/>
              <a:t>3 </a:t>
            </a:r>
            <a:r>
              <a:rPr lang="en-GB"/>
              <a:t> + 9</a:t>
            </a:r>
            <a:r>
              <a:rPr lang="en-GB" baseline="-25000"/>
              <a:t> </a:t>
            </a:r>
            <a:r>
              <a:rPr lang="en-GB"/>
              <a:t>a</a:t>
            </a:r>
            <a:r>
              <a:rPr lang="en-GB" baseline="-25000"/>
              <a:t>4                        </a:t>
            </a:r>
            <a:r>
              <a:rPr lang="en-US" altLang="ko-KR">
                <a:ea typeface="Batang" pitchFamily="18" charset="-127"/>
              </a:rPr>
              <a:t>a1 = a2 = a3 = a4 = 1/8</a:t>
            </a:r>
            <a:br>
              <a:rPr lang="en-US" altLang="ko-KR">
                <a:ea typeface="Batang" pitchFamily="18" charset="-127"/>
              </a:rPr>
            </a:br>
            <a:r>
              <a:rPr lang="en-US" altLang="ko-KR">
                <a:ea typeface="Batang" pitchFamily="18" charset="-127"/>
              </a:rPr>
              <a:t>all the four are support vectors</a:t>
            </a:r>
            <a:r>
              <a:rPr lang="en-US" altLang="ko-KR">
                <a:ea typeface="Gulim" pitchFamily="34" charset="-127"/>
              </a:rPr>
              <a:t>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381000" y="1828800"/>
            <a:ext cx="4643438" cy="1917700"/>
          </a:xfrm>
          <a:prstGeom prst="rect">
            <a:avLst/>
          </a:prstGeom>
          <a:noFill/>
          <a:ln w="12700">
            <a:noFill/>
            <a:miter lim="800000"/>
            <a:headEnd/>
            <a:tailEnd/>
          </a:ln>
        </p:spPr>
        <p:txBody>
          <a:bodyPr wrap="none">
            <a:spAutoFit/>
          </a:bodyPr>
          <a:lstStyle/>
          <a:p>
            <a:pPr defTabSz="762000" eaLnBrk="0" hangingPunct="0"/>
            <a:r>
              <a:rPr lang="en-GB"/>
              <a:t> </a:t>
            </a:r>
            <a:r>
              <a:rPr lang="en-GB" u="sng"/>
              <a:t>w</a:t>
            </a:r>
            <a:r>
              <a:rPr lang="en-US" baseline="-25000"/>
              <a:t>0</a:t>
            </a:r>
            <a:r>
              <a:rPr lang="en-GB"/>
              <a:t> = </a:t>
            </a:r>
            <a:r>
              <a:rPr lang="en-GB">
                <a:latin typeface="Symbol" pitchFamily="18" charset="2"/>
              </a:rPr>
              <a:t>S </a:t>
            </a:r>
            <a:r>
              <a:rPr lang="en-GB"/>
              <a:t>a</a:t>
            </a:r>
            <a:r>
              <a:rPr lang="en-GB" baseline="-25000"/>
              <a:t>0,i</a:t>
            </a:r>
            <a:r>
              <a:rPr lang="en-GB"/>
              <a:t> d</a:t>
            </a:r>
            <a:r>
              <a:rPr lang="en-GB" baseline="-25000"/>
              <a:t>i </a:t>
            </a:r>
            <a:r>
              <a:rPr lang="en-GB">
                <a:latin typeface="Symbol" pitchFamily="18" charset="2"/>
              </a:rPr>
              <a:t>f(</a:t>
            </a:r>
            <a:r>
              <a:rPr lang="en-GB" u="sng"/>
              <a:t>x</a:t>
            </a:r>
            <a:r>
              <a:rPr lang="en-GB" baseline="-25000"/>
              <a:t>i</a:t>
            </a:r>
            <a:r>
              <a:rPr lang="en-GB"/>
              <a:t>)</a:t>
            </a:r>
          </a:p>
          <a:p>
            <a:pPr defTabSz="762000" eaLnBrk="0" hangingPunct="0"/>
            <a:r>
              <a:rPr lang="en-GB"/>
              <a:t>     = 1/8[-</a:t>
            </a:r>
            <a:r>
              <a:rPr lang="en-GB">
                <a:latin typeface="Symbol" pitchFamily="18" charset="2"/>
              </a:rPr>
              <a:t>f(</a:t>
            </a:r>
            <a:r>
              <a:rPr lang="en-GB" u="sng"/>
              <a:t>x</a:t>
            </a:r>
            <a:r>
              <a:rPr lang="en-GB" baseline="-25000"/>
              <a:t>1</a:t>
            </a:r>
            <a:r>
              <a:rPr lang="en-GB"/>
              <a:t>)+ </a:t>
            </a:r>
            <a:r>
              <a:rPr lang="en-GB">
                <a:latin typeface="Symbol" pitchFamily="18" charset="2"/>
              </a:rPr>
              <a:t>f(</a:t>
            </a:r>
            <a:r>
              <a:rPr lang="en-GB" u="sng"/>
              <a:t>x</a:t>
            </a:r>
            <a:r>
              <a:rPr lang="en-GB" baseline="-25000"/>
              <a:t>2</a:t>
            </a:r>
            <a:r>
              <a:rPr lang="en-GB"/>
              <a:t>)+ </a:t>
            </a:r>
            <a:r>
              <a:rPr lang="en-GB">
                <a:latin typeface="Symbol" pitchFamily="18" charset="2"/>
              </a:rPr>
              <a:t>f(</a:t>
            </a:r>
            <a:r>
              <a:rPr lang="en-GB" u="sng"/>
              <a:t>x</a:t>
            </a:r>
            <a:r>
              <a:rPr lang="en-GB" baseline="-25000"/>
              <a:t>3</a:t>
            </a:r>
            <a:r>
              <a:rPr lang="en-GB"/>
              <a:t>)- </a:t>
            </a:r>
            <a:r>
              <a:rPr lang="en-GB">
                <a:latin typeface="Symbol" pitchFamily="18" charset="2"/>
              </a:rPr>
              <a:t>f(</a:t>
            </a:r>
            <a:r>
              <a:rPr lang="en-GB" u="sng"/>
              <a:t>x</a:t>
            </a:r>
            <a:r>
              <a:rPr lang="en-GB" baseline="-25000"/>
              <a:t>4</a:t>
            </a:r>
            <a:r>
              <a:rPr lang="en-GB"/>
              <a:t>)]</a:t>
            </a:r>
            <a:endParaRPr lang="en-US"/>
          </a:p>
          <a:p>
            <a:pPr defTabSz="762000" eaLnBrk="0" hangingPunct="0"/>
            <a:endParaRPr lang="en-US"/>
          </a:p>
          <a:p>
            <a:pPr defTabSz="762000" eaLnBrk="0" hangingPunct="0"/>
            <a:endParaRPr lang="en-GB"/>
          </a:p>
          <a:p>
            <a:pPr defTabSz="762000" eaLnBrk="0" hangingPunct="0"/>
            <a:endParaRPr lang="en-GB"/>
          </a:p>
        </p:txBody>
      </p:sp>
      <p:graphicFrame>
        <p:nvGraphicFramePr>
          <p:cNvPr id="8194" name="Object 5"/>
          <p:cNvGraphicFramePr>
            <a:graphicFrameLocks noChangeAspect="1"/>
          </p:cNvGraphicFramePr>
          <p:nvPr/>
        </p:nvGraphicFramePr>
        <p:xfrm>
          <a:off x="1054100" y="3048000"/>
          <a:ext cx="6502400" cy="2844800"/>
        </p:xfrm>
        <a:graphic>
          <a:graphicData uri="http://schemas.openxmlformats.org/presentationml/2006/ole">
            <p:oleObj spid="_x0000_s8194" name="Equation" r:id="rId3" imgW="3251160" imgH="1422360" progId="Equation.3">
              <p:embed/>
            </p:oleObj>
          </a:graphicData>
        </a:graphic>
      </p:graphicFrame>
      <p:pic>
        <p:nvPicPr>
          <p:cNvPr id="8196" name="Picture 4"/>
          <p:cNvPicPr>
            <a:picLocks noChangeAspect="1" noChangeArrowheads="1"/>
          </p:cNvPicPr>
          <p:nvPr/>
        </p:nvPicPr>
        <p:blipFill>
          <a:blip r:embed="rId4"/>
          <a:srcRect/>
          <a:stretch>
            <a:fillRect/>
          </a:stretch>
        </p:blipFill>
        <p:spPr bwMode="auto">
          <a:xfrm>
            <a:off x="1981200" y="533400"/>
            <a:ext cx="5514975"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5"/>
          <p:cNvGraphicFramePr>
            <a:graphicFrameLocks noChangeAspect="1"/>
          </p:cNvGraphicFramePr>
          <p:nvPr/>
        </p:nvGraphicFramePr>
        <p:xfrm>
          <a:off x="838200" y="1295400"/>
          <a:ext cx="6086475" cy="2794000"/>
        </p:xfrm>
        <a:graphic>
          <a:graphicData uri="http://schemas.openxmlformats.org/presentationml/2006/ole">
            <p:oleObj spid="_x0000_s9218" name="Microsoft Equation 3.0" r:id="rId3" imgW="3047760" imgH="13968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4"/>
          <p:cNvSpPr txBox="1">
            <a:spLocks noChangeArrowheads="1"/>
          </p:cNvSpPr>
          <p:nvPr/>
        </p:nvSpPr>
        <p:spPr bwMode="auto">
          <a:xfrm>
            <a:off x="381000" y="533400"/>
            <a:ext cx="8763000" cy="457200"/>
          </a:xfrm>
          <a:prstGeom prst="rect">
            <a:avLst/>
          </a:prstGeom>
          <a:noFill/>
          <a:ln w="9525">
            <a:noFill/>
            <a:miter lim="800000"/>
            <a:headEnd/>
            <a:tailEnd/>
          </a:ln>
        </p:spPr>
        <p:txBody>
          <a:bodyPr>
            <a:spAutoFit/>
          </a:bodyPr>
          <a:lstStyle/>
          <a:p>
            <a:pPr>
              <a:spcBef>
                <a:spcPct val="50000"/>
              </a:spcBef>
            </a:pPr>
            <a:r>
              <a:rPr lang="en-US"/>
              <a:t>The optimal hyper plane is defined by the equation </a:t>
            </a:r>
          </a:p>
        </p:txBody>
      </p:sp>
      <p:sp>
        <p:nvSpPr>
          <p:cNvPr id="10248" name="Rectangle 6"/>
          <p:cNvSpPr>
            <a:spLocks noChangeArrowheads="1"/>
          </p:cNvSpPr>
          <p:nvPr/>
        </p:nvSpPr>
        <p:spPr bwMode="auto">
          <a:xfrm>
            <a:off x="0" y="31242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42" name="Object 5"/>
          <p:cNvGraphicFramePr>
            <a:graphicFrameLocks noChangeAspect="1"/>
          </p:cNvGraphicFramePr>
          <p:nvPr/>
        </p:nvGraphicFramePr>
        <p:xfrm>
          <a:off x="1828800" y="1219200"/>
          <a:ext cx="2514600" cy="914400"/>
        </p:xfrm>
        <a:graphic>
          <a:graphicData uri="http://schemas.openxmlformats.org/presentationml/2006/ole">
            <p:oleObj spid="_x0000_s10242" name="Equation" r:id="rId4" imgW="1193800" imgH="431800" progId="Equation.3">
              <p:embed/>
            </p:oleObj>
          </a:graphicData>
        </a:graphic>
      </p:graphicFrame>
      <p:sp>
        <p:nvSpPr>
          <p:cNvPr id="10249" name="Rectangle 8"/>
          <p:cNvSpPr>
            <a:spLocks noChangeArrowheads="1"/>
          </p:cNvSpPr>
          <p:nvPr/>
        </p:nvSpPr>
        <p:spPr bwMode="auto">
          <a:xfrm>
            <a:off x="0" y="32385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43" name="Object 7"/>
          <p:cNvGraphicFramePr>
            <a:graphicFrameLocks noChangeAspect="1"/>
          </p:cNvGraphicFramePr>
          <p:nvPr/>
        </p:nvGraphicFramePr>
        <p:xfrm>
          <a:off x="304800" y="2362200"/>
          <a:ext cx="8610600" cy="493713"/>
        </p:xfrm>
        <a:graphic>
          <a:graphicData uri="http://schemas.openxmlformats.org/presentationml/2006/ole">
            <p:oleObj spid="_x0000_s10243" name="Equation" r:id="rId5" imgW="4392768" imgH="262690" progId="Equation.3">
              <p:embed/>
            </p:oleObj>
          </a:graphicData>
        </a:graphic>
      </p:graphicFrame>
      <p:sp>
        <p:nvSpPr>
          <p:cNvPr id="10250" name="Rectangle 10"/>
          <p:cNvSpPr>
            <a:spLocks noChangeArrowheads="1"/>
          </p:cNvSpPr>
          <p:nvPr/>
        </p:nvSpPr>
        <p:spPr bwMode="auto">
          <a:xfrm>
            <a:off x="0" y="28336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44" name="Object 9"/>
          <p:cNvGraphicFramePr>
            <a:graphicFrameLocks noChangeAspect="1"/>
          </p:cNvGraphicFramePr>
          <p:nvPr/>
        </p:nvGraphicFramePr>
        <p:xfrm>
          <a:off x="1066800" y="3048000"/>
          <a:ext cx="6477000" cy="1612900"/>
        </p:xfrm>
        <a:graphic>
          <a:graphicData uri="http://schemas.openxmlformats.org/presentationml/2006/ole">
            <p:oleObj spid="_x0000_s10244" name="Equation" r:id="rId6" imgW="4013200" imgH="1003300" progId="Equation.3">
              <p:embed/>
            </p:oleObj>
          </a:graphicData>
        </a:graphic>
      </p:graphicFrame>
      <p:sp>
        <p:nvSpPr>
          <p:cNvPr id="10251" name="Text Box 15"/>
          <p:cNvSpPr txBox="1">
            <a:spLocks noChangeArrowheads="1"/>
          </p:cNvSpPr>
          <p:nvPr/>
        </p:nvSpPr>
        <p:spPr bwMode="auto">
          <a:xfrm>
            <a:off x="685800" y="4800600"/>
            <a:ext cx="8229600" cy="646113"/>
          </a:xfrm>
          <a:prstGeom prst="rect">
            <a:avLst/>
          </a:prstGeom>
          <a:noFill/>
          <a:ln w="9525">
            <a:noFill/>
            <a:miter lim="800000"/>
            <a:headEnd/>
            <a:tailEnd/>
          </a:ln>
        </p:spPr>
        <p:txBody>
          <a:bodyPr>
            <a:spAutoFit/>
          </a:bodyPr>
          <a:lstStyle/>
          <a:p>
            <a:pPr>
              <a:spcBef>
                <a:spcPct val="50000"/>
              </a:spcBef>
            </a:pPr>
            <a:r>
              <a:rPr lang="en-US"/>
              <a:t>Similarly find out the other three terms and add. Except            terms, all other terms will be canceling each other. You will be getting the same answer </a:t>
            </a:r>
          </a:p>
        </p:txBody>
      </p:sp>
      <p:sp>
        <p:nvSpPr>
          <p:cNvPr id="10252" name="Rectangle 17"/>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45" name="Object 16"/>
          <p:cNvGraphicFramePr>
            <a:graphicFrameLocks noChangeAspect="1"/>
          </p:cNvGraphicFramePr>
          <p:nvPr/>
        </p:nvGraphicFramePr>
        <p:xfrm>
          <a:off x="6400800" y="4724400"/>
          <a:ext cx="685800" cy="427038"/>
        </p:xfrm>
        <a:graphic>
          <a:graphicData uri="http://schemas.openxmlformats.org/presentationml/2006/ole">
            <p:oleObj spid="_x0000_s10245" name="Equation" r:id="rId7" imgW="355292" imgH="215713" progId="Equation.3">
              <p:embed/>
            </p:oleObj>
          </a:graphicData>
        </a:graphic>
      </p:graphicFrame>
      <p:sp>
        <p:nvSpPr>
          <p:cNvPr id="10253" name="Rectangle 19"/>
          <p:cNvSpPr>
            <a:spLocks noChangeArrowheads="1"/>
          </p:cNvSpPr>
          <p:nvPr/>
        </p:nvSpPr>
        <p:spPr bwMode="auto">
          <a:xfrm>
            <a:off x="0" y="329565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46" name="Object 18"/>
          <p:cNvGraphicFramePr>
            <a:graphicFrameLocks noChangeAspect="1"/>
          </p:cNvGraphicFramePr>
          <p:nvPr/>
        </p:nvGraphicFramePr>
        <p:xfrm>
          <a:off x="3886200" y="5638800"/>
          <a:ext cx="1143000" cy="336550"/>
        </p:xfrm>
        <a:graphic>
          <a:graphicData uri="http://schemas.openxmlformats.org/presentationml/2006/ole">
            <p:oleObj spid="_x0000_s10246" name="Equation" r:id="rId8" imgW="723586" imgH="215806"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4"/>
          <p:cNvSpPr>
            <a:spLocks noGrp="1" noChangeArrowheads="1"/>
          </p:cNvSpPr>
          <p:nvPr>
            <p:ph type="title"/>
          </p:nvPr>
        </p:nvSpPr>
        <p:spPr>
          <a:xfrm>
            <a:off x="914400" y="277813"/>
            <a:ext cx="7772400" cy="1143000"/>
          </a:xfrm>
          <a:noFill/>
        </p:spPr>
        <p:txBody>
          <a:bodyPr/>
          <a:lstStyle/>
          <a:p>
            <a:pPr eaLnBrk="1" hangingPunct="1"/>
            <a:r>
              <a:rPr lang="en-US" sz="3600" smtClean="0"/>
              <a:t>The Dual of the SVM Formulation</a:t>
            </a:r>
          </a:p>
        </p:txBody>
      </p:sp>
      <p:sp>
        <p:nvSpPr>
          <p:cNvPr id="2055" name="Rectangle 5"/>
          <p:cNvSpPr>
            <a:spLocks noGrp="1" noChangeArrowheads="1"/>
          </p:cNvSpPr>
          <p:nvPr>
            <p:ph type="body" idx="1"/>
          </p:nvPr>
        </p:nvSpPr>
        <p:spPr>
          <a:xfrm>
            <a:off x="609600" y="1600200"/>
            <a:ext cx="4343400" cy="4800600"/>
          </a:xfrm>
          <a:noFill/>
        </p:spPr>
        <p:txBody>
          <a:bodyPr/>
          <a:lstStyle/>
          <a:p>
            <a:pPr eaLnBrk="1" hangingPunct="1">
              <a:buFontTx/>
              <a:buNone/>
            </a:pPr>
            <a:r>
              <a:rPr lang="en-US" sz="2400" smtClean="0"/>
              <a:t>Original SVM formulation</a:t>
            </a:r>
          </a:p>
          <a:p>
            <a:pPr lvl="1" eaLnBrk="1" hangingPunct="1"/>
            <a:r>
              <a:rPr lang="en-US" sz="2000" i="1" smtClean="0"/>
              <a:t>n </a:t>
            </a:r>
            <a:r>
              <a:rPr lang="en-US" sz="2000" smtClean="0"/>
              <a:t>inequality constraints</a:t>
            </a:r>
          </a:p>
          <a:p>
            <a:pPr lvl="1" eaLnBrk="1" hangingPunct="1"/>
            <a:r>
              <a:rPr lang="en-US" sz="2000" i="1" smtClean="0"/>
              <a:t>n positivity constraints</a:t>
            </a:r>
          </a:p>
          <a:p>
            <a:pPr lvl="1" eaLnBrk="1" hangingPunct="1"/>
            <a:r>
              <a:rPr lang="en-US" sz="2000" i="1" smtClean="0"/>
              <a:t>n </a:t>
            </a:r>
            <a:r>
              <a:rPr lang="en-US" sz="2000" smtClean="0"/>
              <a:t>number of </a:t>
            </a:r>
            <a:r>
              <a:rPr lang="en-US" sz="2000" smtClean="0">
                <a:sym typeface="Symbol" pitchFamily="18" charset="2"/>
              </a:rPr>
              <a:t> variables</a:t>
            </a:r>
          </a:p>
          <a:p>
            <a:pPr eaLnBrk="1" hangingPunct="1">
              <a:buFontTx/>
              <a:buNone/>
            </a:pPr>
            <a:r>
              <a:rPr lang="en-US" sz="2400" smtClean="0"/>
              <a:t>The dual of this problem</a:t>
            </a:r>
          </a:p>
          <a:p>
            <a:pPr lvl="1" eaLnBrk="1" hangingPunct="1"/>
            <a:r>
              <a:rPr lang="en-US" sz="2000" i="1" smtClean="0"/>
              <a:t>n </a:t>
            </a:r>
            <a:r>
              <a:rPr lang="en-US" sz="2000" smtClean="0"/>
              <a:t>positivity constraints</a:t>
            </a:r>
          </a:p>
          <a:p>
            <a:pPr lvl="1" eaLnBrk="1" hangingPunct="1"/>
            <a:r>
              <a:rPr lang="en-US" sz="2000" smtClean="0"/>
              <a:t>one equality constraint</a:t>
            </a:r>
          </a:p>
          <a:p>
            <a:pPr lvl="1" eaLnBrk="1" hangingPunct="1"/>
            <a:r>
              <a:rPr lang="en-US" sz="2000" i="1" smtClean="0"/>
              <a:t>n </a:t>
            </a:r>
            <a:r>
              <a:rPr lang="en-US" sz="2000" smtClean="0"/>
              <a:t>number of </a:t>
            </a:r>
            <a:r>
              <a:rPr lang="en-US" sz="2000" smtClean="0">
                <a:sym typeface="Symbol" pitchFamily="18" charset="2"/>
              </a:rPr>
              <a:t> variables (Lagrange multipliers)</a:t>
            </a:r>
          </a:p>
          <a:p>
            <a:pPr lvl="1" eaLnBrk="1" hangingPunct="1"/>
            <a:r>
              <a:rPr lang="en-US" sz="2000" smtClean="0">
                <a:sym typeface="Symbol" pitchFamily="18" charset="2"/>
              </a:rPr>
              <a:t>Objective function more complicated</a:t>
            </a:r>
          </a:p>
          <a:p>
            <a:pPr lvl="1" eaLnBrk="1" hangingPunct="1">
              <a:buFontTx/>
              <a:buNone/>
            </a:pPr>
            <a:endParaRPr lang="en-US" sz="2000" smtClean="0">
              <a:sym typeface="Symbol" pitchFamily="18" charset="2"/>
            </a:endParaRPr>
          </a:p>
          <a:p>
            <a:pPr lvl="1" eaLnBrk="1" hangingPunct="1">
              <a:buFontTx/>
              <a:buNone/>
            </a:pPr>
            <a:r>
              <a:rPr lang="en-US" sz="2000" smtClean="0">
                <a:sym typeface="Symbol" pitchFamily="18" charset="2"/>
              </a:rPr>
              <a:t>Data only appear as (</a:t>
            </a:r>
            <a:r>
              <a:rPr lang="en-US" sz="2000" i="1" smtClean="0">
                <a:sym typeface="Symbol" pitchFamily="18" charset="2"/>
              </a:rPr>
              <a:t>x</a:t>
            </a:r>
            <a:r>
              <a:rPr lang="en-US" sz="2000" i="1" baseline="-25000" smtClean="0">
                <a:sym typeface="Symbol" pitchFamily="18" charset="2"/>
              </a:rPr>
              <a:t>i</a:t>
            </a:r>
            <a:r>
              <a:rPr lang="en-US" sz="2000" smtClean="0">
                <a:sym typeface="Symbol" pitchFamily="18" charset="2"/>
              </a:rPr>
              <a:t>)  (</a:t>
            </a:r>
            <a:r>
              <a:rPr lang="en-US" sz="2000" i="1" smtClean="0">
                <a:sym typeface="Symbol" pitchFamily="18" charset="2"/>
              </a:rPr>
              <a:t>x</a:t>
            </a:r>
            <a:r>
              <a:rPr lang="en-US" sz="2000" i="1" baseline="-25000" smtClean="0">
                <a:sym typeface="Symbol" pitchFamily="18" charset="2"/>
              </a:rPr>
              <a:t>j</a:t>
            </a:r>
            <a:r>
              <a:rPr lang="en-US" sz="2000" smtClean="0">
                <a:sym typeface="Symbol" pitchFamily="18" charset="2"/>
              </a:rPr>
              <a:t>)</a:t>
            </a:r>
          </a:p>
          <a:p>
            <a:pPr eaLnBrk="1" hangingPunct="1">
              <a:lnSpc>
                <a:spcPct val="80000"/>
              </a:lnSpc>
            </a:pPr>
            <a:endParaRPr lang="en-US" sz="2400" smtClean="0">
              <a:sym typeface="Symbol" pitchFamily="18" charset="2"/>
            </a:endParaRPr>
          </a:p>
        </p:txBody>
      </p:sp>
      <p:graphicFrame>
        <p:nvGraphicFramePr>
          <p:cNvPr id="2050" name="Object 6"/>
          <p:cNvGraphicFramePr>
            <a:graphicFrameLocks noChangeAspect="1"/>
          </p:cNvGraphicFramePr>
          <p:nvPr/>
        </p:nvGraphicFramePr>
        <p:xfrm>
          <a:off x="5029200" y="2667000"/>
          <a:ext cx="3117850" cy="711200"/>
        </p:xfrm>
        <a:graphic>
          <a:graphicData uri="http://schemas.openxmlformats.org/presentationml/2006/ole">
            <p:oleObj spid="_x0000_s2050" name="Equation" r:id="rId3" imgW="2006280" imgH="457200" progId="Equation.3">
              <p:embed/>
            </p:oleObj>
          </a:graphicData>
        </a:graphic>
      </p:graphicFrame>
      <p:graphicFrame>
        <p:nvGraphicFramePr>
          <p:cNvPr id="2051" name="Object 7"/>
          <p:cNvGraphicFramePr>
            <a:graphicFrameLocks noChangeAspect="1"/>
          </p:cNvGraphicFramePr>
          <p:nvPr/>
        </p:nvGraphicFramePr>
        <p:xfrm>
          <a:off x="5181600" y="1752600"/>
          <a:ext cx="2133600" cy="719138"/>
        </p:xfrm>
        <a:graphic>
          <a:graphicData uri="http://schemas.openxmlformats.org/presentationml/2006/ole">
            <p:oleObj spid="_x0000_s2051" name="Equation" r:id="rId4" imgW="1244520" imgH="419040" progId="Equation.3">
              <p:embed/>
            </p:oleObj>
          </a:graphicData>
        </a:graphic>
      </p:graphicFrame>
      <p:graphicFrame>
        <p:nvGraphicFramePr>
          <p:cNvPr id="2052" name="Object 8"/>
          <p:cNvGraphicFramePr>
            <a:graphicFrameLocks noChangeAspect="1"/>
          </p:cNvGraphicFramePr>
          <p:nvPr/>
        </p:nvGraphicFramePr>
        <p:xfrm>
          <a:off x="5441950" y="4572000"/>
          <a:ext cx="1855788" cy="908050"/>
        </p:xfrm>
        <a:graphic>
          <a:graphicData uri="http://schemas.openxmlformats.org/presentationml/2006/ole">
            <p:oleObj spid="_x0000_s2052" name="Equation" r:id="rId5" imgW="1193760" imgH="583920" progId="Equation.3">
              <p:embed/>
            </p:oleObj>
          </a:graphicData>
        </a:graphic>
      </p:graphicFrame>
      <p:graphicFrame>
        <p:nvGraphicFramePr>
          <p:cNvPr id="2053" name="Object 9"/>
          <p:cNvGraphicFramePr>
            <a:graphicFrameLocks noChangeAspect="1"/>
          </p:cNvGraphicFramePr>
          <p:nvPr/>
        </p:nvGraphicFramePr>
        <p:xfrm>
          <a:off x="4527550" y="3657600"/>
          <a:ext cx="4332288" cy="739775"/>
        </p:xfrm>
        <a:graphic>
          <a:graphicData uri="http://schemas.openxmlformats.org/presentationml/2006/ole">
            <p:oleObj spid="_x0000_s2053" name="Equation" r:id="rId6" imgW="2527200" imgH="431640" progId="Equation.3">
              <p:embed/>
            </p:oleObj>
          </a:graphicData>
        </a:graphic>
      </p:graphicFrame>
      <p:sp>
        <p:nvSpPr>
          <p:cNvPr id="2056" name="Rectangle 10"/>
          <p:cNvSpPr>
            <a:spLocks noChangeArrowheads="1"/>
          </p:cNvSpPr>
          <p:nvPr/>
        </p:nvSpPr>
        <p:spPr bwMode="auto">
          <a:xfrm>
            <a:off x="4343400" y="1676400"/>
            <a:ext cx="4419600" cy="1752600"/>
          </a:xfrm>
          <a:prstGeom prst="rect">
            <a:avLst/>
          </a:prstGeom>
          <a:noFill/>
          <a:ln w="9525">
            <a:solidFill>
              <a:schemeClr val="tx1"/>
            </a:solidFill>
            <a:miter lim="800000"/>
            <a:headEnd/>
            <a:tailEnd/>
          </a:ln>
        </p:spPr>
        <p:txBody>
          <a:bodyPr wrap="none" anchor="ctr"/>
          <a:lstStyle/>
          <a:p>
            <a:endParaRPr lang="en-US"/>
          </a:p>
        </p:txBody>
      </p:sp>
      <p:sp>
        <p:nvSpPr>
          <p:cNvPr id="2057" name="Rectangle 11"/>
          <p:cNvSpPr>
            <a:spLocks noChangeArrowheads="1"/>
          </p:cNvSpPr>
          <p:nvPr/>
        </p:nvSpPr>
        <p:spPr bwMode="auto">
          <a:xfrm>
            <a:off x="4343400" y="3657600"/>
            <a:ext cx="4648200" cy="1905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
          <p:cNvSpPr>
            <a:spLocks noGrp="1" noChangeArrowheads="1"/>
          </p:cNvSpPr>
          <p:nvPr>
            <p:ph type="title"/>
          </p:nvPr>
        </p:nvSpPr>
        <p:spPr>
          <a:xfrm>
            <a:off x="762000" y="152400"/>
            <a:ext cx="7772400" cy="1143000"/>
          </a:xfrm>
          <a:noFill/>
        </p:spPr>
        <p:txBody>
          <a:bodyPr/>
          <a:lstStyle/>
          <a:p>
            <a:pPr eaLnBrk="1" hangingPunct="1"/>
            <a:r>
              <a:rPr lang="en-US" smtClean="0">
                <a:solidFill>
                  <a:srgbClr val="330033"/>
                </a:solidFill>
              </a:rPr>
              <a:t>The Kernel Trick</a:t>
            </a:r>
          </a:p>
        </p:txBody>
      </p:sp>
      <p:sp>
        <p:nvSpPr>
          <p:cNvPr id="3076" name="Rectangle 11"/>
          <p:cNvSpPr>
            <a:spLocks noGrp="1" noChangeArrowheads="1"/>
          </p:cNvSpPr>
          <p:nvPr>
            <p:ph type="body" idx="1"/>
          </p:nvPr>
        </p:nvSpPr>
        <p:spPr>
          <a:xfrm>
            <a:off x="685800" y="1143000"/>
            <a:ext cx="8153400" cy="3429000"/>
          </a:xfrm>
          <a:noFill/>
        </p:spPr>
        <p:txBody>
          <a:bodyPr/>
          <a:lstStyle/>
          <a:p>
            <a:pPr eaLnBrk="1" hangingPunct="1"/>
            <a:r>
              <a:rPr lang="en-US" sz="2400" smtClean="0">
                <a:solidFill>
                  <a:srgbClr val="000000"/>
                </a:solidFill>
                <a:sym typeface="Symbol" pitchFamily="18" charset="2"/>
              </a:rPr>
              <a:t>(</a:t>
            </a:r>
            <a:r>
              <a:rPr lang="en-US" sz="2400" i="1" smtClean="0">
                <a:solidFill>
                  <a:srgbClr val="000000"/>
                </a:solidFill>
                <a:sym typeface="Symbol" pitchFamily="18" charset="2"/>
              </a:rPr>
              <a:t>x</a:t>
            </a:r>
            <a:r>
              <a:rPr lang="en-US" sz="2400" i="1" baseline="-25000" smtClean="0">
                <a:solidFill>
                  <a:srgbClr val="000000"/>
                </a:solidFill>
                <a:sym typeface="Symbol" pitchFamily="18" charset="2"/>
              </a:rPr>
              <a:t>i</a:t>
            </a:r>
            <a:r>
              <a:rPr lang="en-US" sz="2400" smtClean="0">
                <a:solidFill>
                  <a:srgbClr val="000000"/>
                </a:solidFill>
                <a:sym typeface="Symbol" pitchFamily="18" charset="2"/>
              </a:rPr>
              <a:t>)  (</a:t>
            </a:r>
            <a:r>
              <a:rPr lang="en-US" sz="2400" i="1" smtClean="0">
                <a:solidFill>
                  <a:srgbClr val="000000"/>
                </a:solidFill>
                <a:sym typeface="Symbol" pitchFamily="18" charset="2"/>
              </a:rPr>
              <a:t>x</a:t>
            </a:r>
            <a:r>
              <a:rPr lang="en-US" sz="2400" i="1" baseline="-25000" smtClean="0">
                <a:solidFill>
                  <a:srgbClr val="000000"/>
                </a:solidFill>
                <a:sym typeface="Symbol" pitchFamily="18" charset="2"/>
              </a:rPr>
              <a:t>j</a:t>
            </a:r>
            <a:r>
              <a:rPr lang="en-US" sz="2400" smtClean="0">
                <a:solidFill>
                  <a:srgbClr val="000000"/>
                </a:solidFill>
                <a:sym typeface="Symbol" pitchFamily="18" charset="2"/>
              </a:rPr>
              <a:t>): means, map data into new space, then take the inner product of the new vectors</a:t>
            </a:r>
          </a:p>
          <a:p>
            <a:pPr eaLnBrk="1" hangingPunct="1"/>
            <a:r>
              <a:rPr lang="en-US" sz="2400" smtClean="0">
                <a:solidFill>
                  <a:srgbClr val="000000"/>
                </a:solidFill>
                <a:sym typeface="Symbol" pitchFamily="18" charset="2"/>
              </a:rPr>
              <a:t>We can find a function such that: </a:t>
            </a:r>
            <a:r>
              <a:rPr lang="en-US" sz="2400" i="1" smtClean="0">
                <a:solidFill>
                  <a:srgbClr val="000000"/>
                </a:solidFill>
                <a:sym typeface="Symbol" pitchFamily="18" charset="2"/>
              </a:rPr>
              <a:t>K(x</a:t>
            </a:r>
            <a:r>
              <a:rPr lang="en-US" sz="2400" i="1" baseline="-25000" smtClean="0">
                <a:solidFill>
                  <a:srgbClr val="000000"/>
                </a:solidFill>
                <a:sym typeface="Symbol" pitchFamily="18" charset="2"/>
              </a:rPr>
              <a:t>i</a:t>
            </a:r>
            <a:r>
              <a:rPr lang="en-US" sz="2400" smtClean="0">
                <a:solidFill>
                  <a:srgbClr val="000000"/>
                </a:solidFill>
                <a:sym typeface="Symbol" pitchFamily="18" charset="2"/>
              </a:rPr>
              <a:t>  </a:t>
            </a:r>
            <a:r>
              <a:rPr lang="en-US" sz="2400" i="1" smtClean="0">
                <a:solidFill>
                  <a:srgbClr val="000000"/>
                </a:solidFill>
                <a:sym typeface="Symbol" pitchFamily="18" charset="2"/>
              </a:rPr>
              <a:t>x</a:t>
            </a:r>
            <a:r>
              <a:rPr lang="en-US" sz="2400" i="1" baseline="-25000" smtClean="0">
                <a:solidFill>
                  <a:srgbClr val="000000"/>
                </a:solidFill>
                <a:sym typeface="Symbol" pitchFamily="18" charset="2"/>
              </a:rPr>
              <a:t>j</a:t>
            </a:r>
            <a:r>
              <a:rPr lang="en-US" sz="2400" i="1" smtClean="0">
                <a:solidFill>
                  <a:srgbClr val="000000"/>
                </a:solidFill>
                <a:sym typeface="Symbol" pitchFamily="18" charset="2"/>
              </a:rPr>
              <a:t>) = </a:t>
            </a:r>
            <a:r>
              <a:rPr lang="en-US" sz="2400" smtClean="0">
                <a:solidFill>
                  <a:srgbClr val="000000"/>
                </a:solidFill>
                <a:sym typeface="Symbol" pitchFamily="18" charset="2"/>
              </a:rPr>
              <a:t>(</a:t>
            </a:r>
            <a:r>
              <a:rPr lang="en-US" sz="2400" i="1" smtClean="0">
                <a:solidFill>
                  <a:srgbClr val="000000"/>
                </a:solidFill>
                <a:sym typeface="Symbol" pitchFamily="18" charset="2"/>
              </a:rPr>
              <a:t>x</a:t>
            </a:r>
            <a:r>
              <a:rPr lang="en-US" sz="2400" i="1" baseline="-25000" smtClean="0">
                <a:solidFill>
                  <a:srgbClr val="000000"/>
                </a:solidFill>
                <a:sym typeface="Symbol" pitchFamily="18" charset="2"/>
              </a:rPr>
              <a:t>i</a:t>
            </a:r>
            <a:r>
              <a:rPr lang="en-US" sz="2400" smtClean="0">
                <a:solidFill>
                  <a:srgbClr val="000000"/>
                </a:solidFill>
                <a:sym typeface="Symbol" pitchFamily="18" charset="2"/>
              </a:rPr>
              <a:t>)  (</a:t>
            </a:r>
            <a:r>
              <a:rPr lang="en-US" sz="2400" i="1" smtClean="0">
                <a:solidFill>
                  <a:srgbClr val="000000"/>
                </a:solidFill>
                <a:sym typeface="Symbol" pitchFamily="18" charset="2"/>
              </a:rPr>
              <a:t>x</a:t>
            </a:r>
            <a:r>
              <a:rPr lang="en-US" sz="2400" i="1" baseline="-25000" smtClean="0">
                <a:solidFill>
                  <a:srgbClr val="000000"/>
                </a:solidFill>
                <a:sym typeface="Symbol" pitchFamily="18" charset="2"/>
              </a:rPr>
              <a:t>j</a:t>
            </a:r>
            <a:r>
              <a:rPr lang="en-US" sz="2400" smtClean="0">
                <a:solidFill>
                  <a:srgbClr val="000000"/>
                </a:solidFill>
                <a:sym typeface="Symbol" pitchFamily="18" charset="2"/>
              </a:rPr>
              <a:t>), i.e., the image of the inner product of the data is the inner product of the images of the data</a:t>
            </a:r>
          </a:p>
          <a:p>
            <a:pPr eaLnBrk="1" hangingPunct="1"/>
            <a:r>
              <a:rPr lang="en-US" sz="2400" smtClean="0">
                <a:solidFill>
                  <a:srgbClr val="000000"/>
                </a:solidFill>
                <a:sym typeface="Symbol" pitchFamily="18" charset="2"/>
              </a:rPr>
              <a:t>Then, we do not need to explicitly map the data into the high-dimensional space to solve the optimization problem (for training)</a:t>
            </a:r>
          </a:p>
        </p:txBody>
      </p:sp>
      <p:graphicFrame>
        <p:nvGraphicFramePr>
          <p:cNvPr id="3074" name="Object 1024"/>
          <p:cNvGraphicFramePr>
            <a:graphicFrameLocks noChangeAspect="1"/>
          </p:cNvGraphicFramePr>
          <p:nvPr/>
        </p:nvGraphicFramePr>
        <p:xfrm>
          <a:off x="1066800" y="5334000"/>
          <a:ext cx="6975475" cy="1157288"/>
        </p:xfrm>
        <a:graphic>
          <a:graphicData uri="http://schemas.openxmlformats.org/presentationml/2006/ole">
            <p:oleObj spid="_x0000_s3074" name="Equation" r:id="rId3" imgW="4902120" imgH="812520" progId="Equation.3">
              <p:embed/>
            </p:oleObj>
          </a:graphicData>
        </a:graphic>
      </p:graphicFrame>
      <p:sp>
        <p:nvSpPr>
          <p:cNvPr id="3077" name="Rectangle 7"/>
          <p:cNvSpPr>
            <a:spLocks noChangeArrowheads="1"/>
          </p:cNvSpPr>
          <p:nvPr/>
        </p:nvSpPr>
        <p:spPr bwMode="auto">
          <a:xfrm>
            <a:off x="914400" y="4572000"/>
            <a:ext cx="8001000" cy="461963"/>
          </a:xfrm>
          <a:prstGeom prst="rect">
            <a:avLst/>
          </a:prstGeom>
          <a:noFill/>
          <a:ln w="9525">
            <a:noFill/>
            <a:miter lim="800000"/>
            <a:headEnd/>
            <a:tailEnd/>
          </a:ln>
        </p:spPr>
        <p:txBody>
          <a:bodyPr>
            <a:spAutoFit/>
          </a:bodyPr>
          <a:lstStyle/>
          <a:p>
            <a:r>
              <a:rPr lang="en-US" altLang="zh-CN" b="1">
                <a:solidFill>
                  <a:srgbClr val="FF0000"/>
                </a:solidFill>
                <a:ea typeface="SimSun" pitchFamily="2" charset="-122"/>
              </a:rPr>
              <a:t>Example 1:</a:t>
            </a:r>
            <a:r>
              <a:rPr lang="en-GB" b="1"/>
              <a:t>x, y</a:t>
            </a:r>
            <a:r>
              <a:rPr lang="en-GB"/>
              <a:t> points in 2D input, 3D feature space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304800" y="914400"/>
            <a:ext cx="8839200" cy="5029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altLang="zh-CN" sz="2000" b="1">
                <a:ea typeface="SimSun" pitchFamily="2" charset="-122"/>
              </a:rPr>
              <a:t>The linear classifier relies on dot product between vectors </a:t>
            </a:r>
            <a:r>
              <a:rPr lang="en-US" altLang="zh-CN" sz="2000" b="1" i="1">
                <a:ea typeface="SimSun" pitchFamily="2" charset="-122"/>
              </a:rPr>
              <a:t>K</a:t>
            </a:r>
            <a:r>
              <a:rPr lang="en-US" altLang="zh-CN" sz="2000" b="1">
                <a:ea typeface="SimSun" pitchFamily="2" charset="-122"/>
              </a:rPr>
              <a:t>(x</a:t>
            </a:r>
            <a:r>
              <a:rPr lang="en-US" altLang="zh-CN" sz="2000" b="1" baseline="-25000">
                <a:ea typeface="SimSun" pitchFamily="2" charset="-122"/>
              </a:rPr>
              <a:t>i</a:t>
            </a:r>
            <a:r>
              <a:rPr lang="en-US" altLang="zh-CN" sz="2000" b="1">
                <a:ea typeface="SimSun" pitchFamily="2" charset="-122"/>
              </a:rPr>
              <a:t>,x</a:t>
            </a:r>
            <a:r>
              <a:rPr lang="en-US" altLang="zh-CN" sz="2000" b="1" baseline="-25000">
                <a:ea typeface="SimSun" pitchFamily="2" charset="-122"/>
              </a:rPr>
              <a:t>j</a:t>
            </a:r>
            <a:r>
              <a:rPr lang="en-US" altLang="zh-CN" sz="2000" b="1">
                <a:ea typeface="SimSun" pitchFamily="2" charset="-122"/>
              </a:rPr>
              <a:t>)=x</a:t>
            </a:r>
            <a:r>
              <a:rPr lang="en-US" altLang="zh-CN" sz="2000" b="1" baseline="-25000">
                <a:ea typeface="SimSun" pitchFamily="2" charset="-122"/>
              </a:rPr>
              <a:t>i</a:t>
            </a:r>
            <a:r>
              <a:rPr lang="en-US" altLang="zh-CN" sz="2000" b="1" baseline="30000">
                <a:ea typeface="SimSun" pitchFamily="2" charset="-122"/>
              </a:rPr>
              <a:t>T</a:t>
            </a:r>
            <a:r>
              <a:rPr lang="en-US" altLang="zh-CN" sz="2000" b="1">
                <a:ea typeface="SimSun" pitchFamily="2" charset="-122"/>
              </a:rPr>
              <a:t>x</a:t>
            </a:r>
            <a:r>
              <a:rPr lang="en-US" altLang="zh-CN" sz="2000" b="1" baseline="-25000">
                <a:ea typeface="SimSun" pitchFamily="2" charset="-122"/>
              </a:rPr>
              <a:t>j</a:t>
            </a:r>
          </a:p>
          <a:p>
            <a:pPr marL="342900" indent="-342900">
              <a:spcBef>
                <a:spcPct val="20000"/>
              </a:spcBef>
              <a:buClr>
                <a:schemeClr val="accent1"/>
              </a:buClr>
              <a:buSzPct val="65000"/>
              <a:buFont typeface="Wingdings" pitchFamily="2" charset="2"/>
              <a:buChar char="n"/>
            </a:pPr>
            <a:r>
              <a:rPr lang="en-US" altLang="zh-CN" sz="2000" b="1">
                <a:ea typeface="SimSun" pitchFamily="2" charset="-122"/>
              </a:rPr>
              <a:t>If every data point is mapped into high-dimensional space via some transformation </a:t>
            </a:r>
            <a:r>
              <a:rPr lang="el-GR" sz="2000" b="1">
                <a:cs typeface="Times New Roman" pitchFamily="18" charset="0"/>
              </a:rPr>
              <a:t>Φ</a:t>
            </a:r>
            <a:r>
              <a:rPr lang="en-US" altLang="zh-CN" sz="2000" b="1">
                <a:ea typeface="SimSun" pitchFamily="2" charset="-122"/>
                <a:cs typeface="Times New Roman" pitchFamily="18" charset="0"/>
              </a:rPr>
              <a:t>:  x</a:t>
            </a:r>
            <a:r>
              <a:rPr lang="en-US" altLang="zh-CN" sz="2000" b="1" baseline="-25000">
                <a:ea typeface="SimSun" pitchFamily="2" charset="-122"/>
                <a:cs typeface="Times New Roman" pitchFamily="18" charset="0"/>
              </a:rPr>
              <a:t> </a:t>
            </a:r>
            <a:r>
              <a:rPr lang="en-US" altLang="zh-CN" sz="2000" b="1">
                <a:ea typeface="SimSun" pitchFamily="2" charset="-122"/>
                <a:cs typeface="Times New Roman" pitchFamily="18" charset="0"/>
              </a:rPr>
              <a:t>→ </a:t>
            </a:r>
            <a:r>
              <a:rPr lang="el-GR" sz="2000" b="1">
                <a:ea typeface="SimSun" pitchFamily="2" charset="-122"/>
                <a:cs typeface="Times New Roman" pitchFamily="18" charset="0"/>
              </a:rPr>
              <a:t>φ</a:t>
            </a:r>
            <a:r>
              <a:rPr lang="en-US" altLang="zh-CN" sz="2000" b="1">
                <a:ea typeface="SimSun" pitchFamily="2" charset="-122"/>
                <a:cs typeface="Times New Roman" pitchFamily="18" charset="0"/>
              </a:rPr>
              <a:t>(x), the dot product becomes:</a:t>
            </a:r>
          </a:p>
          <a:p>
            <a:pPr marL="342900" indent="-342900">
              <a:spcBef>
                <a:spcPct val="20000"/>
              </a:spcBef>
              <a:buClr>
                <a:schemeClr val="accent1"/>
              </a:buClr>
              <a:buSzPct val="65000"/>
              <a:buFont typeface="Wingdings" pitchFamily="2" charset="2"/>
              <a:buNone/>
            </a:pPr>
            <a:r>
              <a:rPr lang="en-US" altLang="zh-CN" sz="2000" b="1" i="1">
                <a:ea typeface="SimSun" pitchFamily="2" charset="-122"/>
                <a:cs typeface="Times New Roman" pitchFamily="18" charset="0"/>
              </a:rPr>
              <a:t>K</a:t>
            </a:r>
            <a:r>
              <a:rPr lang="en-US" altLang="zh-CN" sz="2000" b="1">
                <a:ea typeface="SimSun" pitchFamily="2" charset="-122"/>
                <a:cs typeface="Times New Roman" pitchFamily="18" charset="0"/>
              </a:rPr>
              <a:t>(x</a:t>
            </a:r>
            <a:r>
              <a:rPr lang="en-US" altLang="zh-CN" sz="2000" b="1" baseline="-25000">
                <a:ea typeface="SimSun" pitchFamily="2" charset="-122"/>
                <a:cs typeface="Times New Roman" pitchFamily="18" charset="0"/>
              </a:rPr>
              <a:t>i</a:t>
            </a:r>
            <a:r>
              <a:rPr lang="en-US" altLang="zh-CN" sz="2000" b="1">
                <a:ea typeface="SimSun" pitchFamily="2" charset="-122"/>
                <a:cs typeface="Times New Roman" pitchFamily="18" charset="0"/>
              </a:rPr>
              <a:t>,x</a:t>
            </a:r>
            <a:r>
              <a:rPr lang="en-US" altLang="zh-CN" sz="2000" b="1" baseline="-25000">
                <a:ea typeface="SimSun" pitchFamily="2" charset="-122"/>
                <a:cs typeface="Times New Roman" pitchFamily="18" charset="0"/>
              </a:rPr>
              <a:t>j</a:t>
            </a:r>
            <a:r>
              <a:rPr lang="en-US" altLang="zh-CN" sz="2000" b="1">
                <a:ea typeface="SimSun" pitchFamily="2" charset="-122"/>
                <a:cs typeface="Times New Roman" pitchFamily="18" charset="0"/>
              </a:rPr>
              <a:t>)= </a:t>
            </a:r>
            <a:r>
              <a:rPr lang="el-GR" sz="2000" b="1">
                <a:ea typeface="SimSun" pitchFamily="2" charset="-122"/>
              </a:rPr>
              <a:t>φ</a:t>
            </a:r>
            <a:r>
              <a:rPr lang="en-US" altLang="zh-CN" sz="2000" b="1">
                <a:ea typeface="SimSun" pitchFamily="2" charset="-122"/>
              </a:rPr>
              <a:t>(x</a:t>
            </a:r>
            <a:r>
              <a:rPr lang="en-US" altLang="zh-CN" sz="2000" b="1" baseline="-25000">
                <a:ea typeface="SimSun" pitchFamily="2" charset="-122"/>
              </a:rPr>
              <a:t>i</a:t>
            </a:r>
            <a:r>
              <a:rPr lang="en-US" altLang="zh-CN" sz="2000" b="1">
                <a:ea typeface="SimSun" pitchFamily="2" charset="-122"/>
              </a:rPr>
              <a:t>)</a:t>
            </a:r>
            <a:r>
              <a:rPr lang="en-US" altLang="zh-CN" sz="2000" b="1" baseline="-25000">
                <a:ea typeface="SimSun" pitchFamily="2" charset="-122"/>
              </a:rPr>
              <a:t> </a:t>
            </a:r>
            <a:r>
              <a:rPr lang="en-US" altLang="zh-CN" sz="2000" b="1" baseline="30000">
                <a:ea typeface="SimSun" pitchFamily="2" charset="-122"/>
              </a:rPr>
              <a:t>T</a:t>
            </a:r>
            <a:r>
              <a:rPr lang="el-GR" sz="2000" b="1">
                <a:ea typeface="SimSun" pitchFamily="2" charset="-122"/>
              </a:rPr>
              <a:t>φ</a:t>
            </a:r>
            <a:r>
              <a:rPr lang="en-US" altLang="zh-CN" sz="2000" b="1">
                <a:ea typeface="SimSun" pitchFamily="2" charset="-122"/>
              </a:rPr>
              <a:t>(x</a:t>
            </a:r>
            <a:r>
              <a:rPr lang="en-US" altLang="zh-CN" sz="2000" b="1" baseline="-25000">
                <a:ea typeface="SimSun" pitchFamily="2" charset="-122"/>
              </a:rPr>
              <a:t>j</a:t>
            </a:r>
            <a:r>
              <a:rPr lang="en-US" altLang="zh-CN" sz="2000" b="1">
                <a:ea typeface="SimSun" pitchFamily="2" charset="-122"/>
              </a:rPr>
              <a:t>)</a:t>
            </a:r>
          </a:p>
          <a:p>
            <a:pPr marL="342900" indent="-342900">
              <a:spcBef>
                <a:spcPct val="20000"/>
              </a:spcBef>
              <a:buClr>
                <a:schemeClr val="accent1"/>
              </a:buClr>
              <a:buSzPct val="65000"/>
              <a:buFont typeface="Wingdings" pitchFamily="2" charset="2"/>
              <a:buChar char="n"/>
            </a:pPr>
            <a:r>
              <a:rPr lang="en-US" altLang="zh-CN" sz="2000" b="1">
                <a:ea typeface="SimSun" pitchFamily="2" charset="-122"/>
              </a:rPr>
              <a:t>A </a:t>
            </a:r>
            <a:r>
              <a:rPr lang="en-US" altLang="zh-CN" sz="2000" b="1" i="1">
                <a:ea typeface="SimSun" pitchFamily="2" charset="-122"/>
              </a:rPr>
              <a:t>kernel function</a:t>
            </a:r>
            <a:r>
              <a:rPr lang="en-US" altLang="zh-CN" sz="2000" b="1">
                <a:ea typeface="SimSun" pitchFamily="2" charset="-122"/>
              </a:rPr>
              <a:t> is some function that corresponds to an inner product in some expanded feature space.</a:t>
            </a:r>
          </a:p>
          <a:p>
            <a:pPr marL="342900" indent="-342900">
              <a:spcBef>
                <a:spcPct val="20000"/>
              </a:spcBef>
              <a:buClr>
                <a:schemeClr val="accent1"/>
              </a:buClr>
              <a:buSzPct val="65000"/>
              <a:buFont typeface="Wingdings" pitchFamily="2" charset="2"/>
              <a:buChar char="n"/>
            </a:pPr>
            <a:r>
              <a:rPr lang="en-US" altLang="zh-CN" sz="2000" b="1">
                <a:solidFill>
                  <a:srgbClr val="FF0000"/>
                </a:solidFill>
                <a:ea typeface="SimSun" pitchFamily="2" charset="-122"/>
              </a:rPr>
              <a:t>Example 2: </a:t>
            </a:r>
          </a:p>
          <a:p>
            <a:pPr marL="342900" indent="-342900">
              <a:spcBef>
                <a:spcPct val="20000"/>
              </a:spcBef>
              <a:buClr>
                <a:schemeClr val="accent1"/>
              </a:buClr>
              <a:buSzPct val="65000"/>
              <a:buFont typeface="Wingdings" pitchFamily="2" charset="2"/>
              <a:buNone/>
            </a:pPr>
            <a:r>
              <a:rPr lang="en-US" altLang="zh-CN" sz="2000" b="1">
                <a:ea typeface="SimSun" pitchFamily="2" charset="-122"/>
              </a:rPr>
              <a:t>	2-dimensional vectors x=[</a:t>
            </a:r>
            <a:r>
              <a:rPr lang="en-US" altLang="zh-CN" sz="2000" b="1" i="1">
                <a:ea typeface="SimSun" pitchFamily="2" charset="-122"/>
              </a:rPr>
              <a:t>x</a:t>
            </a:r>
            <a:r>
              <a:rPr lang="en-US" altLang="zh-CN" sz="2000" b="1" i="1" baseline="-25000">
                <a:ea typeface="SimSun" pitchFamily="2" charset="-122"/>
              </a:rPr>
              <a:t>1   </a:t>
            </a:r>
            <a:r>
              <a:rPr lang="en-US" altLang="zh-CN" sz="2000" b="1" i="1">
                <a:ea typeface="SimSun" pitchFamily="2" charset="-122"/>
              </a:rPr>
              <a:t>x</a:t>
            </a:r>
            <a:r>
              <a:rPr lang="en-US" altLang="zh-CN" sz="2000" b="1" i="1" baseline="-25000">
                <a:ea typeface="SimSun" pitchFamily="2" charset="-122"/>
              </a:rPr>
              <a:t>2</a:t>
            </a:r>
            <a:r>
              <a:rPr lang="en-US" altLang="zh-CN" sz="2000" b="1">
                <a:ea typeface="SimSun" pitchFamily="2" charset="-122"/>
              </a:rPr>
              <a:t>];  let </a:t>
            </a:r>
            <a:r>
              <a:rPr lang="en-US" altLang="zh-CN" sz="2000" b="1" i="1">
                <a:ea typeface="SimSun" pitchFamily="2" charset="-122"/>
              </a:rPr>
              <a:t>K</a:t>
            </a:r>
            <a:r>
              <a:rPr lang="en-US" altLang="zh-CN" sz="2000" b="1">
                <a:ea typeface="SimSun" pitchFamily="2" charset="-122"/>
              </a:rPr>
              <a:t>(x</a:t>
            </a:r>
            <a:r>
              <a:rPr lang="en-US" altLang="zh-CN" sz="2000" b="1" baseline="-25000">
                <a:ea typeface="SimSun" pitchFamily="2" charset="-122"/>
              </a:rPr>
              <a:t>i</a:t>
            </a:r>
            <a:r>
              <a:rPr lang="en-US" altLang="zh-CN" sz="2000" b="1">
                <a:ea typeface="SimSun" pitchFamily="2" charset="-122"/>
              </a:rPr>
              <a:t>,x</a:t>
            </a:r>
            <a:r>
              <a:rPr lang="en-US" altLang="zh-CN" sz="2000" b="1" baseline="-25000">
                <a:ea typeface="SimSun" pitchFamily="2" charset="-122"/>
              </a:rPr>
              <a:t>j</a:t>
            </a:r>
            <a:r>
              <a:rPr lang="en-US" altLang="zh-CN" sz="2000" b="1">
                <a:ea typeface="SimSun" pitchFamily="2" charset="-122"/>
              </a:rPr>
              <a:t>)=(1 + x</a:t>
            </a:r>
            <a:r>
              <a:rPr lang="en-US" altLang="zh-CN" sz="2000" b="1" baseline="-25000">
                <a:ea typeface="SimSun" pitchFamily="2" charset="-122"/>
              </a:rPr>
              <a:t>i</a:t>
            </a:r>
            <a:r>
              <a:rPr lang="en-US" altLang="zh-CN" sz="2000" b="1" baseline="30000">
                <a:ea typeface="SimSun" pitchFamily="2" charset="-122"/>
              </a:rPr>
              <a:t>T</a:t>
            </a:r>
            <a:r>
              <a:rPr lang="en-US" altLang="zh-CN" sz="2000" b="1">
                <a:ea typeface="SimSun" pitchFamily="2" charset="-122"/>
              </a:rPr>
              <a:t>x</a:t>
            </a:r>
            <a:r>
              <a:rPr lang="en-US" altLang="zh-CN" sz="2000" b="1" baseline="-25000">
                <a:ea typeface="SimSun" pitchFamily="2" charset="-122"/>
              </a:rPr>
              <a:t>j</a:t>
            </a:r>
            <a:r>
              <a:rPr lang="en-US" altLang="zh-CN" sz="2000" b="1">
                <a:ea typeface="SimSun" pitchFamily="2" charset="-122"/>
              </a:rPr>
              <a:t>)</a:t>
            </a:r>
            <a:r>
              <a:rPr lang="en-US" altLang="zh-CN" sz="2000" b="1" baseline="30000">
                <a:ea typeface="SimSun" pitchFamily="2" charset="-122"/>
              </a:rPr>
              <a:t>2</a:t>
            </a:r>
            <a:r>
              <a:rPr lang="en-US" altLang="zh-CN" sz="2000" b="1" baseline="-25000">
                <a:ea typeface="SimSun" pitchFamily="2" charset="-122"/>
              </a:rPr>
              <a:t>,</a:t>
            </a:r>
            <a:endParaRPr lang="en-US" altLang="zh-CN" sz="2000" b="1">
              <a:ea typeface="SimSun" pitchFamily="2" charset="-122"/>
            </a:endParaRPr>
          </a:p>
          <a:p>
            <a:pPr marL="342900" indent="-342900">
              <a:spcBef>
                <a:spcPct val="20000"/>
              </a:spcBef>
              <a:buClr>
                <a:schemeClr val="accent1"/>
              </a:buClr>
              <a:buSzPct val="65000"/>
              <a:buFont typeface="Wingdings" pitchFamily="2" charset="2"/>
              <a:buNone/>
            </a:pPr>
            <a:r>
              <a:rPr lang="en-US" altLang="zh-CN" sz="2000" b="1">
                <a:ea typeface="SimSun" pitchFamily="2" charset="-122"/>
              </a:rPr>
              <a:t>	Need to show that </a:t>
            </a:r>
            <a:r>
              <a:rPr lang="en-US" altLang="zh-CN" sz="2000" b="1" i="1">
                <a:ea typeface="SimSun" pitchFamily="2" charset="-122"/>
              </a:rPr>
              <a:t>K</a:t>
            </a:r>
            <a:r>
              <a:rPr lang="en-US" altLang="zh-CN" sz="2000" b="1">
                <a:ea typeface="SimSun" pitchFamily="2" charset="-122"/>
              </a:rPr>
              <a:t>(x</a:t>
            </a:r>
            <a:r>
              <a:rPr lang="en-US" altLang="zh-CN" sz="2000" b="1" baseline="-25000">
                <a:ea typeface="SimSun" pitchFamily="2" charset="-122"/>
              </a:rPr>
              <a:t>i</a:t>
            </a:r>
            <a:r>
              <a:rPr lang="en-US" altLang="zh-CN" sz="2000" b="1">
                <a:ea typeface="SimSun" pitchFamily="2" charset="-122"/>
              </a:rPr>
              <a:t>,x</a:t>
            </a:r>
            <a:r>
              <a:rPr lang="en-US" altLang="zh-CN" sz="2000" b="1" baseline="-25000">
                <a:ea typeface="SimSun" pitchFamily="2" charset="-122"/>
              </a:rPr>
              <a:t>j</a:t>
            </a:r>
            <a:r>
              <a:rPr lang="en-US" altLang="zh-CN" sz="2000" b="1">
                <a:ea typeface="SimSun" pitchFamily="2" charset="-122"/>
              </a:rPr>
              <a:t>)= </a:t>
            </a:r>
            <a:r>
              <a:rPr lang="el-GR" sz="2000" b="1">
                <a:ea typeface="SimSun" pitchFamily="2" charset="-122"/>
              </a:rPr>
              <a:t>φ</a:t>
            </a:r>
            <a:r>
              <a:rPr lang="en-US" altLang="zh-CN" sz="2000" b="1">
                <a:ea typeface="SimSun" pitchFamily="2" charset="-122"/>
              </a:rPr>
              <a:t>(x</a:t>
            </a:r>
            <a:r>
              <a:rPr lang="en-US" altLang="zh-CN" sz="2000" b="1" baseline="-25000">
                <a:ea typeface="SimSun" pitchFamily="2" charset="-122"/>
              </a:rPr>
              <a:t>i</a:t>
            </a:r>
            <a:r>
              <a:rPr lang="en-US" altLang="zh-CN" sz="2000" b="1">
                <a:ea typeface="SimSun" pitchFamily="2" charset="-122"/>
              </a:rPr>
              <a:t>)</a:t>
            </a:r>
            <a:r>
              <a:rPr lang="en-US" altLang="zh-CN" sz="2000" b="1" baseline="-25000">
                <a:ea typeface="SimSun" pitchFamily="2" charset="-122"/>
              </a:rPr>
              <a:t> </a:t>
            </a:r>
            <a:r>
              <a:rPr lang="en-US" altLang="zh-CN" sz="2000" b="1" baseline="30000">
                <a:ea typeface="SimSun" pitchFamily="2" charset="-122"/>
              </a:rPr>
              <a:t>T</a:t>
            </a:r>
            <a:r>
              <a:rPr lang="el-GR" sz="2000" b="1">
                <a:ea typeface="SimSun" pitchFamily="2" charset="-122"/>
              </a:rPr>
              <a:t>φ</a:t>
            </a:r>
            <a:r>
              <a:rPr lang="en-US" altLang="zh-CN" sz="2000" b="1">
                <a:ea typeface="SimSun" pitchFamily="2" charset="-122"/>
              </a:rPr>
              <a:t>(x</a:t>
            </a:r>
            <a:r>
              <a:rPr lang="en-US" altLang="zh-CN" sz="2000" b="1" baseline="-25000">
                <a:ea typeface="SimSun" pitchFamily="2" charset="-122"/>
              </a:rPr>
              <a:t>j</a:t>
            </a:r>
            <a:r>
              <a:rPr lang="en-US" altLang="zh-CN" sz="2000" b="1">
                <a:ea typeface="SimSun" pitchFamily="2" charset="-122"/>
              </a:rPr>
              <a:t>):</a:t>
            </a:r>
          </a:p>
          <a:p>
            <a:pPr marL="342900" indent="-342900">
              <a:spcBef>
                <a:spcPct val="20000"/>
              </a:spcBef>
              <a:buClr>
                <a:schemeClr val="accent1"/>
              </a:buClr>
              <a:buSzPct val="65000"/>
              <a:buFont typeface="Wingdings" pitchFamily="2" charset="2"/>
              <a:buNone/>
            </a:pPr>
            <a:r>
              <a:rPr lang="en-US" altLang="zh-CN" sz="2000" b="1">
                <a:ea typeface="SimSun" pitchFamily="2" charset="-122"/>
              </a:rPr>
              <a:t>	 </a:t>
            </a:r>
            <a:r>
              <a:rPr lang="en-US" altLang="zh-CN" sz="2000" b="1" i="1">
                <a:ea typeface="SimSun" pitchFamily="2" charset="-122"/>
              </a:rPr>
              <a:t>K</a:t>
            </a:r>
            <a:r>
              <a:rPr lang="en-US" altLang="zh-CN" sz="2000" b="1">
                <a:ea typeface="SimSun" pitchFamily="2" charset="-122"/>
              </a:rPr>
              <a:t>(x</a:t>
            </a:r>
            <a:r>
              <a:rPr lang="en-US" altLang="zh-CN" sz="2000" b="1" baseline="-25000">
                <a:ea typeface="SimSun" pitchFamily="2" charset="-122"/>
              </a:rPr>
              <a:t>i</a:t>
            </a:r>
            <a:r>
              <a:rPr lang="en-US" altLang="zh-CN" sz="2000" b="1">
                <a:ea typeface="SimSun" pitchFamily="2" charset="-122"/>
              </a:rPr>
              <a:t>,x</a:t>
            </a:r>
            <a:r>
              <a:rPr lang="en-US" altLang="zh-CN" sz="2000" b="1" baseline="-25000">
                <a:ea typeface="SimSun" pitchFamily="2" charset="-122"/>
              </a:rPr>
              <a:t>j</a:t>
            </a:r>
            <a:r>
              <a:rPr lang="en-US" altLang="zh-CN" sz="2000" b="1">
                <a:ea typeface="SimSun" pitchFamily="2" charset="-122"/>
              </a:rPr>
              <a:t>)=(1 + x</a:t>
            </a:r>
            <a:r>
              <a:rPr lang="en-US" altLang="zh-CN" sz="2000" b="1" baseline="-25000">
                <a:ea typeface="SimSun" pitchFamily="2" charset="-122"/>
              </a:rPr>
              <a:t>i</a:t>
            </a:r>
            <a:r>
              <a:rPr lang="en-US" altLang="zh-CN" sz="2000" b="1" baseline="30000">
                <a:ea typeface="SimSun" pitchFamily="2" charset="-122"/>
              </a:rPr>
              <a:t>T</a:t>
            </a:r>
            <a:r>
              <a:rPr lang="en-US" altLang="zh-CN" sz="2000" b="1">
                <a:ea typeface="SimSun" pitchFamily="2" charset="-122"/>
              </a:rPr>
              <a:t>x</a:t>
            </a:r>
            <a:r>
              <a:rPr lang="en-US" altLang="zh-CN" sz="2000" b="1" baseline="-25000">
                <a:ea typeface="SimSun" pitchFamily="2" charset="-122"/>
              </a:rPr>
              <a:t>j</a:t>
            </a:r>
            <a:r>
              <a:rPr lang="en-US" altLang="zh-CN" sz="2000" b="1">
                <a:ea typeface="SimSun" pitchFamily="2" charset="-122"/>
              </a:rPr>
              <a:t>)</a:t>
            </a:r>
            <a:r>
              <a:rPr lang="en-US" altLang="zh-CN" sz="2000" b="1" baseline="30000">
                <a:ea typeface="SimSun" pitchFamily="2" charset="-122"/>
              </a:rPr>
              <a:t>2</a:t>
            </a:r>
            <a:r>
              <a:rPr lang="en-US" altLang="zh-CN" sz="2000" b="1" baseline="-25000">
                <a:ea typeface="SimSun" pitchFamily="2" charset="-122"/>
              </a:rPr>
              <a:t>,</a:t>
            </a:r>
          </a:p>
          <a:p>
            <a:pPr marL="342900" indent="-342900">
              <a:spcBef>
                <a:spcPct val="20000"/>
              </a:spcBef>
              <a:buClr>
                <a:schemeClr val="accent1"/>
              </a:buClr>
              <a:buSzPct val="65000"/>
              <a:buFont typeface="Wingdings" pitchFamily="2" charset="2"/>
              <a:buNone/>
            </a:pPr>
            <a:r>
              <a:rPr lang="en-US" altLang="zh-CN" sz="2000" b="1" baseline="-25000">
                <a:ea typeface="SimSun" pitchFamily="2" charset="-122"/>
              </a:rPr>
              <a:t>                           </a:t>
            </a:r>
            <a:r>
              <a:rPr lang="en-US" altLang="zh-CN" sz="2000" b="1">
                <a:ea typeface="SimSun" pitchFamily="2" charset="-122"/>
              </a:rPr>
              <a:t>= 1+ </a:t>
            </a:r>
            <a:r>
              <a:rPr lang="en-US" altLang="zh-CN" sz="2000" b="1" i="1">
                <a:ea typeface="SimSun" pitchFamily="2" charset="-122"/>
              </a:rPr>
              <a:t>x</a:t>
            </a:r>
            <a:r>
              <a:rPr lang="en-US" altLang="zh-CN" sz="2000" b="1" i="1" baseline="-25000">
                <a:ea typeface="SimSun" pitchFamily="2" charset="-122"/>
              </a:rPr>
              <a:t>i1</a:t>
            </a:r>
            <a:r>
              <a:rPr lang="en-US" altLang="zh-CN" sz="2000" b="1" i="1" baseline="30000">
                <a:ea typeface="SimSun" pitchFamily="2" charset="-122"/>
              </a:rPr>
              <a:t>2</a:t>
            </a:r>
            <a:r>
              <a:rPr lang="en-US" altLang="zh-CN" sz="2000" b="1" i="1">
                <a:ea typeface="SimSun" pitchFamily="2" charset="-122"/>
              </a:rPr>
              <a:t>x</a:t>
            </a:r>
            <a:r>
              <a:rPr lang="en-US" altLang="zh-CN" sz="2000" b="1" i="1" baseline="-25000">
                <a:ea typeface="SimSun" pitchFamily="2" charset="-122"/>
              </a:rPr>
              <a:t>j1</a:t>
            </a:r>
            <a:r>
              <a:rPr lang="en-US" altLang="zh-CN" sz="2000" b="1" i="1" baseline="30000">
                <a:ea typeface="SimSun" pitchFamily="2" charset="-122"/>
              </a:rPr>
              <a:t>2 </a:t>
            </a:r>
            <a:r>
              <a:rPr lang="en-US" altLang="zh-CN" sz="2000" b="1" i="1">
                <a:ea typeface="SimSun" pitchFamily="2" charset="-122"/>
              </a:rPr>
              <a:t>+ </a:t>
            </a:r>
            <a:r>
              <a:rPr lang="en-US" altLang="zh-CN" sz="2000" b="1">
                <a:ea typeface="SimSun" pitchFamily="2" charset="-122"/>
              </a:rPr>
              <a:t>2 </a:t>
            </a:r>
            <a:r>
              <a:rPr lang="en-US" altLang="zh-CN" sz="2000" b="1" i="1">
                <a:ea typeface="SimSun" pitchFamily="2" charset="-122"/>
              </a:rPr>
              <a:t>x</a:t>
            </a:r>
            <a:r>
              <a:rPr lang="en-US" altLang="zh-CN" sz="2000" b="1" i="1" baseline="-25000">
                <a:ea typeface="SimSun" pitchFamily="2" charset="-122"/>
              </a:rPr>
              <a:t>i1</a:t>
            </a:r>
            <a:r>
              <a:rPr lang="en-US" altLang="zh-CN" sz="2000" b="1" i="1">
                <a:ea typeface="SimSun" pitchFamily="2" charset="-122"/>
              </a:rPr>
              <a:t>x</a:t>
            </a:r>
            <a:r>
              <a:rPr lang="en-US" altLang="zh-CN" sz="2000" b="1" i="1" baseline="-25000">
                <a:ea typeface="SimSun" pitchFamily="2" charset="-122"/>
              </a:rPr>
              <a:t>j1</a:t>
            </a:r>
            <a:r>
              <a:rPr lang="en-US" altLang="zh-CN" sz="2000" b="1" i="1" baseline="30000">
                <a:ea typeface="SimSun" pitchFamily="2" charset="-122"/>
              </a:rPr>
              <a:t> </a:t>
            </a:r>
            <a:r>
              <a:rPr lang="en-US" altLang="zh-CN" sz="2000" b="1" i="1">
                <a:ea typeface="SimSun" pitchFamily="2" charset="-122"/>
              </a:rPr>
              <a:t>x</a:t>
            </a:r>
            <a:r>
              <a:rPr lang="en-US" altLang="zh-CN" sz="2000" b="1" i="1" baseline="-25000">
                <a:ea typeface="SimSun" pitchFamily="2" charset="-122"/>
              </a:rPr>
              <a:t>i2</a:t>
            </a:r>
            <a:r>
              <a:rPr lang="en-US" altLang="zh-CN" sz="2000" b="1" i="1">
                <a:ea typeface="SimSun" pitchFamily="2" charset="-122"/>
              </a:rPr>
              <a:t>x</a:t>
            </a:r>
            <a:r>
              <a:rPr lang="en-US" altLang="zh-CN" sz="2000" b="1" i="1" baseline="-25000">
                <a:ea typeface="SimSun" pitchFamily="2" charset="-122"/>
              </a:rPr>
              <a:t>j2</a:t>
            </a:r>
            <a:r>
              <a:rPr lang="en-US" altLang="zh-CN" sz="2000" b="1" i="1">
                <a:ea typeface="SimSun" pitchFamily="2" charset="-122"/>
              </a:rPr>
              <a:t>+ x</a:t>
            </a:r>
            <a:r>
              <a:rPr lang="en-US" altLang="zh-CN" sz="2000" b="1" i="1" baseline="-25000">
                <a:ea typeface="SimSun" pitchFamily="2" charset="-122"/>
              </a:rPr>
              <a:t>i2</a:t>
            </a:r>
            <a:r>
              <a:rPr lang="en-US" altLang="zh-CN" sz="2000" b="1" i="1" baseline="30000">
                <a:ea typeface="SimSun" pitchFamily="2" charset="-122"/>
              </a:rPr>
              <a:t>2</a:t>
            </a:r>
            <a:r>
              <a:rPr lang="en-US" altLang="zh-CN" sz="2000" b="1" i="1">
                <a:ea typeface="SimSun" pitchFamily="2" charset="-122"/>
              </a:rPr>
              <a:t>x</a:t>
            </a:r>
            <a:r>
              <a:rPr lang="en-US" altLang="zh-CN" sz="2000" b="1" i="1" baseline="-25000">
                <a:ea typeface="SimSun" pitchFamily="2" charset="-122"/>
              </a:rPr>
              <a:t>j2</a:t>
            </a:r>
            <a:r>
              <a:rPr lang="en-US" altLang="zh-CN" sz="2000" b="1" i="1" baseline="30000">
                <a:ea typeface="SimSun" pitchFamily="2" charset="-122"/>
              </a:rPr>
              <a:t>2 </a:t>
            </a:r>
            <a:r>
              <a:rPr lang="en-US" altLang="zh-CN" sz="2000" b="1">
                <a:ea typeface="SimSun" pitchFamily="2" charset="-122"/>
              </a:rPr>
              <a:t>+ 2</a:t>
            </a:r>
            <a:r>
              <a:rPr lang="en-US" altLang="zh-CN" sz="2000" b="1" i="1">
                <a:ea typeface="SimSun" pitchFamily="2" charset="-122"/>
              </a:rPr>
              <a:t>x</a:t>
            </a:r>
            <a:r>
              <a:rPr lang="en-US" altLang="zh-CN" sz="2000" b="1" i="1" baseline="-25000">
                <a:ea typeface="SimSun" pitchFamily="2" charset="-122"/>
              </a:rPr>
              <a:t>i1</a:t>
            </a:r>
            <a:r>
              <a:rPr lang="en-US" altLang="zh-CN" sz="2000" b="1" i="1">
                <a:ea typeface="SimSun" pitchFamily="2" charset="-122"/>
              </a:rPr>
              <a:t>x</a:t>
            </a:r>
            <a:r>
              <a:rPr lang="en-US" altLang="zh-CN" sz="2000" b="1" i="1" baseline="-25000">
                <a:ea typeface="SimSun" pitchFamily="2" charset="-122"/>
              </a:rPr>
              <a:t>j1 </a:t>
            </a:r>
            <a:r>
              <a:rPr lang="en-US" altLang="zh-CN" sz="2000" b="1" i="1">
                <a:ea typeface="SimSun" pitchFamily="2" charset="-122"/>
              </a:rPr>
              <a:t>+ </a:t>
            </a:r>
            <a:r>
              <a:rPr lang="en-US" altLang="zh-CN" sz="2000" b="1">
                <a:ea typeface="SimSun" pitchFamily="2" charset="-122"/>
              </a:rPr>
              <a:t>2</a:t>
            </a:r>
            <a:r>
              <a:rPr lang="en-US" altLang="zh-CN" sz="2000" b="1" i="1">
                <a:ea typeface="SimSun" pitchFamily="2" charset="-122"/>
              </a:rPr>
              <a:t>x</a:t>
            </a:r>
            <a:r>
              <a:rPr lang="en-US" altLang="zh-CN" sz="2000" b="1" i="1" baseline="-25000">
                <a:ea typeface="SimSun" pitchFamily="2" charset="-122"/>
              </a:rPr>
              <a:t>i2</a:t>
            </a:r>
            <a:r>
              <a:rPr lang="en-US" altLang="zh-CN" sz="2000" b="1" i="1">
                <a:ea typeface="SimSun" pitchFamily="2" charset="-122"/>
              </a:rPr>
              <a:t>x</a:t>
            </a:r>
            <a:r>
              <a:rPr lang="en-US" altLang="zh-CN" sz="2000" b="1" i="1" baseline="-25000">
                <a:ea typeface="SimSun" pitchFamily="2" charset="-122"/>
              </a:rPr>
              <a:t>j2</a:t>
            </a:r>
            <a:endParaRPr lang="en-US" altLang="zh-CN" sz="2000" b="1" i="1">
              <a:ea typeface="SimSun" pitchFamily="2" charset="-122"/>
            </a:endParaRPr>
          </a:p>
          <a:p>
            <a:pPr marL="342900" indent="-342900">
              <a:spcBef>
                <a:spcPct val="20000"/>
              </a:spcBef>
              <a:buClr>
                <a:schemeClr val="accent1"/>
              </a:buClr>
              <a:buSzPct val="65000"/>
              <a:buFont typeface="Wingdings" pitchFamily="2" charset="2"/>
              <a:buNone/>
            </a:pPr>
            <a:r>
              <a:rPr lang="en-US" altLang="zh-CN" sz="2000" b="1" i="1">
                <a:ea typeface="SimSun" pitchFamily="2" charset="-122"/>
              </a:rPr>
              <a:t>	      = </a:t>
            </a:r>
            <a:r>
              <a:rPr lang="en-US" altLang="zh-CN" sz="2000" b="1">
                <a:ea typeface="SimSun" pitchFamily="2" charset="-122"/>
              </a:rPr>
              <a:t>[1  </a:t>
            </a:r>
            <a:r>
              <a:rPr lang="en-US" altLang="zh-CN" sz="2000" b="1" i="1">
                <a:ea typeface="SimSun" pitchFamily="2" charset="-122"/>
              </a:rPr>
              <a:t>x</a:t>
            </a:r>
            <a:r>
              <a:rPr lang="en-US" altLang="zh-CN" sz="2000" b="1" i="1" baseline="-25000">
                <a:ea typeface="SimSun" pitchFamily="2" charset="-122"/>
              </a:rPr>
              <a:t>i1</a:t>
            </a:r>
            <a:r>
              <a:rPr lang="en-US" altLang="zh-CN" sz="2000" b="1" i="1" baseline="30000">
                <a:ea typeface="SimSun" pitchFamily="2" charset="-122"/>
              </a:rPr>
              <a:t>2  </a:t>
            </a:r>
            <a:r>
              <a:rPr lang="en-US" altLang="zh-CN" sz="2000" b="1" i="1">
                <a:ea typeface="SimSun" pitchFamily="2" charset="-122"/>
              </a:rPr>
              <a:t>√</a:t>
            </a:r>
            <a:r>
              <a:rPr lang="en-US" altLang="zh-CN" sz="2000" b="1">
                <a:ea typeface="SimSun" pitchFamily="2" charset="-122"/>
              </a:rPr>
              <a:t>2 </a:t>
            </a:r>
            <a:r>
              <a:rPr lang="en-US" altLang="zh-CN" sz="2000" b="1" i="1">
                <a:ea typeface="SimSun" pitchFamily="2" charset="-122"/>
              </a:rPr>
              <a:t>x</a:t>
            </a:r>
            <a:r>
              <a:rPr lang="en-US" altLang="zh-CN" sz="2000" b="1" i="1" baseline="-25000">
                <a:ea typeface="SimSun" pitchFamily="2" charset="-122"/>
              </a:rPr>
              <a:t>i1</a:t>
            </a:r>
            <a:r>
              <a:rPr lang="en-US" altLang="zh-CN" sz="2000" b="1" i="1">
                <a:ea typeface="SimSun" pitchFamily="2" charset="-122"/>
              </a:rPr>
              <a:t>x</a:t>
            </a:r>
            <a:r>
              <a:rPr lang="en-US" altLang="zh-CN" sz="2000" b="1" i="1" baseline="-25000">
                <a:ea typeface="SimSun" pitchFamily="2" charset="-122"/>
              </a:rPr>
              <a:t>i2  </a:t>
            </a:r>
            <a:r>
              <a:rPr lang="en-US" altLang="zh-CN" sz="2000" b="1" i="1">
                <a:ea typeface="SimSun" pitchFamily="2" charset="-122"/>
              </a:rPr>
              <a:t> x</a:t>
            </a:r>
            <a:r>
              <a:rPr lang="en-US" altLang="zh-CN" sz="2000" b="1" i="1" baseline="-25000">
                <a:ea typeface="SimSun" pitchFamily="2" charset="-122"/>
              </a:rPr>
              <a:t>i2</a:t>
            </a:r>
            <a:r>
              <a:rPr lang="en-US" altLang="zh-CN" sz="2000" b="1" i="1" baseline="30000">
                <a:ea typeface="SimSun" pitchFamily="2" charset="-122"/>
              </a:rPr>
              <a:t>2  </a:t>
            </a:r>
            <a:r>
              <a:rPr lang="en-US" altLang="zh-CN" sz="2000" b="1" i="1">
                <a:ea typeface="SimSun" pitchFamily="2" charset="-122"/>
              </a:rPr>
              <a:t>√</a:t>
            </a:r>
            <a:r>
              <a:rPr lang="en-US" altLang="zh-CN" sz="2000" b="1">
                <a:ea typeface="SimSun" pitchFamily="2" charset="-122"/>
              </a:rPr>
              <a:t>2</a:t>
            </a:r>
            <a:r>
              <a:rPr lang="en-US" altLang="zh-CN" sz="2000" b="1" i="1">
                <a:ea typeface="SimSun" pitchFamily="2" charset="-122"/>
              </a:rPr>
              <a:t>x</a:t>
            </a:r>
            <a:r>
              <a:rPr lang="en-US" altLang="zh-CN" sz="2000" b="1" i="1" baseline="-25000">
                <a:ea typeface="SimSun" pitchFamily="2" charset="-122"/>
              </a:rPr>
              <a:t>i1  </a:t>
            </a:r>
            <a:r>
              <a:rPr lang="en-US" altLang="zh-CN" sz="2000" b="1" i="1">
                <a:ea typeface="SimSun" pitchFamily="2" charset="-122"/>
              </a:rPr>
              <a:t>√</a:t>
            </a:r>
            <a:r>
              <a:rPr lang="en-US" altLang="zh-CN" sz="2000" b="1">
                <a:ea typeface="SimSun" pitchFamily="2" charset="-122"/>
              </a:rPr>
              <a:t>2</a:t>
            </a:r>
            <a:r>
              <a:rPr lang="en-US" altLang="zh-CN" sz="2000" b="1" i="1">
                <a:ea typeface="SimSun" pitchFamily="2" charset="-122"/>
              </a:rPr>
              <a:t>x</a:t>
            </a:r>
            <a:r>
              <a:rPr lang="en-US" altLang="zh-CN" sz="2000" b="1" i="1" baseline="-25000">
                <a:ea typeface="SimSun" pitchFamily="2" charset="-122"/>
              </a:rPr>
              <a:t>i2</a:t>
            </a:r>
            <a:r>
              <a:rPr lang="en-US" altLang="zh-CN" sz="2000" b="1">
                <a:ea typeface="SimSun" pitchFamily="2" charset="-122"/>
              </a:rPr>
              <a:t>]</a:t>
            </a:r>
            <a:r>
              <a:rPr lang="en-US" altLang="zh-CN" sz="2000" b="1" baseline="30000">
                <a:ea typeface="SimSun" pitchFamily="2" charset="-122"/>
              </a:rPr>
              <a:t>T </a:t>
            </a:r>
            <a:r>
              <a:rPr lang="en-US" altLang="zh-CN" sz="2000" b="1">
                <a:ea typeface="SimSun" pitchFamily="2" charset="-122"/>
              </a:rPr>
              <a:t>[1  </a:t>
            </a:r>
            <a:r>
              <a:rPr lang="en-US" altLang="zh-CN" sz="2000" b="1" i="1">
                <a:ea typeface="SimSun" pitchFamily="2" charset="-122"/>
              </a:rPr>
              <a:t>x</a:t>
            </a:r>
            <a:r>
              <a:rPr lang="en-US" altLang="zh-CN" sz="2000" b="1" i="1" baseline="-25000">
                <a:ea typeface="SimSun" pitchFamily="2" charset="-122"/>
              </a:rPr>
              <a:t>j1</a:t>
            </a:r>
            <a:r>
              <a:rPr lang="en-US" altLang="zh-CN" sz="2000" b="1" i="1" baseline="30000">
                <a:ea typeface="SimSun" pitchFamily="2" charset="-122"/>
              </a:rPr>
              <a:t>2  </a:t>
            </a:r>
            <a:r>
              <a:rPr lang="en-US" altLang="zh-CN" sz="2000" b="1" i="1">
                <a:ea typeface="SimSun" pitchFamily="2" charset="-122"/>
              </a:rPr>
              <a:t>√</a:t>
            </a:r>
            <a:r>
              <a:rPr lang="en-US" altLang="zh-CN" sz="2000" b="1">
                <a:ea typeface="SimSun" pitchFamily="2" charset="-122"/>
              </a:rPr>
              <a:t>2 </a:t>
            </a:r>
            <a:r>
              <a:rPr lang="en-US" altLang="zh-CN" sz="2000" b="1" i="1">
                <a:ea typeface="SimSun" pitchFamily="2" charset="-122"/>
              </a:rPr>
              <a:t>x</a:t>
            </a:r>
            <a:r>
              <a:rPr lang="en-US" altLang="zh-CN" sz="2000" b="1" i="1" baseline="-25000">
                <a:ea typeface="SimSun" pitchFamily="2" charset="-122"/>
              </a:rPr>
              <a:t>j1</a:t>
            </a:r>
            <a:r>
              <a:rPr lang="en-US" altLang="zh-CN" sz="2000" b="1" i="1">
                <a:ea typeface="SimSun" pitchFamily="2" charset="-122"/>
              </a:rPr>
              <a:t>x</a:t>
            </a:r>
            <a:r>
              <a:rPr lang="en-US" altLang="zh-CN" sz="2000" b="1" i="1" baseline="-25000">
                <a:ea typeface="SimSun" pitchFamily="2" charset="-122"/>
              </a:rPr>
              <a:t>j2  </a:t>
            </a:r>
            <a:r>
              <a:rPr lang="en-US" altLang="zh-CN" sz="2000" b="1" i="1">
                <a:ea typeface="SimSun" pitchFamily="2" charset="-122"/>
              </a:rPr>
              <a:t> x</a:t>
            </a:r>
            <a:r>
              <a:rPr lang="en-US" altLang="zh-CN" sz="2000" b="1" i="1" baseline="-25000">
                <a:ea typeface="SimSun" pitchFamily="2" charset="-122"/>
              </a:rPr>
              <a:t>j2</a:t>
            </a:r>
            <a:r>
              <a:rPr lang="en-US" altLang="zh-CN" sz="2000" b="1" i="1" baseline="30000">
                <a:ea typeface="SimSun" pitchFamily="2" charset="-122"/>
              </a:rPr>
              <a:t>2  </a:t>
            </a:r>
            <a:r>
              <a:rPr lang="en-US" altLang="zh-CN" sz="2000" b="1" i="1">
                <a:ea typeface="SimSun" pitchFamily="2" charset="-122"/>
              </a:rPr>
              <a:t>√</a:t>
            </a:r>
            <a:r>
              <a:rPr lang="en-US" altLang="zh-CN" sz="2000" b="1">
                <a:ea typeface="SimSun" pitchFamily="2" charset="-122"/>
              </a:rPr>
              <a:t>2</a:t>
            </a:r>
            <a:r>
              <a:rPr lang="en-US" altLang="zh-CN" sz="2000" b="1" i="1">
                <a:ea typeface="SimSun" pitchFamily="2" charset="-122"/>
              </a:rPr>
              <a:t>x</a:t>
            </a:r>
            <a:r>
              <a:rPr lang="en-US" altLang="zh-CN" sz="2000" b="1" i="1" baseline="-25000">
                <a:ea typeface="SimSun" pitchFamily="2" charset="-122"/>
              </a:rPr>
              <a:t>j1  </a:t>
            </a:r>
            <a:r>
              <a:rPr lang="en-US" altLang="zh-CN" sz="2000" b="1" i="1">
                <a:ea typeface="SimSun" pitchFamily="2" charset="-122"/>
              </a:rPr>
              <a:t>√</a:t>
            </a:r>
            <a:r>
              <a:rPr lang="en-US" altLang="zh-CN" sz="2000" b="1">
                <a:ea typeface="SimSun" pitchFamily="2" charset="-122"/>
              </a:rPr>
              <a:t>2</a:t>
            </a:r>
            <a:r>
              <a:rPr lang="en-US" altLang="zh-CN" sz="2000" b="1" i="1">
                <a:ea typeface="SimSun" pitchFamily="2" charset="-122"/>
              </a:rPr>
              <a:t>x</a:t>
            </a:r>
            <a:r>
              <a:rPr lang="en-US" altLang="zh-CN" sz="2000" b="1" i="1" baseline="-25000">
                <a:ea typeface="SimSun" pitchFamily="2" charset="-122"/>
              </a:rPr>
              <a:t>j2</a:t>
            </a:r>
            <a:r>
              <a:rPr lang="en-US" altLang="zh-CN" sz="2000" b="1">
                <a:ea typeface="SimSun" pitchFamily="2" charset="-122"/>
              </a:rPr>
              <a:t>] </a:t>
            </a:r>
          </a:p>
          <a:p>
            <a:pPr marL="342900" indent="-342900">
              <a:spcBef>
                <a:spcPct val="20000"/>
              </a:spcBef>
              <a:buClr>
                <a:schemeClr val="accent1"/>
              </a:buClr>
              <a:buSzPct val="65000"/>
              <a:buFont typeface="Wingdings" pitchFamily="2" charset="2"/>
              <a:buNone/>
            </a:pPr>
            <a:r>
              <a:rPr lang="en-US" altLang="zh-CN" sz="2000" b="1">
                <a:ea typeface="SimSun" pitchFamily="2" charset="-122"/>
              </a:rPr>
              <a:t>	      = </a:t>
            </a:r>
            <a:r>
              <a:rPr lang="el-GR" sz="2000" b="1">
                <a:cs typeface="Times New Roman" pitchFamily="18" charset="0"/>
              </a:rPr>
              <a:t>φ</a:t>
            </a:r>
            <a:r>
              <a:rPr lang="en-US" altLang="zh-CN" sz="2000" b="1">
                <a:ea typeface="SimSun" pitchFamily="2" charset="-122"/>
              </a:rPr>
              <a:t>(x</a:t>
            </a:r>
            <a:r>
              <a:rPr lang="en-US" altLang="zh-CN" sz="2000" b="1" baseline="-25000">
                <a:ea typeface="SimSun" pitchFamily="2" charset="-122"/>
              </a:rPr>
              <a:t>i</a:t>
            </a:r>
            <a:r>
              <a:rPr lang="en-US" altLang="zh-CN" sz="2000" b="1">
                <a:ea typeface="SimSun" pitchFamily="2" charset="-122"/>
              </a:rPr>
              <a:t>)</a:t>
            </a:r>
            <a:r>
              <a:rPr lang="en-US" altLang="zh-CN" sz="2000" b="1" baseline="-25000">
                <a:ea typeface="SimSun" pitchFamily="2" charset="-122"/>
              </a:rPr>
              <a:t> </a:t>
            </a:r>
            <a:r>
              <a:rPr lang="en-US" altLang="zh-CN" sz="2000" b="1" baseline="30000">
                <a:ea typeface="SimSun" pitchFamily="2" charset="-122"/>
              </a:rPr>
              <a:t>T</a:t>
            </a:r>
            <a:r>
              <a:rPr lang="el-GR" sz="2000" b="1">
                <a:cs typeface="Times New Roman" pitchFamily="18" charset="0"/>
              </a:rPr>
              <a:t>φ</a:t>
            </a:r>
            <a:r>
              <a:rPr lang="en-US" altLang="zh-CN" sz="2000" b="1">
                <a:ea typeface="SimSun" pitchFamily="2" charset="-122"/>
              </a:rPr>
              <a:t>(x</a:t>
            </a:r>
            <a:r>
              <a:rPr lang="en-US" altLang="zh-CN" sz="2000" b="1" baseline="-25000">
                <a:ea typeface="SimSun" pitchFamily="2" charset="-122"/>
              </a:rPr>
              <a:t>j</a:t>
            </a:r>
            <a:r>
              <a:rPr lang="en-US" altLang="zh-CN" sz="2000" b="1">
                <a:ea typeface="SimSun" pitchFamily="2" charset="-122"/>
              </a:rPr>
              <a:t>),    where </a:t>
            </a:r>
            <a:r>
              <a:rPr lang="el-GR" sz="2000" b="1">
                <a:cs typeface="Times New Roman" pitchFamily="18" charset="0"/>
              </a:rPr>
              <a:t>φ</a:t>
            </a:r>
            <a:r>
              <a:rPr lang="en-US" altLang="zh-CN" sz="2000" b="1">
                <a:ea typeface="SimSun" pitchFamily="2" charset="-122"/>
              </a:rPr>
              <a:t>(x) = </a:t>
            </a:r>
            <a:r>
              <a:rPr lang="en-US" altLang="zh-CN" sz="2000" b="1" baseline="-25000">
                <a:ea typeface="SimSun" pitchFamily="2" charset="-122"/>
              </a:rPr>
              <a:t> </a:t>
            </a:r>
            <a:r>
              <a:rPr lang="en-US" altLang="zh-CN" sz="2000" b="1">
                <a:ea typeface="SimSun" pitchFamily="2" charset="-122"/>
              </a:rPr>
              <a:t>[1  </a:t>
            </a:r>
            <a:r>
              <a:rPr lang="en-US" altLang="zh-CN" sz="2000" b="1" i="1">
                <a:ea typeface="SimSun" pitchFamily="2" charset="-122"/>
              </a:rPr>
              <a:t>x</a:t>
            </a:r>
            <a:r>
              <a:rPr lang="en-US" altLang="zh-CN" sz="2000" b="1" i="1" baseline="-25000">
                <a:ea typeface="SimSun" pitchFamily="2" charset="-122"/>
              </a:rPr>
              <a:t>1</a:t>
            </a:r>
            <a:r>
              <a:rPr lang="en-US" altLang="zh-CN" sz="2000" b="1" i="1" baseline="30000">
                <a:ea typeface="SimSun" pitchFamily="2" charset="-122"/>
              </a:rPr>
              <a:t>2  </a:t>
            </a:r>
            <a:r>
              <a:rPr lang="en-US" altLang="zh-CN" sz="2000" b="1" i="1">
                <a:ea typeface="SimSun" pitchFamily="2" charset="-122"/>
              </a:rPr>
              <a:t>√</a:t>
            </a:r>
            <a:r>
              <a:rPr lang="en-US" altLang="zh-CN" sz="2000" b="1">
                <a:ea typeface="SimSun" pitchFamily="2" charset="-122"/>
              </a:rPr>
              <a:t>2 </a:t>
            </a:r>
            <a:r>
              <a:rPr lang="en-US" altLang="zh-CN" sz="2000" b="1" i="1">
                <a:ea typeface="SimSun" pitchFamily="2" charset="-122"/>
              </a:rPr>
              <a:t>x</a:t>
            </a:r>
            <a:r>
              <a:rPr lang="en-US" altLang="zh-CN" sz="2000" b="1" i="1" baseline="-25000">
                <a:ea typeface="SimSun" pitchFamily="2" charset="-122"/>
              </a:rPr>
              <a:t>1</a:t>
            </a:r>
            <a:r>
              <a:rPr lang="en-US" altLang="zh-CN" sz="2000" b="1" i="1">
                <a:ea typeface="SimSun" pitchFamily="2" charset="-122"/>
              </a:rPr>
              <a:t>x</a:t>
            </a:r>
            <a:r>
              <a:rPr lang="en-US" altLang="zh-CN" sz="2000" b="1" i="1" baseline="-25000">
                <a:ea typeface="SimSun" pitchFamily="2" charset="-122"/>
              </a:rPr>
              <a:t>2  </a:t>
            </a:r>
            <a:r>
              <a:rPr lang="en-US" altLang="zh-CN" sz="2000" b="1" i="1">
                <a:ea typeface="SimSun" pitchFamily="2" charset="-122"/>
              </a:rPr>
              <a:t> x</a:t>
            </a:r>
            <a:r>
              <a:rPr lang="en-US" altLang="zh-CN" sz="2000" b="1" i="1" baseline="-25000">
                <a:ea typeface="SimSun" pitchFamily="2" charset="-122"/>
              </a:rPr>
              <a:t>2</a:t>
            </a:r>
            <a:r>
              <a:rPr lang="en-US" altLang="zh-CN" sz="2000" b="1" i="1" baseline="30000">
                <a:ea typeface="SimSun" pitchFamily="2" charset="-122"/>
              </a:rPr>
              <a:t>2   </a:t>
            </a:r>
            <a:r>
              <a:rPr lang="en-US" altLang="zh-CN" sz="2000" b="1" i="1">
                <a:ea typeface="SimSun" pitchFamily="2" charset="-122"/>
              </a:rPr>
              <a:t>√</a:t>
            </a:r>
            <a:r>
              <a:rPr lang="en-US" altLang="zh-CN" sz="2000" b="1">
                <a:ea typeface="SimSun" pitchFamily="2" charset="-122"/>
              </a:rPr>
              <a:t>2</a:t>
            </a:r>
            <a:r>
              <a:rPr lang="en-US" altLang="zh-CN" sz="2000" b="1" i="1">
                <a:ea typeface="SimSun" pitchFamily="2" charset="-122"/>
              </a:rPr>
              <a:t>x</a:t>
            </a:r>
            <a:r>
              <a:rPr lang="en-US" altLang="zh-CN" sz="2000" b="1" i="1" baseline="-25000">
                <a:ea typeface="SimSun" pitchFamily="2" charset="-122"/>
              </a:rPr>
              <a:t>1  </a:t>
            </a:r>
            <a:r>
              <a:rPr lang="en-US" altLang="zh-CN" sz="2000" b="1" i="1">
                <a:ea typeface="SimSun" pitchFamily="2" charset="-122"/>
              </a:rPr>
              <a:t>√</a:t>
            </a:r>
            <a:r>
              <a:rPr lang="en-US" altLang="zh-CN" sz="2000" b="1">
                <a:ea typeface="SimSun" pitchFamily="2" charset="-122"/>
              </a:rPr>
              <a:t>2</a:t>
            </a:r>
            <a:r>
              <a:rPr lang="en-US" altLang="zh-CN" sz="2000" b="1" i="1">
                <a:ea typeface="SimSun" pitchFamily="2" charset="-122"/>
              </a:rPr>
              <a:t>x</a:t>
            </a:r>
            <a:r>
              <a:rPr lang="en-US" altLang="zh-CN" sz="2000" b="1" i="1" baseline="-25000">
                <a:ea typeface="SimSun" pitchFamily="2" charset="-122"/>
              </a:rPr>
              <a:t>2</a:t>
            </a:r>
            <a:r>
              <a:rPr lang="en-US" altLang="zh-CN" sz="2000" b="1">
                <a:ea typeface="SimSun" pitchFamily="2" charset="-122"/>
              </a:rPr>
              <a:t>]</a:t>
            </a:r>
          </a:p>
          <a:p>
            <a:pPr marL="342900" indent="-342900">
              <a:spcBef>
                <a:spcPct val="20000"/>
              </a:spcBef>
              <a:buClr>
                <a:schemeClr val="accent1"/>
              </a:buClr>
              <a:buSzPct val="65000"/>
              <a:buFont typeface="Wingdings" pitchFamily="2" charset="2"/>
              <a:buNone/>
            </a:pPr>
            <a:endParaRPr lang="el-GR" sz="20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304800" y="228600"/>
            <a:ext cx="7772400" cy="914400"/>
          </a:xfrm>
          <a:prstGeom prst="rect">
            <a:avLst/>
          </a:prstGeom>
          <a:noFill/>
          <a:ln w="9525">
            <a:noFill/>
            <a:miter lim="800000"/>
            <a:headEnd/>
            <a:tailEnd/>
          </a:ln>
        </p:spPr>
        <p:txBody>
          <a:bodyPr anchor="ctr"/>
          <a:lstStyle/>
          <a:p>
            <a:r>
              <a:rPr lang="en-US" altLang="zh-CN" sz="4200">
                <a:solidFill>
                  <a:schemeClr val="tx2"/>
                </a:solidFill>
                <a:latin typeface="Garamond" pitchFamily="18" charset="0"/>
                <a:ea typeface="SimSun" pitchFamily="2" charset="-122"/>
              </a:rPr>
              <a:t>Examples of Kernel Functions</a:t>
            </a:r>
          </a:p>
        </p:txBody>
      </p:sp>
      <p:sp>
        <p:nvSpPr>
          <p:cNvPr id="4100" name="Rectangle 5"/>
          <p:cNvSpPr>
            <a:spLocks noChangeArrowheads="1"/>
          </p:cNvSpPr>
          <p:nvPr/>
        </p:nvSpPr>
        <p:spPr bwMode="auto">
          <a:xfrm>
            <a:off x="381000" y="1219200"/>
            <a:ext cx="8229600" cy="5029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altLang="zh-CN" sz="2800">
                <a:ea typeface="SimSun" pitchFamily="2" charset="-122"/>
              </a:rPr>
              <a:t>Linear: </a:t>
            </a:r>
            <a:r>
              <a:rPr lang="en-US" altLang="zh-CN" sz="2800" i="1">
                <a:ea typeface="SimSun" pitchFamily="2" charset="-122"/>
              </a:rPr>
              <a:t>K</a:t>
            </a:r>
            <a:r>
              <a:rPr lang="en-US" altLang="zh-CN" sz="2800">
                <a:ea typeface="SimSun" pitchFamily="2" charset="-122"/>
              </a:rPr>
              <a:t>(</a:t>
            </a:r>
            <a:r>
              <a:rPr lang="en-US" altLang="zh-CN" sz="2800" b="1">
                <a:ea typeface="SimSun" pitchFamily="2" charset="-122"/>
              </a:rPr>
              <a:t>x</a:t>
            </a:r>
            <a:r>
              <a:rPr lang="en-US" altLang="zh-CN" sz="2800" b="1" baseline="-25000">
                <a:ea typeface="SimSun" pitchFamily="2" charset="-122"/>
              </a:rPr>
              <a:t>i</a:t>
            </a:r>
            <a:r>
              <a:rPr lang="en-US" altLang="zh-CN" sz="2800">
                <a:ea typeface="SimSun" pitchFamily="2" charset="-122"/>
              </a:rPr>
              <a:t>,</a:t>
            </a:r>
            <a:r>
              <a:rPr lang="en-US" altLang="zh-CN" sz="2800" b="1">
                <a:ea typeface="SimSun" pitchFamily="2" charset="-122"/>
              </a:rPr>
              <a:t>x</a:t>
            </a:r>
            <a:r>
              <a:rPr lang="en-US" altLang="zh-CN" sz="2800" b="1" baseline="-25000">
                <a:ea typeface="SimSun" pitchFamily="2" charset="-122"/>
              </a:rPr>
              <a:t>j</a:t>
            </a:r>
            <a:r>
              <a:rPr lang="en-US" altLang="zh-CN" sz="2800">
                <a:ea typeface="SimSun" pitchFamily="2" charset="-122"/>
              </a:rPr>
              <a:t>)= </a:t>
            </a:r>
            <a:r>
              <a:rPr lang="en-US" altLang="zh-CN" sz="2800" b="1">
                <a:ea typeface="SimSun" pitchFamily="2" charset="-122"/>
              </a:rPr>
              <a:t>x</a:t>
            </a:r>
            <a:r>
              <a:rPr lang="en-US" altLang="zh-CN" sz="2800" b="1" baseline="-25000">
                <a:ea typeface="SimSun" pitchFamily="2" charset="-122"/>
              </a:rPr>
              <a:t>i </a:t>
            </a:r>
            <a:r>
              <a:rPr lang="en-US" altLang="zh-CN" sz="2800" b="1" baseline="30000">
                <a:ea typeface="SimSun" pitchFamily="2" charset="-122"/>
              </a:rPr>
              <a:t>T</a:t>
            </a:r>
            <a:r>
              <a:rPr lang="en-US" altLang="zh-CN" sz="2800" b="1">
                <a:ea typeface="SimSun" pitchFamily="2" charset="-122"/>
              </a:rPr>
              <a:t>x</a:t>
            </a:r>
            <a:r>
              <a:rPr lang="en-US" altLang="zh-CN" sz="2800" b="1" baseline="-25000">
                <a:ea typeface="SimSun" pitchFamily="2" charset="-122"/>
              </a:rPr>
              <a:t>j</a:t>
            </a:r>
            <a:endParaRPr lang="en-US" altLang="zh-CN" sz="2800">
              <a:ea typeface="SimSun" pitchFamily="2" charset="-122"/>
            </a:endParaRPr>
          </a:p>
          <a:p>
            <a:pPr marL="342900" indent="-342900">
              <a:spcBef>
                <a:spcPct val="20000"/>
              </a:spcBef>
              <a:buClr>
                <a:schemeClr val="accent1"/>
              </a:buClr>
              <a:buSzPct val="65000"/>
              <a:buFont typeface="Wingdings" pitchFamily="2" charset="2"/>
              <a:buChar char="n"/>
            </a:pPr>
            <a:endParaRPr lang="en-US" altLang="zh-CN" sz="2800">
              <a:ea typeface="SimSun" pitchFamily="2" charset="-122"/>
            </a:endParaRPr>
          </a:p>
          <a:p>
            <a:pPr marL="342900" indent="-342900">
              <a:spcBef>
                <a:spcPct val="20000"/>
              </a:spcBef>
              <a:buClr>
                <a:schemeClr val="accent1"/>
              </a:buClr>
              <a:buSzPct val="65000"/>
              <a:buFont typeface="Wingdings" pitchFamily="2" charset="2"/>
              <a:buChar char="n"/>
            </a:pPr>
            <a:r>
              <a:rPr lang="en-US" altLang="zh-CN">
                <a:ea typeface="SimSun" pitchFamily="2" charset="-122"/>
              </a:rPr>
              <a:t>Polynomial of power </a:t>
            </a:r>
            <a:r>
              <a:rPr lang="en-US" altLang="zh-CN" i="1">
                <a:ea typeface="SimSun" pitchFamily="2" charset="-122"/>
              </a:rPr>
              <a:t>p</a:t>
            </a:r>
            <a:r>
              <a:rPr lang="en-US" altLang="zh-CN">
                <a:ea typeface="SimSun" pitchFamily="2" charset="-122"/>
              </a:rPr>
              <a:t>: </a:t>
            </a:r>
            <a:r>
              <a:rPr lang="en-US" altLang="zh-CN" i="1">
                <a:ea typeface="SimSun" pitchFamily="2" charset="-122"/>
              </a:rPr>
              <a:t>K</a:t>
            </a:r>
            <a:r>
              <a:rPr lang="en-US" altLang="zh-CN">
                <a:ea typeface="SimSun" pitchFamily="2" charset="-122"/>
              </a:rPr>
              <a:t>(</a:t>
            </a:r>
            <a:r>
              <a:rPr lang="en-US" altLang="zh-CN" b="1">
                <a:ea typeface="SimSun" pitchFamily="2" charset="-122"/>
              </a:rPr>
              <a:t>x</a:t>
            </a:r>
            <a:r>
              <a:rPr lang="en-US" altLang="zh-CN" b="1" baseline="-25000">
                <a:ea typeface="SimSun" pitchFamily="2" charset="-122"/>
              </a:rPr>
              <a:t>i</a:t>
            </a:r>
            <a:r>
              <a:rPr lang="en-US" altLang="zh-CN">
                <a:ea typeface="SimSun" pitchFamily="2" charset="-122"/>
              </a:rPr>
              <a:t>,</a:t>
            </a:r>
            <a:r>
              <a:rPr lang="en-US" altLang="zh-CN" b="1">
                <a:ea typeface="SimSun" pitchFamily="2" charset="-122"/>
              </a:rPr>
              <a:t>x</a:t>
            </a:r>
            <a:r>
              <a:rPr lang="en-US" altLang="zh-CN" b="1" baseline="-25000">
                <a:ea typeface="SimSun" pitchFamily="2" charset="-122"/>
              </a:rPr>
              <a:t>j</a:t>
            </a:r>
            <a:r>
              <a:rPr lang="en-US" altLang="zh-CN">
                <a:ea typeface="SimSun" pitchFamily="2" charset="-122"/>
              </a:rPr>
              <a:t>)= (1+</a:t>
            </a:r>
            <a:r>
              <a:rPr lang="en-US" altLang="zh-CN">
                <a:ea typeface="SimSun" pitchFamily="2" charset="-122"/>
                <a:cs typeface="Times New Roman" pitchFamily="18" charset="0"/>
              </a:rPr>
              <a:t> </a:t>
            </a:r>
            <a:r>
              <a:rPr lang="en-US" altLang="zh-CN" b="1">
                <a:ea typeface="SimSun" pitchFamily="2" charset="-122"/>
              </a:rPr>
              <a:t>x</a:t>
            </a:r>
            <a:r>
              <a:rPr lang="en-US" altLang="zh-CN" b="1" baseline="-25000">
                <a:ea typeface="SimSun" pitchFamily="2" charset="-122"/>
              </a:rPr>
              <a:t>i </a:t>
            </a:r>
            <a:r>
              <a:rPr lang="en-US" altLang="zh-CN" b="1" baseline="30000">
                <a:ea typeface="SimSun" pitchFamily="2" charset="-122"/>
              </a:rPr>
              <a:t>T</a:t>
            </a:r>
            <a:r>
              <a:rPr lang="en-US" altLang="zh-CN" b="1">
                <a:ea typeface="SimSun" pitchFamily="2" charset="-122"/>
              </a:rPr>
              <a:t>x</a:t>
            </a:r>
            <a:r>
              <a:rPr lang="en-US" altLang="zh-CN" b="1" baseline="-25000">
                <a:ea typeface="SimSun" pitchFamily="2" charset="-122"/>
              </a:rPr>
              <a:t>j</a:t>
            </a:r>
            <a:r>
              <a:rPr lang="en-US" altLang="zh-CN">
                <a:ea typeface="SimSun" pitchFamily="2" charset="-122"/>
              </a:rPr>
              <a:t>)</a:t>
            </a:r>
            <a:r>
              <a:rPr lang="en-US" altLang="zh-CN" i="1" baseline="30000">
                <a:ea typeface="SimSun" pitchFamily="2" charset="-122"/>
              </a:rPr>
              <a:t>p</a:t>
            </a:r>
          </a:p>
          <a:p>
            <a:pPr marL="342900" indent="-342900">
              <a:spcBef>
                <a:spcPct val="20000"/>
              </a:spcBef>
              <a:buClr>
                <a:schemeClr val="accent1"/>
              </a:buClr>
              <a:buSzPct val="65000"/>
              <a:buFont typeface="Wingdings" pitchFamily="2" charset="2"/>
              <a:buChar char="n"/>
            </a:pPr>
            <a:endParaRPr lang="en-US" altLang="zh-CN">
              <a:ea typeface="SimSun" pitchFamily="2" charset="-122"/>
            </a:endParaRPr>
          </a:p>
          <a:p>
            <a:pPr marL="342900" indent="-342900">
              <a:spcBef>
                <a:spcPct val="20000"/>
              </a:spcBef>
              <a:buClr>
                <a:schemeClr val="accent1"/>
              </a:buClr>
              <a:buSzPct val="65000"/>
              <a:buFont typeface="Wingdings" pitchFamily="2" charset="2"/>
              <a:buChar char="n"/>
            </a:pPr>
            <a:r>
              <a:rPr lang="en-US" altLang="zh-CN">
                <a:ea typeface="SimSun" pitchFamily="2" charset="-122"/>
              </a:rPr>
              <a:t>Gaussian (radial-basis function network):</a:t>
            </a:r>
          </a:p>
          <a:p>
            <a:pPr marL="342900" indent="-342900">
              <a:spcBef>
                <a:spcPct val="20000"/>
              </a:spcBef>
              <a:buClr>
                <a:schemeClr val="accent1"/>
              </a:buClr>
              <a:buSzPct val="65000"/>
              <a:buFont typeface="Wingdings" pitchFamily="2" charset="2"/>
              <a:buNone/>
            </a:pPr>
            <a:endParaRPr lang="en-US" altLang="zh-CN" sz="3000">
              <a:ea typeface="SimSun" pitchFamily="2" charset="-122"/>
            </a:endParaRPr>
          </a:p>
          <a:p>
            <a:pPr marL="342900" indent="-342900">
              <a:spcBef>
                <a:spcPct val="20000"/>
              </a:spcBef>
              <a:buClr>
                <a:schemeClr val="accent1"/>
              </a:buClr>
              <a:buSzPct val="65000"/>
              <a:buFont typeface="Wingdings" pitchFamily="2" charset="2"/>
              <a:buChar char="n"/>
            </a:pPr>
            <a:endParaRPr lang="en-US" altLang="zh-CN" sz="3000">
              <a:ea typeface="SimSun" pitchFamily="2" charset="-122"/>
            </a:endParaRPr>
          </a:p>
          <a:p>
            <a:pPr marL="342900" indent="-342900">
              <a:spcBef>
                <a:spcPct val="20000"/>
              </a:spcBef>
              <a:buClr>
                <a:schemeClr val="accent1"/>
              </a:buClr>
              <a:buSzPct val="65000"/>
              <a:buFont typeface="Wingdings" pitchFamily="2" charset="2"/>
              <a:buChar char="n"/>
            </a:pPr>
            <a:endParaRPr lang="en-US" altLang="zh-CN">
              <a:ea typeface="SimSun" pitchFamily="2" charset="-122"/>
            </a:endParaRPr>
          </a:p>
          <a:p>
            <a:pPr marL="342900" indent="-342900">
              <a:spcBef>
                <a:spcPct val="20000"/>
              </a:spcBef>
              <a:buClr>
                <a:schemeClr val="accent1"/>
              </a:buClr>
              <a:buSzPct val="65000"/>
              <a:buFont typeface="Wingdings" pitchFamily="2" charset="2"/>
              <a:buChar char="n"/>
            </a:pPr>
            <a:r>
              <a:rPr lang="en-US" altLang="zh-CN">
                <a:ea typeface="SimSun" pitchFamily="2" charset="-122"/>
              </a:rPr>
              <a:t>Sigmoid: </a:t>
            </a:r>
            <a:r>
              <a:rPr lang="en-US" altLang="zh-CN" i="1">
                <a:ea typeface="SimSun" pitchFamily="2" charset="-122"/>
              </a:rPr>
              <a:t>K</a:t>
            </a:r>
            <a:r>
              <a:rPr lang="en-US" altLang="zh-CN">
                <a:ea typeface="SimSun" pitchFamily="2" charset="-122"/>
              </a:rPr>
              <a:t>(</a:t>
            </a:r>
            <a:r>
              <a:rPr lang="en-US" altLang="zh-CN" b="1">
                <a:ea typeface="SimSun" pitchFamily="2" charset="-122"/>
              </a:rPr>
              <a:t>x</a:t>
            </a:r>
            <a:r>
              <a:rPr lang="en-US" altLang="zh-CN" b="1" baseline="-25000">
                <a:ea typeface="SimSun" pitchFamily="2" charset="-122"/>
              </a:rPr>
              <a:t>i</a:t>
            </a:r>
            <a:r>
              <a:rPr lang="en-US" altLang="zh-CN">
                <a:ea typeface="SimSun" pitchFamily="2" charset="-122"/>
              </a:rPr>
              <a:t>,</a:t>
            </a:r>
            <a:r>
              <a:rPr lang="en-US" altLang="zh-CN" b="1">
                <a:ea typeface="SimSun" pitchFamily="2" charset="-122"/>
              </a:rPr>
              <a:t>x</a:t>
            </a:r>
            <a:r>
              <a:rPr lang="en-US" altLang="zh-CN" b="1" baseline="-25000">
                <a:ea typeface="SimSun" pitchFamily="2" charset="-122"/>
              </a:rPr>
              <a:t>j</a:t>
            </a:r>
            <a:r>
              <a:rPr lang="en-US" altLang="zh-CN">
                <a:ea typeface="SimSun" pitchFamily="2" charset="-122"/>
              </a:rPr>
              <a:t>)= tanh(</a:t>
            </a:r>
            <a:r>
              <a:rPr lang="el-GR">
                <a:cs typeface="Times New Roman" pitchFamily="18" charset="0"/>
              </a:rPr>
              <a:t>β</a:t>
            </a:r>
            <a:r>
              <a:rPr lang="en-US" altLang="zh-CN" baseline="-25000">
                <a:ea typeface="SimSun" pitchFamily="2" charset="-122"/>
              </a:rPr>
              <a:t>0</a:t>
            </a:r>
            <a:r>
              <a:rPr lang="en-US" altLang="zh-CN" b="1">
                <a:ea typeface="SimSun" pitchFamily="2" charset="-122"/>
              </a:rPr>
              <a:t>x</a:t>
            </a:r>
            <a:r>
              <a:rPr lang="en-US" altLang="zh-CN" b="1" baseline="-25000">
                <a:ea typeface="SimSun" pitchFamily="2" charset="-122"/>
              </a:rPr>
              <a:t>i </a:t>
            </a:r>
            <a:r>
              <a:rPr lang="en-US" altLang="zh-CN" b="1" baseline="30000">
                <a:ea typeface="SimSun" pitchFamily="2" charset="-122"/>
              </a:rPr>
              <a:t>T</a:t>
            </a:r>
            <a:r>
              <a:rPr lang="en-US" altLang="zh-CN" b="1">
                <a:ea typeface="SimSun" pitchFamily="2" charset="-122"/>
              </a:rPr>
              <a:t>x</a:t>
            </a:r>
            <a:r>
              <a:rPr lang="en-US" altLang="zh-CN" b="1" baseline="-25000">
                <a:ea typeface="SimSun" pitchFamily="2" charset="-122"/>
              </a:rPr>
              <a:t>j </a:t>
            </a:r>
            <a:r>
              <a:rPr lang="en-US" altLang="zh-CN">
                <a:ea typeface="SimSun" pitchFamily="2" charset="-122"/>
              </a:rPr>
              <a:t>+ </a:t>
            </a:r>
            <a:r>
              <a:rPr lang="el-GR">
                <a:cs typeface="Times New Roman" pitchFamily="18" charset="0"/>
              </a:rPr>
              <a:t>β</a:t>
            </a:r>
            <a:r>
              <a:rPr lang="en-US" altLang="zh-CN" baseline="-25000">
                <a:ea typeface="SimSun" pitchFamily="2" charset="-122"/>
              </a:rPr>
              <a:t>1</a:t>
            </a:r>
            <a:r>
              <a:rPr lang="en-US" altLang="zh-CN">
                <a:ea typeface="SimSun" pitchFamily="2" charset="-122"/>
              </a:rPr>
              <a:t>)</a:t>
            </a:r>
            <a:endParaRPr lang="en-US" altLang="zh-CN" i="1" baseline="30000">
              <a:ea typeface="SimSun" pitchFamily="2" charset="-122"/>
            </a:endParaRPr>
          </a:p>
        </p:txBody>
      </p:sp>
      <p:graphicFrame>
        <p:nvGraphicFramePr>
          <p:cNvPr id="4098" name="Object 7"/>
          <p:cNvGraphicFramePr>
            <a:graphicFrameLocks noChangeAspect="1"/>
          </p:cNvGraphicFramePr>
          <p:nvPr/>
        </p:nvGraphicFramePr>
        <p:xfrm>
          <a:off x="1752600" y="3505200"/>
          <a:ext cx="3948113" cy="1095375"/>
        </p:xfrm>
        <a:graphic>
          <a:graphicData uri="http://schemas.openxmlformats.org/presentationml/2006/ole">
            <p:oleObj spid="_x0000_s4098" name="Equation" r:id="rId3" imgW="1739880" imgH="4824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a:srcRect/>
          <a:stretch>
            <a:fillRect/>
          </a:stretch>
        </p:blipFill>
        <p:spPr bwMode="auto">
          <a:xfrm>
            <a:off x="825500" y="685800"/>
            <a:ext cx="83185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914400" y="277813"/>
            <a:ext cx="7772400" cy="1143000"/>
          </a:xfrm>
          <a:noFill/>
        </p:spPr>
        <p:txBody>
          <a:bodyPr/>
          <a:lstStyle/>
          <a:p>
            <a:r>
              <a:rPr lang="en-US" smtClean="0"/>
              <a:t>The Mercer Condition</a:t>
            </a:r>
          </a:p>
        </p:txBody>
      </p:sp>
      <p:sp>
        <p:nvSpPr>
          <p:cNvPr id="18435" name="Rectangle 5"/>
          <p:cNvSpPr>
            <a:spLocks noGrp="1" noChangeArrowheads="1"/>
          </p:cNvSpPr>
          <p:nvPr>
            <p:ph type="body" idx="1"/>
          </p:nvPr>
        </p:nvSpPr>
        <p:spPr>
          <a:xfrm>
            <a:off x="914400" y="1600200"/>
            <a:ext cx="7772400" cy="4530725"/>
          </a:xfrm>
          <a:noFill/>
        </p:spPr>
        <p:txBody>
          <a:bodyPr/>
          <a:lstStyle/>
          <a:p>
            <a:r>
              <a:rPr lang="en-US" smtClean="0"/>
              <a:t>Is there a mapping </a:t>
            </a:r>
            <a:r>
              <a:rPr lang="en-US" smtClean="0">
                <a:sym typeface="Symbol" pitchFamily="18" charset="2"/>
              </a:rPr>
              <a:t>(</a:t>
            </a:r>
            <a:r>
              <a:rPr lang="en-US" i="1" smtClean="0">
                <a:sym typeface="Symbol" pitchFamily="18" charset="2"/>
              </a:rPr>
              <a:t>x</a:t>
            </a:r>
            <a:r>
              <a:rPr lang="en-US" smtClean="0">
                <a:sym typeface="Symbol" pitchFamily="18" charset="2"/>
              </a:rPr>
              <a:t>) for any symmetric function </a:t>
            </a:r>
            <a:r>
              <a:rPr lang="en-US" i="1" smtClean="0">
                <a:sym typeface="Symbol" pitchFamily="18" charset="2"/>
              </a:rPr>
              <a:t>K</a:t>
            </a:r>
            <a:r>
              <a:rPr lang="en-US" smtClean="0">
                <a:sym typeface="Symbol" pitchFamily="18" charset="2"/>
              </a:rPr>
              <a:t>(x,</a:t>
            </a:r>
            <a:r>
              <a:rPr lang="en-US" i="1" smtClean="0">
                <a:sym typeface="Symbol" pitchFamily="18" charset="2"/>
              </a:rPr>
              <a:t>z</a:t>
            </a:r>
            <a:r>
              <a:rPr lang="en-US" smtClean="0">
                <a:sym typeface="Symbol" pitchFamily="18" charset="2"/>
              </a:rPr>
              <a:t>)? No</a:t>
            </a:r>
          </a:p>
          <a:p>
            <a:r>
              <a:rPr lang="en-US" smtClean="0">
                <a:sym typeface="Symbol" pitchFamily="18" charset="2"/>
              </a:rPr>
              <a:t>The SVM dual formulation requires calculation </a:t>
            </a:r>
            <a:r>
              <a:rPr lang="en-US" i="1" smtClean="0">
                <a:sym typeface="Symbol" pitchFamily="18" charset="2"/>
              </a:rPr>
              <a:t>K(x</a:t>
            </a:r>
            <a:r>
              <a:rPr lang="en-US" i="1" baseline="-25000" smtClean="0">
                <a:sym typeface="Symbol" pitchFamily="18" charset="2"/>
              </a:rPr>
              <a:t>i</a:t>
            </a:r>
            <a:r>
              <a:rPr lang="en-US" i="1" smtClean="0">
                <a:sym typeface="Symbol" pitchFamily="18" charset="2"/>
              </a:rPr>
              <a:t> , x</a:t>
            </a:r>
            <a:r>
              <a:rPr lang="en-US" i="1" baseline="-25000" smtClean="0">
                <a:sym typeface="Symbol" pitchFamily="18" charset="2"/>
              </a:rPr>
              <a:t>j</a:t>
            </a:r>
            <a:r>
              <a:rPr lang="en-US" i="1" smtClean="0">
                <a:sym typeface="Symbol" pitchFamily="18" charset="2"/>
              </a:rPr>
              <a:t>) </a:t>
            </a:r>
            <a:r>
              <a:rPr lang="en-US" smtClean="0">
                <a:sym typeface="Symbol" pitchFamily="18" charset="2"/>
              </a:rPr>
              <a:t>for each pair of training instances. The array </a:t>
            </a:r>
            <a:r>
              <a:rPr lang="en-US" i="1" smtClean="0">
                <a:sym typeface="Symbol" pitchFamily="18" charset="2"/>
              </a:rPr>
              <a:t>Gij = K(x</a:t>
            </a:r>
            <a:r>
              <a:rPr lang="en-US" i="1" baseline="-25000" smtClean="0">
                <a:sym typeface="Symbol" pitchFamily="18" charset="2"/>
              </a:rPr>
              <a:t>i</a:t>
            </a:r>
            <a:r>
              <a:rPr lang="en-US" i="1" smtClean="0">
                <a:sym typeface="Symbol" pitchFamily="18" charset="2"/>
              </a:rPr>
              <a:t> , x</a:t>
            </a:r>
            <a:r>
              <a:rPr lang="en-US" i="1" baseline="-25000" smtClean="0">
                <a:sym typeface="Symbol" pitchFamily="18" charset="2"/>
              </a:rPr>
              <a:t>j</a:t>
            </a:r>
            <a:r>
              <a:rPr lang="en-US" i="1" smtClean="0">
                <a:sym typeface="Symbol" pitchFamily="18" charset="2"/>
              </a:rPr>
              <a:t>) </a:t>
            </a:r>
            <a:r>
              <a:rPr lang="en-US" smtClean="0">
                <a:sym typeface="Symbol" pitchFamily="18" charset="2"/>
              </a:rPr>
              <a:t>is called the Gram matrix</a:t>
            </a:r>
          </a:p>
          <a:p>
            <a:r>
              <a:rPr lang="en-US" smtClean="0">
                <a:sym typeface="Symbol" pitchFamily="18" charset="2"/>
              </a:rPr>
              <a:t>There is a feature space (</a:t>
            </a:r>
            <a:r>
              <a:rPr lang="en-US" i="1" smtClean="0">
                <a:sym typeface="Symbol" pitchFamily="18" charset="2"/>
              </a:rPr>
              <a:t>x</a:t>
            </a:r>
            <a:r>
              <a:rPr lang="en-US" smtClean="0">
                <a:sym typeface="Symbol" pitchFamily="18" charset="2"/>
              </a:rPr>
              <a:t>) when the Kernel is such that </a:t>
            </a:r>
            <a:r>
              <a:rPr lang="en-US" i="1" smtClean="0">
                <a:sym typeface="Symbol" pitchFamily="18" charset="2"/>
              </a:rPr>
              <a:t>G </a:t>
            </a:r>
            <a:r>
              <a:rPr lang="en-US" smtClean="0">
                <a:sym typeface="Symbol" pitchFamily="18" charset="2"/>
              </a:rPr>
              <a:t>is always semi-positive definite (Mercer condition)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381000" y="228600"/>
            <a:ext cx="7772400" cy="762000"/>
          </a:xfrm>
          <a:prstGeom prst="rect">
            <a:avLst/>
          </a:prstGeom>
          <a:noFill/>
          <a:ln w="9525">
            <a:noFill/>
            <a:miter lim="800000"/>
            <a:headEnd/>
            <a:tailEnd/>
          </a:ln>
        </p:spPr>
        <p:txBody>
          <a:bodyPr anchor="ctr"/>
          <a:lstStyle/>
          <a:p>
            <a:r>
              <a:rPr lang="en-US" altLang="zh-CN" sz="4200">
                <a:solidFill>
                  <a:schemeClr val="tx2"/>
                </a:solidFill>
                <a:latin typeface="Garamond" pitchFamily="18" charset="0"/>
                <a:ea typeface="SimSun" pitchFamily="2" charset="-122"/>
              </a:rPr>
              <a:t>What Functions are Kernels?</a:t>
            </a:r>
          </a:p>
        </p:txBody>
      </p:sp>
      <p:sp>
        <p:nvSpPr>
          <p:cNvPr id="19459" name="Rectangle 5"/>
          <p:cNvSpPr>
            <a:spLocks noChangeArrowheads="1"/>
          </p:cNvSpPr>
          <p:nvPr/>
        </p:nvSpPr>
        <p:spPr bwMode="auto">
          <a:xfrm>
            <a:off x="457200" y="1066800"/>
            <a:ext cx="8229600" cy="5029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altLang="zh-CN" b="1">
                <a:ea typeface="SimSun" pitchFamily="2" charset="-122"/>
              </a:rPr>
              <a:t>For some functions </a:t>
            </a:r>
            <a:r>
              <a:rPr lang="en-US" altLang="zh-CN" b="1" i="1">
                <a:ea typeface="SimSun" pitchFamily="2" charset="-122"/>
              </a:rPr>
              <a:t>K</a:t>
            </a:r>
            <a:r>
              <a:rPr lang="en-US" altLang="zh-CN" b="1">
                <a:ea typeface="SimSun" pitchFamily="2" charset="-122"/>
              </a:rPr>
              <a:t>(x</a:t>
            </a:r>
            <a:r>
              <a:rPr lang="en-US" altLang="zh-CN" b="1" baseline="-25000">
                <a:ea typeface="SimSun" pitchFamily="2" charset="-122"/>
              </a:rPr>
              <a:t>i</a:t>
            </a:r>
            <a:r>
              <a:rPr lang="en-US" altLang="zh-CN" b="1">
                <a:ea typeface="SimSun" pitchFamily="2" charset="-122"/>
              </a:rPr>
              <a:t>,x</a:t>
            </a:r>
            <a:r>
              <a:rPr lang="en-US" altLang="zh-CN" b="1" baseline="-25000">
                <a:ea typeface="SimSun" pitchFamily="2" charset="-122"/>
              </a:rPr>
              <a:t>j</a:t>
            </a:r>
            <a:r>
              <a:rPr lang="en-US" altLang="zh-CN" b="1">
                <a:ea typeface="SimSun" pitchFamily="2" charset="-122"/>
              </a:rPr>
              <a:t>) checking that </a:t>
            </a:r>
          </a:p>
          <a:p>
            <a:pPr marL="342900" indent="-342900">
              <a:spcBef>
                <a:spcPct val="20000"/>
              </a:spcBef>
              <a:buClr>
                <a:schemeClr val="accent1"/>
              </a:buClr>
              <a:buSzPct val="65000"/>
              <a:buFont typeface="Wingdings" pitchFamily="2" charset="2"/>
              <a:buNone/>
            </a:pPr>
            <a:r>
              <a:rPr lang="en-US" altLang="zh-CN" b="1" i="1">
                <a:ea typeface="SimSun" pitchFamily="2" charset="-122"/>
              </a:rPr>
              <a:t>                K</a:t>
            </a:r>
            <a:r>
              <a:rPr lang="en-US" altLang="zh-CN" b="1">
                <a:ea typeface="SimSun" pitchFamily="2" charset="-122"/>
              </a:rPr>
              <a:t>(x</a:t>
            </a:r>
            <a:r>
              <a:rPr lang="en-US" altLang="zh-CN" b="1" baseline="-25000">
                <a:ea typeface="SimSun" pitchFamily="2" charset="-122"/>
              </a:rPr>
              <a:t>i</a:t>
            </a:r>
            <a:r>
              <a:rPr lang="en-US" altLang="zh-CN" b="1">
                <a:ea typeface="SimSun" pitchFamily="2" charset="-122"/>
              </a:rPr>
              <a:t>,x</a:t>
            </a:r>
            <a:r>
              <a:rPr lang="en-US" altLang="zh-CN" b="1" baseline="-25000">
                <a:ea typeface="SimSun" pitchFamily="2" charset="-122"/>
              </a:rPr>
              <a:t>j</a:t>
            </a:r>
            <a:r>
              <a:rPr lang="en-US" altLang="zh-CN" b="1">
                <a:ea typeface="SimSun" pitchFamily="2" charset="-122"/>
              </a:rPr>
              <a:t>)= </a:t>
            </a:r>
            <a:r>
              <a:rPr lang="el-GR" b="1">
                <a:cs typeface="Times New Roman" pitchFamily="18" charset="0"/>
              </a:rPr>
              <a:t>φ</a:t>
            </a:r>
            <a:r>
              <a:rPr lang="en-US" altLang="zh-CN" b="1">
                <a:ea typeface="SimSun" pitchFamily="2" charset="-122"/>
              </a:rPr>
              <a:t>(x</a:t>
            </a:r>
            <a:r>
              <a:rPr lang="en-US" altLang="zh-CN" b="1" baseline="-25000">
                <a:ea typeface="SimSun" pitchFamily="2" charset="-122"/>
              </a:rPr>
              <a:t>i</a:t>
            </a:r>
            <a:r>
              <a:rPr lang="en-US" altLang="zh-CN" b="1">
                <a:ea typeface="SimSun" pitchFamily="2" charset="-122"/>
              </a:rPr>
              <a:t>)</a:t>
            </a:r>
            <a:r>
              <a:rPr lang="en-US" altLang="zh-CN" b="1" baseline="-25000">
                <a:ea typeface="SimSun" pitchFamily="2" charset="-122"/>
              </a:rPr>
              <a:t> </a:t>
            </a:r>
            <a:r>
              <a:rPr lang="en-US" altLang="zh-CN" b="1" baseline="30000">
                <a:ea typeface="SimSun" pitchFamily="2" charset="-122"/>
              </a:rPr>
              <a:t>T</a:t>
            </a:r>
            <a:r>
              <a:rPr lang="el-GR" b="1">
                <a:cs typeface="Times New Roman" pitchFamily="18" charset="0"/>
              </a:rPr>
              <a:t>φ</a:t>
            </a:r>
            <a:r>
              <a:rPr lang="en-US" altLang="zh-CN" b="1">
                <a:ea typeface="SimSun" pitchFamily="2" charset="-122"/>
              </a:rPr>
              <a:t>(x</a:t>
            </a:r>
            <a:r>
              <a:rPr lang="en-US" altLang="zh-CN" b="1" baseline="-25000">
                <a:ea typeface="SimSun" pitchFamily="2" charset="-122"/>
              </a:rPr>
              <a:t>j</a:t>
            </a:r>
            <a:r>
              <a:rPr lang="en-US" altLang="zh-CN" b="1">
                <a:ea typeface="SimSun" pitchFamily="2" charset="-122"/>
              </a:rPr>
              <a:t>) can be cumbersome.</a:t>
            </a:r>
            <a:r>
              <a:rPr lang="en-US" altLang="zh-CN" sz="3000">
                <a:ea typeface="SimSun" pitchFamily="2" charset="-122"/>
              </a:rPr>
              <a:t> </a:t>
            </a:r>
          </a:p>
          <a:p>
            <a:pPr marL="342900" indent="-342900">
              <a:spcBef>
                <a:spcPct val="20000"/>
              </a:spcBef>
              <a:buClr>
                <a:schemeClr val="accent1"/>
              </a:buClr>
              <a:buSzPct val="65000"/>
              <a:buFont typeface="Wingdings" pitchFamily="2" charset="2"/>
              <a:buChar char="n"/>
            </a:pPr>
            <a:r>
              <a:rPr lang="en-US" altLang="zh-CN" b="1">
                <a:ea typeface="SimSun" pitchFamily="2" charset="-122"/>
              </a:rPr>
              <a:t>Mercer’s theorem:  </a:t>
            </a:r>
          </a:p>
          <a:p>
            <a:pPr marL="342900" indent="-342900">
              <a:spcBef>
                <a:spcPct val="20000"/>
              </a:spcBef>
              <a:buClr>
                <a:schemeClr val="accent1"/>
              </a:buClr>
              <a:buSzPct val="65000"/>
              <a:buFont typeface="Wingdings" pitchFamily="2" charset="2"/>
              <a:buNone/>
            </a:pPr>
            <a:r>
              <a:rPr lang="en-US" altLang="zh-CN" b="1" i="1">
                <a:ea typeface="SimSun" pitchFamily="2" charset="-122"/>
              </a:rPr>
              <a:t>Every semi-positive definite symmetric function is a kernel</a:t>
            </a:r>
          </a:p>
          <a:p>
            <a:pPr marL="342900" indent="-342900">
              <a:spcBef>
                <a:spcPct val="20000"/>
              </a:spcBef>
              <a:buClr>
                <a:schemeClr val="accent1"/>
              </a:buClr>
              <a:buSzPct val="65000"/>
              <a:buFont typeface="Wingdings" pitchFamily="2" charset="2"/>
              <a:buChar char="n"/>
            </a:pPr>
            <a:r>
              <a:rPr lang="en-US" altLang="zh-CN" b="1">
                <a:ea typeface="SimSun" pitchFamily="2" charset="-122"/>
              </a:rPr>
              <a:t>Semi-positive definite symmetric functions correspond to a semi-positive definite symmetric Gram matrix:</a:t>
            </a:r>
          </a:p>
          <a:p>
            <a:pPr marL="342900" indent="-342900">
              <a:spcBef>
                <a:spcPct val="20000"/>
              </a:spcBef>
              <a:buClr>
                <a:schemeClr val="accent1"/>
              </a:buClr>
              <a:buSzPct val="65000"/>
              <a:buFont typeface="Wingdings" pitchFamily="2" charset="2"/>
              <a:buNone/>
            </a:pPr>
            <a:endParaRPr lang="en-US" altLang="zh-CN" i="1">
              <a:ea typeface="SimSun" pitchFamily="2" charset="-122"/>
            </a:endParaRPr>
          </a:p>
        </p:txBody>
      </p:sp>
      <p:graphicFrame>
        <p:nvGraphicFramePr>
          <p:cNvPr id="314415" name="Group 47"/>
          <p:cNvGraphicFramePr>
            <a:graphicFrameLocks noGrp="1"/>
          </p:cNvGraphicFramePr>
          <p:nvPr/>
        </p:nvGraphicFramePr>
        <p:xfrm>
          <a:off x="1371600" y="4038600"/>
          <a:ext cx="6858000" cy="1950720"/>
        </p:xfrm>
        <a:graphic>
          <a:graphicData uri="http://schemas.openxmlformats.org/drawingml/2006/table">
            <a:tbl>
              <a:tblPr/>
              <a:tblGrid>
                <a:gridCol w="1370013"/>
                <a:gridCol w="1373187"/>
                <a:gridCol w="1371600"/>
                <a:gridCol w="1373188"/>
                <a:gridCol w="1370012"/>
              </a:tblGrid>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3</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3</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smtClean="0">
                        <a:ln>
                          <a:noFill/>
                        </a:ln>
                        <a:solidFill>
                          <a:schemeClr val="tx1"/>
                        </a:solidFill>
                        <a:effectLst/>
                        <a:latin typeface="Arial"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1</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2</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3</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Times New Roman"/>
                          <a:ea typeface="SimSun" pitchFamily="2" charset="-122"/>
                        </a:rPr>
                        <a:t>…</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1" u="none" strike="noStrike" cap="none" normalizeH="0" baseline="0" smtClean="0">
                          <a:ln>
                            <a:noFill/>
                          </a:ln>
                          <a:solidFill>
                            <a:schemeClr val="tx1"/>
                          </a:solidFill>
                          <a:effectLst/>
                          <a:latin typeface="Arial" pitchFamily="34" charset="0"/>
                          <a:ea typeface="SimSun" pitchFamily="2" charset="-122"/>
                        </a:rPr>
                        <a:t>K</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r>
                        <a:rPr kumimoji="0" lang="en-US" altLang="zh-CN" sz="2600" b="1" i="0" u="none" strike="noStrike" cap="none" normalizeH="0" baseline="0" smtClean="0">
                          <a:ln>
                            <a:noFill/>
                          </a:ln>
                          <a:solidFill>
                            <a:schemeClr val="tx1"/>
                          </a:solidFill>
                          <a:effectLst/>
                          <a:latin typeface="Arial" pitchFamily="34" charset="0"/>
                          <a:ea typeface="SimSun" pitchFamily="2" charset="-122"/>
                        </a:rPr>
                        <a:t>x</a:t>
                      </a:r>
                      <a:r>
                        <a:rPr kumimoji="0" lang="en-US" altLang="zh-CN" sz="2600" b="1" i="0" u="none" strike="noStrike" cap="none" normalizeH="0" baseline="-25000" smtClean="0">
                          <a:ln>
                            <a:noFill/>
                          </a:ln>
                          <a:solidFill>
                            <a:schemeClr val="tx1"/>
                          </a:solidFill>
                          <a:effectLst/>
                          <a:latin typeface="Arial" pitchFamily="34" charset="0"/>
                          <a:ea typeface="SimSun" pitchFamily="2" charset="-122"/>
                        </a:rPr>
                        <a:t>N</a:t>
                      </a:r>
                      <a:r>
                        <a:rPr kumimoji="0" lang="en-US" altLang="zh-CN" sz="2600" b="0" i="0" u="none" strike="noStrike" cap="none" normalizeH="0" baseline="0" smtClean="0">
                          <a:ln>
                            <a:noFill/>
                          </a:ln>
                          <a:solidFill>
                            <a:schemeClr val="tx1"/>
                          </a:solidFill>
                          <a:effectLst/>
                          <a:latin typeface="Arial"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92" name="Text Box 44"/>
          <p:cNvSpPr txBox="1">
            <a:spLocks noChangeArrowheads="1"/>
          </p:cNvSpPr>
          <p:nvPr/>
        </p:nvSpPr>
        <p:spPr bwMode="auto">
          <a:xfrm>
            <a:off x="533400" y="4724400"/>
            <a:ext cx="971550" cy="457200"/>
          </a:xfrm>
          <a:prstGeom prst="rect">
            <a:avLst/>
          </a:prstGeom>
          <a:noFill/>
          <a:ln w="9525" algn="ctr">
            <a:noFill/>
            <a:miter lim="800000"/>
            <a:headEnd/>
            <a:tailEnd/>
          </a:ln>
        </p:spPr>
        <p:txBody>
          <a:bodyPr>
            <a:spAutoFit/>
          </a:bodyPr>
          <a:lstStyle/>
          <a:p>
            <a:pPr>
              <a:spcBef>
                <a:spcPct val="50000"/>
              </a:spcBef>
            </a:pPr>
            <a:r>
              <a:rPr lang="en-US" altLang="zh-CN">
                <a:ea typeface="SimSun" pitchFamily="2" charset="-122"/>
              </a:rPr>
              <a:t>K=</a:t>
            </a:r>
          </a:p>
        </p:txBody>
      </p:sp>
      <p:sp>
        <p:nvSpPr>
          <p:cNvPr id="19493" name="Rectangle 5"/>
          <p:cNvSpPr>
            <a:spLocks noChangeArrowheads="1"/>
          </p:cNvSpPr>
          <p:nvPr/>
        </p:nvSpPr>
        <p:spPr bwMode="auto">
          <a:xfrm>
            <a:off x="1676400" y="6096000"/>
            <a:ext cx="4572000" cy="646113"/>
          </a:xfrm>
          <a:prstGeom prst="rect">
            <a:avLst/>
          </a:prstGeom>
          <a:noFill/>
          <a:ln w="9525">
            <a:noFill/>
            <a:miter lim="800000"/>
            <a:headEnd/>
            <a:tailEnd/>
          </a:ln>
        </p:spPr>
        <p:txBody>
          <a:bodyPr>
            <a:spAutoFit/>
          </a:bodyPr>
          <a:lstStyle/>
          <a:p>
            <a:r>
              <a:rPr lang="en-US">
                <a:solidFill>
                  <a:srgbClr val="FF0000"/>
                </a:solidFill>
              </a:rPr>
              <a:t>Contains all necessary information for the learning algorithm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26"/>
          <p:cNvSpPr>
            <a:spLocks noGrp="1" noChangeArrowheads="1"/>
          </p:cNvSpPr>
          <p:nvPr>
            <p:ph type="title"/>
          </p:nvPr>
        </p:nvSpPr>
        <p:spPr/>
        <p:txBody>
          <a:bodyPr/>
          <a:lstStyle/>
          <a:p>
            <a:pPr eaLnBrk="1" hangingPunct="1"/>
            <a:r>
              <a:rPr lang="en-GB" smtClean="0"/>
              <a:t>Making new kernels from the old</a:t>
            </a:r>
          </a:p>
        </p:txBody>
      </p:sp>
      <p:sp>
        <p:nvSpPr>
          <p:cNvPr id="5" name="Rectangle 1027"/>
          <p:cNvSpPr txBox="1">
            <a:spLocks noChangeArrowheads="1"/>
          </p:cNvSpPr>
          <p:nvPr/>
        </p:nvSpPr>
        <p:spPr bwMode="auto">
          <a:xfrm>
            <a:off x="533400" y="1600200"/>
            <a:ext cx="7772400" cy="4114800"/>
          </a:xfrm>
          <a:prstGeom prst="rect">
            <a:avLst/>
          </a:prstGeom>
          <a:noFill/>
          <a:ln w="9525">
            <a:noFill/>
            <a:miter lim="800000"/>
            <a:headEnd/>
            <a:tailEnd/>
          </a:ln>
          <a:effectLst/>
        </p:spPr>
        <p:txBody>
          <a:bodyPr/>
          <a:lstStyle/>
          <a:p>
            <a:pPr marL="342900" indent="-342900">
              <a:spcBef>
                <a:spcPct val="20000"/>
              </a:spcBef>
              <a:defRPr/>
            </a:pPr>
            <a:r>
              <a:rPr lang="en-GB" kern="0" dirty="0">
                <a:latin typeface="+mn-lt"/>
              </a:rPr>
              <a:t>New kernels can be made from valid kernels by allowed operations e.g. addition, multiplication and rescaling of kernels gives a proper kernel as long as the resulting Gram matrix is positive definite.</a:t>
            </a:r>
          </a:p>
          <a:p>
            <a:pPr marL="342900" indent="-342900">
              <a:spcBef>
                <a:spcPct val="20000"/>
              </a:spcBef>
              <a:defRPr/>
            </a:pPr>
            <a:endParaRPr lang="en-GB" kern="0" dirty="0">
              <a:latin typeface="+mn-lt"/>
            </a:endParaRPr>
          </a:p>
          <a:p>
            <a:pPr marL="342900" indent="-342900">
              <a:spcBef>
                <a:spcPct val="20000"/>
              </a:spcBef>
              <a:defRPr/>
            </a:pPr>
            <a:endParaRPr lang="en-GB" sz="3200" kern="0" dirty="0">
              <a:latin typeface="+mn-lt"/>
            </a:endParaRPr>
          </a:p>
          <a:p>
            <a:pPr marL="342900" indent="-342900">
              <a:spcBef>
                <a:spcPct val="20000"/>
              </a:spcBef>
              <a:defRPr/>
            </a:pPr>
            <a:r>
              <a:rPr lang="en-GB" kern="0" dirty="0">
                <a:latin typeface="+mn-lt"/>
              </a:rPr>
              <a:t>Also, given a real-valued function f(</a:t>
            </a:r>
            <a:r>
              <a:rPr lang="en-GB" b="1" kern="0" dirty="0">
                <a:latin typeface="+mn-lt"/>
              </a:rPr>
              <a:t>x</a:t>
            </a:r>
            <a:r>
              <a:rPr lang="en-GB" kern="0" dirty="0">
                <a:latin typeface="+mn-lt"/>
              </a:rPr>
              <a:t>) over inputs </a:t>
            </a:r>
            <a:r>
              <a:rPr lang="en-GB" b="1" kern="0" dirty="0">
                <a:latin typeface="+mn-lt"/>
              </a:rPr>
              <a:t>x</a:t>
            </a:r>
            <a:r>
              <a:rPr lang="en-GB" kern="0" dirty="0">
                <a:latin typeface="+mn-lt"/>
              </a:rPr>
              <a:t>, then the following is a valid kernel</a:t>
            </a:r>
            <a:r>
              <a:rPr lang="en-GB" sz="3200" kern="0" dirty="0">
                <a:latin typeface="+mn-lt"/>
              </a:rPr>
              <a:t> </a:t>
            </a:r>
          </a:p>
        </p:txBody>
      </p:sp>
      <p:graphicFrame>
        <p:nvGraphicFramePr>
          <p:cNvPr id="5122" name="Object 1024"/>
          <p:cNvGraphicFramePr>
            <a:graphicFrameLocks noChangeAspect="1"/>
          </p:cNvGraphicFramePr>
          <p:nvPr/>
        </p:nvGraphicFramePr>
        <p:xfrm>
          <a:off x="2362200" y="2438400"/>
          <a:ext cx="2895600" cy="942975"/>
        </p:xfrm>
        <a:graphic>
          <a:graphicData uri="http://schemas.openxmlformats.org/presentationml/2006/ole">
            <p:oleObj spid="_x0000_s5122" name="Equation" r:id="rId3" imgW="2108160" imgH="685800" progId="Equation.3">
              <p:embed/>
            </p:oleObj>
          </a:graphicData>
        </a:graphic>
      </p:graphicFrame>
      <p:graphicFrame>
        <p:nvGraphicFramePr>
          <p:cNvPr id="5123" name="Object 1025"/>
          <p:cNvGraphicFramePr>
            <a:graphicFrameLocks noChangeAspect="1"/>
          </p:cNvGraphicFramePr>
          <p:nvPr/>
        </p:nvGraphicFramePr>
        <p:xfrm>
          <a:off x="2297113" y="4267200"/>
          <a:ext cx="3182937" cy="447675"/>
        </p:xfrm>
        <a:graphic>
          <a:graphicData uri="http://schemas.openxmlformats.org/presentationml/2006/ole">
            <p:oleObj spid="_x0000_s5123" name="Equation" r:id="rId4" imgW="1536480" imgH="21564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TotalTime>
  <Words>875</Words>
  <Application>Microsoft Office PowerPoint</Application>
  <PresentationFormat>On-screen Show (4:3)</PresentationFormat>
  <Paragraphs>120</Paragraphs>
  <Slides>15</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8" baseType="lpstr">
      <vt:lpstr>Arial</vt:lpstr>
      <vt:lpstr>Calibri</vt:lpstr>
      <vt:lpstr>Times New Roman</vt:lpstr>
      <vt:lpstr>Symbol</vt:lpstr>
      <vt:lpstr>SimSun</vt:lpstr>
      <vt:lpstr>Wingdings</vt:lpstr>
      <vt:lpstr>Garamond</vt:lpstr>
      <vt:lpstr>Helvetica-BoldOblique</vt:lpstr>
      <vt:lpstr>Batang</vt:lpstr>
      <vt:lpstr>Gulim</vt:lpstr>
      <vt:lpstr>Default Design</vt:lpstr>
      <vt:lpstr>MathType 5.0 Equation</vt:lpstr>
      <vt:lpstr>Microsoft Equation 3.0</vt:lpstr>
      <vt:lpstr>Mapping Data to a High-Dimensional Space</vt:lpstr>
      <vt:lpstr>The Dual of the SVM Formulation</vt:lpstr>
      <vt:lpstr>The Kernel Trick</vt:lpstr>
      <vt:lpstr>Slide 4</vt:lpstr>
      <vt:lpstr>Slide 5</vt:lpstr>
      <vt:lpstr>Slide 6</vt:lpstr>
      <vt:lpstr>The Mercer Condition</vt:lpstr>
      <vt:lpstr>Slide 8</vt:lpstr>
      <vt:lpstr>Making new kernels from the old</vt:lpstr>
      <vt:lpstr>Slide 10</vt:lpstr>
      <vt:lpstr>XOR Problem </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salf</dc:creator>
  <cp:lastModifiedBy>G. N. Pillai</cp:lastModifiedBy>
  <cp:revision>46</cp:revision>
  <dcterms:created xsi:type="dcterms:W3CDTF">2009-01-28T16:24:57Z</dcterms:created>
  <dcterms:modified xsi:type="dcterms:W3CDTF">2018-02-09T04:34:50Z</dcterms:modified>
</cp:coreProperties>
</file>