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32" r:id="rId2"/>
    <p:sldId id="342" r:id="rId3"/>
    <p:sldId id="313" r:id="rId4"/>
    <p:sldId id="333" r:id="rId5"/>
    <p:sldId id="334" r:id="rId6"/>
    <p:sldId id="343" r:id="rId7"/>
    <p:sldId id="344" r:id="rId8"/>
    <p:sldId id="345" r:id="rId9"/>
    <p:sldId id="347" r:id="rId10"/>
    <p:sldId id="346" r:id="rId11"/>
    <p:sldId id="348" r:id="rId12"/>
    <p:sldId id="349" r:id="rId13"/>
    <p:sldId id="350" r:id="rId14"/>
    <p:sldId id="351"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66"/>
    <a:srgbClr val="FF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1" autoAdjust="0"/>
    <p:restoredTop sz="94664" autoAdjust="0"/>
  </p:normalViewPr>
  <p:slideViewPr>
    <p:cSldViewPr>
      <p:cViewPr>
        <p:scale>
          <a:sx n="66" d="100"/>
          <a:sy n="66" d="100"/>
        </p:scale>
        <p:origin x="-1280"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CCCEB85-2C89-47E0-9B26-832EA50E6CE0}" type="datetimeFigureOut">
              <a:rPr lang="en-US"/>
              <a:pPr>
                <a:defRPr/>
              </a:pPr>
              <a:t>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5E6C29A-DF8D-4E23-921C-B9EC76E996E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36034D-7A79-474F-B463-E6C1E8499A7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565342-84E0-4724-8BA4-80A022F8332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9C8AEF-98A9-4EFB-BAF0-6A8BF42C14D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DA0ACE9-3DE6-46AF-8212-1B37C3C841A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072C8A-C55E-4991-8192-759746CAB4E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971768-625F-4FEB-B53E-33CAE4FEB2B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DE5084-00EB-43D4-9C59-D8794CAFDE0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27A9411-16E6-49F3-930F-77FB92808F0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B397A64-1C80-41A0-929B-5B45252AF3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3721CDC-810C-4DCC-9054-08D852F91A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25E7B3-9F8C-4BD4-B4A0-1945C1EACC2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61CEB3-DB51-48A0-BDDE-9BFEF06B57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21A93A5-EEDE-443B-97A8-423549BFC5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381000" y="228600"/>
            <a:ext cx="7772400" cy="762000"/>
          </a:xfrm>
          <a:prstGeom prst="rect">
            <a:avLst/>
          </a:prstGeom>
          <a:noFill/>
          <a:ln w="9525">
            <a:noFill/>
            <a:miter lim="800000"/>
            <a:headEnd/>
            <a:tailEnd/>
          </a:ln>
        </p:spPr>
        <p:txBody>
          <a:bodyPr anchor="ctr"/>
          <a:lstStyle/>
          <a:p>
            <a:r>
              <a:rPr lang="en-US" altLang="zh-CN" sz="4200">
                <a:solidFill>
                  <a:schemeClr val="tx2"/>
                </a:solidFill>
                <a:latin typeface="Garamond" pitchFamily="18" charset="0"/>
                <a:ea typeface="SimSun" pitchFamily="2" charset="-122"/>
              </a:rPr>
              <a:t>What Functions are Kernels?</a:t>
            </a:r>
          </a:p>
        </p:txBody>
      </p:sp>
      <p:sp>
        <p:nvSpPr>
          <p:cNvPr id="19459" name="Rectangle 5"/>
          <p:cNvSpPr>
            <a:spLocks noChangeArrowheads="1"/>
          </p:cNvSpPr>
          <p:nvPr/>
        </p:nvSpPr>
        <p:spPr bwMode="auto">
          <a:xfrm>
            <a:off x="457200" y="1066800"/>
            <a:ext cx="8229600" cy="5029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altLang="zh-CN" b="1">
                <a:ea typeface="SimSun" pitchFamily="2" charset="-122"/>
              </a:rPr>
              <a:t>For some functions </a:t>
            </a:r>
            <a:r>
              <a:rPr lang="en-US" altLang="zh-CN" b="1" i="1">
                <a:ea typeface="SimSun" pitchFamily="2" charset="-122"/>
              </a:rPr>
              <a:t>K</a:t>
            </a:r>
            <a:r>
              <a:rPr lang="en-US" altLang="zh-CN" b="1">
                <a:ea typeface="SimSun" pitchFamily="2" charset="-122"/>
              </a:rPr>
              <a:t>(x</a:t>
            </a:r>
            <a:r>
              <a:rPr lang="en-US" altLang="zh-CN" b="1" baseline="-25000">
                <a:ea typeface="SimSun" pitchFamily="2" charset="-122"/>
              </a:rPr>
              <a:t>i</a:t>
            </a:r>
            <a:r>
              <a:rPr lang="en-US" altLang="zh-CN" b="1">
                <a:ea typeface="SimSun" pitchFamily="2" charset="-122"/>
              </a:rPr>
              <a:t>,x</a:t>
            </a:r>
            <a:r>
              <a:rPr lang="en-US" altLang="zh-CN" b="1" baseline="-25000">
                <a:ea typeface="SimSun" pitchFamily="2" charset="-122"/>
              </a:rPr>
              <a:t>j</a:t>
            </a:r>
            <a:r>
              <a:rPr lang="en-US" altLang="zh-CN" b="1">
                <a:ea typeface="SimSun" pitchFamily="2" charset="-122"/>
              </a:rPr>
              <a:t>) checking that </a:t>
            </a:r>
          </a:p>
          <a:p>
            <a:pPr marL="342900" indent="-342900">
              <a:spcBef>
                <a:spcPct val="20000"/>
              </a:spcBef>
              <a:buClr>
                <a:schemeClr val="accent1"/>
              </a:buClr>
              <a:buSzPct val="65000"/>
              <a:buFont typeface="Wingdings" pitchFamily="2" charset="2"/>
              <a:buNone/>
            </a:pPr>
            <a:r>
              <a:rPr lang="en-US" altLang="zh-CN" b="1" i="1">
                <a:ea typeface="SimSun" pitchFamily="2" charset="-122"/>
              </a:rPr>
              <a:t>                K</a:t>
            </a:r>
            <a:r>
              <a:rPr lang="en-US" altLang="zh-CN" b="1">
                <a:ea typeface="SimSun" pitchFamily="2" charset="-122"/>
              </a:rPr>
              <a:t>(x</a:t>
            </a:r>
            <a:r>
              <a:rPr lang="en-US" altLang="zh-CN" b="1" baseline="-25000">
                <a:ea typeface="SimSun" pitchFamily="2" charset="-122"/>
              </a:rPr>
              <a:t>i</a:t>
            </a:r>
            <a:r>
              <a:rPr lang="en-US" altLang="zh-CN" b="1">
                <a:ea typeface="SimSun" pitchFamily="2" charset="-122"/>
              </a:rPr>
              <a:t>,x</a:t>
            </a:r>
            <a:r>
              <a:rPr lang="en-US" altLang="zh-CN" b="1" baseline="-25000">
                <a:ea typeface="SimSun" pitchFamily="2" charset="-122"/>
              </a:rPr>
              <a:t>j</a:t>
            </a:r>
            <a:r>
              <a:rPr lang="en-US" altLang="zh-CN" b="1">
                <a:ea typeface="SimSun" pitchFamily="2" charset="-122"/>
              </a:rPr>
              <a:t>)= </a:t>
            </a:r>
            <a:r>
              <a:rPr lang="el-GR" b="1">
                <a:cs typeface="Times New Roman" pitchFamily="18" charset="0"/>
              </a:rPr>
              <a:t>φ</a:t>
            </a:r>
            <a:r>
              <a:rPr lang="en-US" altLang="zh-CN" b="1">
                <a:ea typeface="SimSun" pitchFamily="2" charset="-122"/>
              </a:rPr>
              <a:t>(x</a:t>
            </a:r>
            <a:r>
              <a:rPr lang="en-US" altLang="zh-CN" b="1" baseline="-25000">
                <a:ea typeface="SimSun" pitchFamily="2" charset="-122"/>
              </a:rPr>
              <a:t>i</a:t>
            </a:r>
            <a:r>
              <a:rPr lang="en-US" altLang="zh-CN" b="1">
                <a:ea typeface="SimSun" pitchFamily="2" charset="-122"/>
              </a:rPr>
              <a:t>)</a:t>
            </a:r>
            <a:r>
              <a:rPr lang="en-US" altLang="zh-CN" b="1" baseline="-25000">
                <a:ea typeface="SimSun" pitchFamily="2" charset="-122"/>
              </a:rPr>
              <a:t> </a:t>
            </a:r>
            <a:r>
              <a:rPr lang="en-US" altLang="zh-CN" b="1" baseline="30000">
                <a:ea typeface="SimSun" pitchFamily="2" charset="-122"/>
              </a:rPr>
              <a:t>T</a:t>
            </a:r>
            <a:r>
              <a:rPr lang="el-GR" b="1">
                <a:cs typeface="Times New Roman" pitchFamily="18" charset="0"/>
              </a:rPr>
              <a:t>φ</a:t>
            </a:r>
            <a:r>
              <a:rPr lang="en-US" altLang="zh-CN" b="1">
                <a:ea typeface="SimSun" pitchFamily="2" charset="-122"/>
              </a:rPr>
              <a:t>(x</a:t>
            </a:r>
            <a:r>
              <a:rPr lang="en-US" altLang="zh-CN" b="1" baseline="-25000">
                <a:ea typeface="SimSun" pitchFamily="2" charset="-122"/>
              </a:rPr>
              <a:t>j</a:t>
            </a:r>
            <a:r>
              <a:rPr lang="en-US" altLang="zh-CN" b="1">
                <a:ea typeface="SimSun" pitchFamily="2" charset="-122"/>
              </a:rPr>
              <a:t>) can be cumbersome.</a:t>
            </a:r>
            <a:r>
              <a:rPr lang="en-US" altLang="zh-CN" sz="3000">
                <a:ea typeface="SimSun" pitchFamily="2" charset="-122"/>
              </a:rPr>
              <a:t> </a:t>
            </a:r>
          </a:p>
          <a:p>
            <a:pPr marL="342900" indent="-342900">
              <a:spcBef>
                <a:spcPct val="20000"/>
              </a:spcBef>
              <a:buClr>
                <a:schemeClr val="accent1"/>
              </a:buClr>
              <a:buSzPct val="65000"/>
              <a:buFont typeface="Wingdings" pitchFamily="2" charset="2"/>
              <a:buChar char="n"/>
            </a:pPr>
            <a:r>
              <a:rPr lang="en-US" altLang="zh-CN" b="1">
                <a:ea typeface="SimSun" pitchFamily="2" charset="-122"/>
              </a:rPr>
              <a:t>Mercer’s theorem:  </a:t>
            </a:r>
          </a:p>
          <a:p>
            <a:pPr marL="342900" indent="-342900">
              <a:spcBef>
                <a:spcPct val="20000"/>
              </a:spcBef>
              <a:buClr>
                <a:schemeClr val="accent1"/>
              </a:buClr>
              <a:buSzPct val="65000"/>
              <a:buFont typeface="Wingdings" pitchFamily="2" charset="2"/>
              <a:buNone/>
            </a:pPr>
            <a:r>
              <a:rPr lang="en-US" altLang="zh-CN" b="1" i="1">
                <a:ea typeface="SimSun" pitchFamily="2" charset="-122"/>
              </a:rPr>
              <a:t>Every semi-positive definite symmetric function is a kernel</a:t>
            </a:r>
          </a:p>
          <a:p>
            <a:pPr marL="342900" indent="-342900">
              <a:spcBef>
                <a:spcPct val="20000"/>
              </a:spcBef>
              <a:buClr>
                <a:schemeClr val="accent1"/>
              </a:buClr>
              <a:buSzPct val="65000"/>
              <a:buFont typeface="Wingdings" pitchFamily="2" charset="2"/>
              <a:buChar char="n"/>
            </a:pPr>
            <a:r>
              <a:rPr lang="en-US" altLang="zh-CN" b="1">
                <a:ea typeface="SimSun" pitchFamily="2" charset="-122"/>
              </a:rPr>
              <a:t>Semi-positive definite symmetric functions correspond to a semi-positive definite symmetric Gram matrix:</a:t>
            </a:r>
          </a:p>
          <a:p>
            <a:pPr marL="342900" indent="-342900">
              <a:spcBef>
                <a:spcPct val="20000"/>
              </a:spcBef>
              <a:buClr>
                <a:schemeClr val="accent1"/>
              </a:buClr>
              <a:buSzPct val="65000"/>
              <a:buFont typeface="Wingdings" pitchFamily="2" charset="2"/>
              <a:buNone/>
            </a:pPr>
            <a:endParaRPr lang="en-US" altLang="zh-CN" i="1">
              <a:ea typeface="SimSun" pitchFamily="2" charset="-122"/>
            </a:endParaRPr>
          </a:p>
        </p:txBody>
      </p:sp>
      <p:graphicFrame>
        <p:nvGraphicFramePr>
          <p:cNvPr id="314415" name="Group 47"/>
          <p:cNvGraphicFramePr>
            <a:graphicFrameLocks noGrp="1"/>
          </p:cNvGraphicFramePr>
          <p:nvPr/>
        </p:nvGraphicFramePr>
        <p:xfrm>
          <a:off x="1371600" y="4038600"/>
          <a:ext cx="6858000" cy="1950720"/>
        </p:xfrm>
        <a:graphic>
          <a:graphicData uri="http://schemas.openxmlformats.org/drawingml/2006/table">
            <a:tbl>
              <a:tblPr/>
              <a:tblGrid>
                <a:gridCol w="1370013"/>
                <a:gridCol w="1373187"/>
                <a:gridCol w="1371600"/>
                <a:gridCol w="1373188"/>
                <a:gridCol w="1370012"/>
              </a:tblGrid>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3</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3</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3</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92" name="Text Box 44"/>
          <p:cNvSpPr txBox="1">
            <a:spLocks noChangeArrowheads="1"/>
          </p:cNvSpPr>
          <p:nvPr/>
        </p:nvSpPr>
        <p:spPr bwMode="auto">
          <a:xfrm>
            <a:off x="533400" y="4724400"/>
            <a:ext cx="971550" cy="457200"/>
          </a:xfrm>
          <a:prstGeom prst="rect">
            <a:avLst/>
          </a:prstGeom>
          <a:noFill/>
          <a:ln w="9525" algn="ctr">
            <a:noFill/>
            <a:miter lim="800000"/>
            <a:headEnd/>
            <a:tailEnd/>
          </a:ln>
        </p:spPr>
        <p:txBody>
          <a:bodyPr>
            <a:spAutoFit/>
          </a:bodyPr>
          <a:lstStyle/>
          <a:p>
            <a:pPr>
              <a:spcBef>
                <a:spcPct val="50000"/>
              </a:spcBef>
            </a:pPr>
            <a:r>
              <a:rPr lang="en-US" altLang="zh-CN">
                <a:ea typeface="SimSun" pitchFamily="2" charset="-122"/>
              </a:rPr>
              <a:t>K=</a:t>
            </a:r>
          </a:p>
        </p:txBody>
      </p:sp>
      <p:sp>
        <p:nvSpPr>
          <p:cNvPr id="19493" name="Rectangle 5"/>
          <p:cNvSpPr>
            <a:spLocks noChangeArrowheads="1"/>
          </p:cNvSpPr>
          <p:nvPr/>
        </p:nvSpPr>
        <p:spPr bwMode="auto">
          <a:xfrm>
            <a:off x="1676400" y="6096000"/>
            <a:ext cx="4572000" cy="646113"/>
          </a:xfrm>
          <a:prstGeom prst="rect">
            <a:avLst/>
          </a:prstGeom>
          <a:noFill/>
          <a:ln w="9525">
            <a:noFill/>
            <a:miter lim="800000"/>
            <a:headEnd/>
            <a:tailEnd/>
          </a:ln>
        </p:spPr>
        <p:txBody>
          <a:bodyPr>
            <a:spAutoFit/>
          </a:bodyPr>
          <a:lstStyle/>
          <a:p>
            <a:r>
              <a:rPr lang="en-US">
                <a:solidFill>
                  <a:srgbClr val="FF0000"/>
                </a:solidFill>
              </a:rPr>
              <a:t>Contains all necessary information for the learning algorithm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2000" b="1" smtClean="0">
                <a:solidFill>
                  <a:srgbClr val="FF0000"/>
                </a:solidFill>
              </a:rPr>
              <a:t>We studied 2 methods for multi class classification: one versus all (one versus rest) and one versus one. The third method is DAGSVM</a:t>
            </a:r>
          </a:p>
        </p:txBody>
      </p:sp>
      <p:pic>
        <p:nvPicPr>
          <p:cNvPr id="5123" name="Picture 2"/>
          <p:cNvPicPr>
            <a:picLocks noGrp="1" noChangeAspect="1" noChangeArrowheads="1"/>
          </p:cNvPicPr>
          <p:nvPr>
            <p:ph idx="1"/>
          </p:nvPr>
        </p:nvPicPr>
        <p:blipFill>
          <a:blip r:embed="rId2"/>
          <a:srcRect/>
          <a:stretch>
            <a:fillRect/>
          </a:stretch>
        </p:blipFill>
        <p:spPr>
          <a:xfrm>
            <a:off x="152400" y="2133600"/>
            <a:ext cx="8712200" cy="3200400"/>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smtClean="0">
                <a:solidFill>
                  <a:srgbClr val="FF0000"/>
                </a:solidFill>
              </a:rPr>
              <a:t>Directed Acyclic Graph SVM (DAGSVM)</a:t>
            </a:r>
          </a:p>
        </p:txBody>
      </p:sp>
      <p:sp>
        <p:nvSpPr>
          <p:cNvPr id="7171" name="Content Placeholder 2"/>
          <p:cNvSpPr>
            <a:spLocks noGrp="1"/>
          </p:cNvSpPr>
          <p:nvPr>
            <p:ph idx="1"/>
          </p:nvPr>
        </p:nvSpPr>
        <p:spPr/>
        <p:txBody>
          <a:bodyPr/>
          <a:lstStyle/>
          <a:p>
            <a:pPr eaLnBrk="1" hangingPunct="1">
              <a:buFontTx/>
              <a:buNone/>
            </a:pPr>
            <a:r>
              <a:rPr lang="en-US" smtClean="0"/>
              <a:t>A Directed Acyclic Graph (DAG) is a graph whose edges have an orientation and no cycles.</a:t>
            </a:r>
          </a:p>
          <a:p>
            <a:pPr eaLnBrk="1" hangingPunct="1">
              <a:buFontTx/>
              <a:buNone/>
            </a:pPr>
            <a:r>
              <a:rPr lang="en-US" smtClean="0"/>
              <a:t>Decision Directed Acyclic Graph (DDAG) contains N(N-1)/2 nodes, each with an associated one against one classifier.</a:t>
            </a:r>
          </a:p>
          <a:p>
            <a:pPr eaLnBrk="1" hangingPunct="1">
              <a:buFontTx/>
              <a:buNone/>
            </a:pPr>
            <a:r>
              <a:rPr lang="en-US" smtClean="0"/>
              <a:t>Number of leaf nodes are 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447800" y="1981200"/>
            <a:ext cx="5991225" cy="4114800"/>
          </a:xfrm>
          <a:prstGeom prst="rect">
            <a:avLst/>
          </a:prstGeom>
          <a:noFill/>
          <a:ln w="9525">
            <a:noFill/>
            <a:miter lim="800000"/>
            <a:headEnd/>
            <a:tailEnd/>
          </a:ln>
        </p:spPr>
      </p:pic>
      <p:sp>
        <p:nvSpPr>
          <p:cNvPr id="8195" name="TextBox 4"/>
          <p:cNvSpPr txBox="1">
            <a:spLocks noChangeArrowheads="1"/>
          </p:cNvSpPr>
          <p:nvPr/>
        </p:nvSpPr>
        <p:spPr bwMode="auto">
          <a:xfrm>
            <a:off x="1447800" y="228600"/>
            <a:ext cx="7467600" cy="584200"/>
          </a:xfrm>
          <a:prstGeom prst="rect">
            <a:avLst/>
          </a:prstGeom>
          <a:noFill/>
          <a:ln w="9525">
            <a:noFill/>
            <a:miter lim="800000"/>
            <a:headEnd/>
            <a:tailEnd/>
          </a:ln>
        </p:spPr>
        <p:txBody>
          <a:bodyPr>
            <a:spAutoFit/>
          </a:bodyPr>
          <a:lstStyle/>
          <a:p>
            <a:r>
              <a:rPr lang="en-US" sz="3200">
                <a:solidFill>
                  <a:srgbClr val="FF0000"/>
                </a:solidFill>
                <a:latin typeface="Calibri" pitchFamily="34" charset="0"/>
              </a:rPr>
              <a:t>A  4-class classification problem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371600" y="1600200"/>
            <a:ext cx="5181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686800" cy="6705600"/>
          </a:xfrm>
        </p:spPr>
        <p:txBody>
          <a:bodyPr rtlCol="0">
            <a:normAutofit fontScale="92500"/>
          </a:bodyPr>
          <a:lstStyle/>
          <a:p>
            <a:pPr eaLnBrk="1" fontAlgn="auto" hangingPunct="1">
              <a:spcAft>
                <a:spcPts val="0"/>
              </a:spcAft>
              <a:buFont typeface="Arial" pitchFamily="34" charset="0"/>
              <a:buNone/>
              <a:defRPr/>
            </a:pPr>
            <a:r>
              <a:rPr lang="en-US" sz="2800" dirty="0" smtClean="0"/>
              <a:t>To evaluate a particular DDAG , starting at the root node, the binary function at a node is evaluated.</a:t>
            </a:r>
          </a:p>
          <a:p>
            <a:pPr eaLnBrk="1" fontAlgn="auto" hangingPunct="1">
              <a:spcAft>
                <a:spcPts val="0"/>
              </a:spcAft>
              <a:buFont typeface="Arial" pitchFamily="34" charset="0"/>
              <a:buNone/>
              <a:defRPr/>
            </a:pPr>
            <a:r>
              <a:rPr lang="en-US" sz="2800" dirty="0" smtClean="0"/>
              <a:t>The node is then exited via the left edge, if the binary function is zero; or the right edge, if the binary function is one.</a:t>
            </a:r>
          </a:p>
          <a:p>
            <a:pPr eaLnBrk="1" fontAlgn="auto" hangingPunct="1">
              <a:spcAft>
                <a:spcPts val="0"/>
              </a:spcAft>
              <a:buFont typeface="Arial" pitchFamily="34" charset="0"/>
              <a:buNone/>
              <a:defRPr/>
            </a:pPr>
            <a:r>
              <a:rPr lang="en-US" sz="2800" dirty="0" smtClean="0"/>
              <a:t>The value of the decision function is the value associated with the final leaf node.</a:t>
            </a:r>
          </a:p>
          <a:p>
            <a:pPr eaLnBrk="1" fontAlgn="auto" hangingPunct="1">
              <a:spcAft>
                <a:spcPts val="0"/>
              </a:spcAft>
              <a:buFont typeface="Arial" pitchFamily="34" charset="0"/>
              <a:buNone/>
              <a:defRPr/>
            </a:pPr>
            <a:r>
              <a:rPr lang="en-US" sz="2800" dirty="0" smtClean="0"/>
              <a:t>The list is initialized with a list of all classes.</a:t>
            </a:r>
          </a:p>
          <a:p>
            <a:pPr eaLnBrk="1" fontAlgn="auto" hangingPunct="1">
              <a:spcAft>
                <a:spcPts val="0"/>
              </a:spcAft>
              <a:buFont typeface="Arial" pitchFamily="34" charset="0"/>
              <a:buNone/>
              <a:defRPr/>
            </a:pPr>
            <a:r>
              <a:rPr lang="en-US" sz="2800" dirty="0" smtClean="0"/>
              <a:t>A test point is evaluated against the decision node that corresponds to the first and last elements of the list.</a:t>
            </a:r>
          </a:p>
          <a:p>
            <a:pPr eaLnBrk="1" fontAlgn="auto" hangingPunct="1">
              <a:spcAft>
                <a:spcPts val="0"/>
              </a:spcAft>
              <a:buFont typeface="Arial" pitchFamily="34" charset="0"/>
              <a:buNone/>
              <a:defRPr/>
            </a:pPr>
            <a:r>
              <a:rPr lang="en-US" sz="2800" dirty="0" smtClean="0"/>
              <a:t>If the node prefers one of the two classes, the other class is eliminated from the list, and the DDAG proceeds to test the first and last elements of the new list.</a:t>
            </a:r>
          </a:p>
          <a:p>
            <a:pPr eaLnBrk="1" fontAlgn="auto" hangingPunct="1">
              <a:spcAft>
                <a:spcPts val="0"/>
              </a:spcAft>
              <a:buFont typeface="Arial" pitchFamily="34" charset="0"/>
              <a:buNone/>
              <a:defRPr/>
            </a:pPr>
            <a:r>
              <a:rPr lang="en-US" sz="2800" dirty="0" smtClean="0"/>
              <a:t>The DDAG terminates when only one class remains in the list.</a:t>
            </a:r>
          </a:p>
          <a:p>
            <a:pPr eaLnBrk="1" fontAlgn="auto" hangingPunct="1">
              <a:spcAft>
                <a:spcPts val="0"/>
              </a:spcAft>
              <a:buFont typeface="Arial" pitchFamily="34" charset="0"/>
              <a:buNone/>
              <a:defRPr/>
            </a:pP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400" y="2438400"/>
            <a:ext cx="5029200" cy="923330"/>
          </a:xfrm>
          <a:prstGeom prst="rect">
            <a:avLst/>
          </a:prstGeom>
          <a:noFill/>
        </p:spPr>
        <p:txBody>
          <a:bodyPr wrap="square" rtlCol="0">
            <a:spAutoFit/>
          </a:bodyPr>
          <a:lstStyle/>
          <a:p>
            <a:r>
              <a:rPr lang="en-US" dirty="0" smtClean="0"/>
              <a:t>V1= [1 12 8 2 7 2]’</a:t>
            </a:r>
          </a:p>
          <a:p>
            <a:r>
              <a:rPr lang="en-US" dirty="0" smtClean="0"/>
              <a:t>V2=[1  7 5  1 4 1]’</a:t>
            </a:r>
          </a:p>
          <a:p>
            <a:r>
              <a:rPr lang="en-US" dirty="0" smtClean="0"/>
              <a:t>v3= [6 1 4 9 1 7]’</a:t>
            </a:r>
            <a:endParaRPr lang="en-US" dirty="0"/>
          </a:p>
        </p:txBody>
      </p:sp>
      <p:sp>
        <p:nvSpPr>
          <p:cNvPr id="6" name="Rectangle 11"/>
          <p:cNvSpPr>
            <a:spLocks noChangeArrowheads="1"/>
          </p:cNvSpPr>
          <p:nvPr/>
        </p:nvSpPr>
        <p:spPr bwMode="auto">
          <a:xfrm>
            <a:off x="4191000" y="2133600"/>
            <a:ext cx="4572000" cy="2862322"/>
          </a:xfrm>
          <a:prstGeom prst="rect">
            <a:avLst/>
          </a:prstGeom>
          <a:noFill/>
          <a:ln w="9525">
            <a:noFill/>
            <a:miter lim="800000"/>
            <a:headEnd/>
            <a:tailEnd/>
          </a:ln>
        </p:spPr>
        <p:txBody>
          <a:bodyPr>
            <a:spAutoFit/>
          </a:bodyPr>
          <a:lstStyle/>
          <a:p>
            <a:endParaRPr lang="en-US" dirty="0"/>
          </a:p>
          <a:p>
            <a:r>
              <a:rPr lang="en-US" dirty="0"/>
              <a:t>nv1=v1/norm(v1)</a:t>
            </a:r>
          </a:p>
          <a:p>
            <a:endParaRPr lang="en-US" dirty="0"/>
          </a:p>
          <a:p>
            <a:r>
              <a:rPr lang="en-US" dirty="0"/>
              <a:t>nv2=v2/norm(v2)</a:t>
            </a:r>
          </a:p>
          <a:p>
            <a:endParaRPr lang="en-US" dirty="0"/>
          </a:p>
          <a:p>
            <a:r>
              <a:rPr lang="en-US" dirty="0"/>
              <a:t>nv3=v3/norm(v3</a:t>
            </a:r>
            <a:r>
              <a:rPr lang="en-US" dirty="0" smtClean="0"/>
              <a:t>)</a:t>
            </a:r>
          </a:p>
          <a:p>
            <a:endParaRPr lang="en-US" dirty="0"/>
          </a:p>
          <a:p>
            <a:r>
              <a:rPr lang="en-US" dirty="0"/>
              <a:t>s12=nv1'*nv2</a:t>
            </a:r>
          </a:p>
          <a:p>
            <a:r>
              <a:rPr lang="en-US" dirty="0"/>
              <a:t>s13=nv1'*nv3</a:t>
            </a:r>
          </a:p>
          <a:p>
            <a:r>
              <a:rPr lang="en-US" dirty="0"/>
              <a:t>s23=nv2'*nv3</a:t>
            </a:r>
          </a:p>
        </p:txBody>
      </p:sp>
      <p:sp>
        <p:nvSpPr>
          <p:cNvPr id="8" name="Title 1"/>
          <p:cNvSpPr>
            <a:spLocks noGrp="1"/>
          </p:cNvSpPr>
          <p:nvPr>
            <p:ph type="title"/>
          </p:nvPr>
        </p:nvSpPr>
        <p:spPr>
          <a:xfrm>
            <a:off x="609600" y="152400"/>
            <a:ext cx="7772400" cy="533400"/>
          </a:xfrm>
        </p:spPr>
        <p:txBody>
          <a:bodyPr/>
          <a:lstStyle/>
          <a:p>
            <a:r>
              <a:rPr lang="en-US" sz="3200" dirty="0" smtClean="0">
                <a:solidFill>
                  <a:srgbClr val="FF0000"/>
                </a:solidFill>
              </a:rPr>
              <a:t>Inner product and Similarity</a:t>
            </a:r>
          </a:p>
        </p:txBody>
      </p:sp>
      <p:sp>
        <p:nvSpPr>
          <p:cNvPr id="9" name="TextBox 8"/>
          <p:cNvSpPr txBox="1"/>
          <p:nvPr/>
        </p:nvSpPr>
        <p:spPr>
          <a:xfrm>
            <a:off x="381000" y="1066800"/>
            <a:ext cx="8458200" cy="1200329"/>
          </a:xfrm>
          <a:prstGeom prst="rect">
            <a:avLst/>
          </a:prstGeom>
          <a:noFill/>
        </p:spPr>
        <p:txBody>
          <a:bodyPr wrap="square" rtlCol="0">
            <a:spAutoFit/>
          </a:bodyPr>
          <a:lstStyle/>
          <a:p>
            <a:r>
              <a:rPr lang="en-US" dirty="0" smtClean="0"/>
              <a:t>The class of kernel methods implicitly defines the class of possible patterns by introducing a notion of similarity between data. They </a:t>
            </a:r>
            <a:r>
              <a:rPr lang="en-US" dirty="0" err="1" smtClean="0"/>
              <a:t>explit</a:t>
            </a:r>
            <a:r>
              <a:rPr lang="en-US" dirty="0" smtClean="0"/>
              <a:t> the information about the </a:t>
            </a:r>
            <a:r>
              <a:rPr lang="en-US" dirty="0" err="1" smtClean="0"/>
              <a:t>the</a:t>
            </a:r>
            <a:r>
              <a:rPr lang="en-US" dirty="0" smtClean="0"/>
              <a:t> inner products between data items. If kernel given, no need to specify what features of the data are being used.</a:t>
            </a:r>
            <a:endParaRPr lang="en-US" dirty="0"/>
          </a:p>
        </p:txBody>
      </p:sp>
      <p:sp>
        <p:nvSpPr>
          <p:cNvPr id="10" name="Rectangle 14"/>
          <p:cNvSpPr>
            <a:spLocks noChangeArrowheads="1"/>
          </p:cNvSpPr>
          <p:nvPr/>
        </p:nvSpPr>
        <p:spPr bwMode="auto">
          <a:xfrm>
            <a:off x="3124200" y="5334000"/>
            <a:ext cx="2209800" cy="923330"/>
          </a:xfrm>
          <a:prstGeom prst="rect">
            <a:avLst/>
          </a:prstGeom>
          <a:noFill/>
          <a:ln w="9525">
            <a:noFill/>
            <a:miter lim="800000"/>
            <a:headEnd/>
            <a:tailEnd/>
          </a:ln>
        </p:spPr>
        <p:txBody>
          <a:bodyPr>
            <a:spAutoFit/>
          </a:bodyPr>
          <a:lstStyle/>
          <a:p>
            <a:r>
              <a:rPr lang="en-US" dirty="0"/>
              <a:t>s12 =     </a:t>
            </a:r>
            <a:r>
              <a:rPr lang="en-US" dirty="0" smtClean="0"/>
              <a:t>0.9982</a:t>
            </a:r>
            <a:endParaRPr lang="en-US" dirty="0"/>
          </a:p>
          <a:p>
            <a:r>
              <a:rPr lang="en-US" dirty="0"/>
              <a:t>s13 =     </a:t>
            </a:r>
            <a:r>
              <a:rPr lang="en-US" dirty="0" smtClean="0"/>
              <a:t>0.4023</a:t>
            </a:r>
            <a:endParaRPr lang="en-US" dirty="0"/>
          </a:p>
          <a:p>
            <a:r>
              <a:rPr lang="en-US" dirty="0"/>
              <a:t>s23 =     </a:t>
            </a:r>
            <a:r>
              <a:rPr lang="en-US" dirty="0" smtClean="0"/>
              <a:t>0.4052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09600" y="152400"/>
            <a:ext cx="7772400" cy="533400"/>
          </a:xfrm>
        </p:spPr>
        <p:txBody>
          <a:bodyPr/>
          <a:lstStyle/>
          <a:p>
            <a:r>
              <a:rPr lang="en-US" sz="3200" dirty="0" smtClean="0">
                <a:solidFill>
                  <a:srgbClr val="FF0000"/>
                </a:solidFill>
              </a:rPr>
              <a:t>Inner product and Similarity</a:t>
            </a:r>
          </a:p>
        </p:txBody>
      </p:sp>
      <p:graphicFrame>
        <p:nvGraphicFramePr>
          <p:cNvPr id="7" name="Table 6"/>
          <p:cNvGraphicFramePr>
            <a:graphicFrameLocks noGrp="1"/>
          </p:cNvGraphicFramePr>
          <p:nvPr/>
        </p:nvGraphicFramePr>
        <p:xfrm>
          <a:off x="1524000" y="1397000"/>
          <a:ext cx="6096000" cy="12852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V1= [1 12 8 2 7 2]’</a:t>
                      </a:r>
                    </a:p>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r>
              <a:tr h="370840">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r>
            </a:tbl>
          </a:graphicData>
        </a:graphic>
      </p:graphicFrame>
      <p:graphicFrame>
        <p:nvGraphicFramePr>
          <p:cNvPr id="9" name="Table 8"/>
          <p:cNvGraphicFramePr>
            <a:graphicFrameLocks noGrp="1"/>
          </p:cNvGraphicFramePr>
          <p:nvPr/>
        </p:nvGraphicFramePr>
        <p:xfrm>
          <a:off x="609600" y="1371601"/>
          <a:ext cx="2667000" cy="3715512"/>
        </p:xfrm>
        <a:graphic>
          <a:graphicData uri="http://schemas.openxmlformats.org/drawingml/2006/table">
            <a:tbl>
              <a:tblPr/>
              <a:tblGrid>
                <a:gridCol w="1492885"/>
                <a:gridCol w="370417"/>
                <a:gridCol w="370417"/>
                <a:gridCol w="433281"/>
              </a:tblGrid>
              <a:tr h="384325">
                <a:tc>
                  <a:txBody>
                    <a:bodyPr/>
                    <a:lstStyle/>
                    <a:p>
                      <a:pPr marL="0" marR="0" algn="l">
                        <a:lnSpc>
                          <a:spcPct val="115000"/>
                        </a:lnSpc>
                        <a:spcBef>
                          <a:spcPts val="0"/>
                        </a:spcBef>
                        <a:spcAft>
                          <a:spcPts val="0"/>
                        </a:spcAft>
                      </a:pPr>
                      <a:r>
                        <a:rPr lang="en-US" sz="1600" dirty="0">
                          <a:solidFill>
                            <a:srgbClr val="FF0000"/>
                          </a:solidFill>
                          <a:latin typeface="Times New Roman"/>
                          <a:ea typeface="Calibri"/>
                          <a:cs typeface="Times New Roman"/>
                        </a:rPr>
                        <a:t>  Terms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solidFill>
                            <a:srgbClr val="FF0000"/>
                          </a:solidFill>
                          <a:latin typeface="Times New Roman"/>
                          <a:ea typeface="Calibri"/>
                          <a:cs typeface="Times New Roman"/>
                        </a:rPr>
                        <a:t>2</a:t>
                      </a:r>
                      <a:endParaRPr lang="en-US" sz="1600" dirty="0" smtClean="0">
                        <a:latin typeface="Calibri"/>
                        <a:ea typeface="Calibri"/>
                        <a:cs typeface="Times New Roman"/>
                      </a:endParaRPr>
                    </a:p>
                    <a:p>
                      <a:pPr marL="0" marR="0" algn="l">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6475">
                <a:tc>
                  <a:txBody>
                    <a:bodyPr/>
                    <a:lstStyle/>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health</a:t>
                      </a:r>
                      <a:endParaRPr lang="en-US" sz="1600" dirty="0">
                        <a:solidFill>
                          <a:srgbClr val="FF0000"/>
                        </a:solidFill>
                        <a:latin typeface="Times New Roman"/>
                        <a:ea typeface="Calibri"/>
                        <a:cs typeface="Times New Roman"/>
                      </a:endParaRP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15 </a:t>
                      </a:r>
                      <a:r>
                        <a:rPr lang="en-US" sz="1600" dirty="0" err="1" smtClean="0">
                          <a:solidFill>
                            <a:srgbClr val="FF0000"/>
                          </a:solidFill>
                          <a:latin typeface="Times New Roman"/>
                          <a:ea typeface="Calibri"/>
                          <a:cs typeface="Times New Roman"/>
                        </a:rPr>
                        <a:t>lakhs</a:t>
                      </a:r>
                      <a:endParaRPr lang="en-US" sz="1600" dirty="0" smtClean="0">
                        <a:solidFill>
                          <a:srgbClr val="FF0000"/>
                        </a:solidFill>
                        <a:latin typeface="Times New Roman"/>
                        <a:ea typeface="Calibri"/>
                        <a:cs typeface="Times New Roman"/>
                      </a:endParaRP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Tea </a:t>
                      </a:r>
                      <a:r>
                        <a:rPr lang="en-US" sz="1600" dirty="0">
                          <a:solidFill>
                            <a:srgbClr val="FF0000"/>
                          </a:solidFill>
                          <a:latin typeface="Times New Roman"/>
                          <a:ea typeface="Calibri"/>
                          <a:cs typeface="Times New Roman"/>
                        </a:rPr>
                        <a:t>seller</a:t>
                      </a:r>
                      <a:endParaRPr lang="en-US" sz="1100" dirty="0">
                        <a:latin typeface="Calibri"/>
                        <a:ea typeface="Calibri"/>
                        <a:cs typeface="Times New Roman"/>
                      </a:endParaRP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Education</a:t>
                      </a:r>
                      <a:endParaRPr lang="en-US" sz="1600" baseline="0" dirty="0" smtClean="0">
                        <a:solidFill>
                          <a:srgbClr val="FF0000"/>
                        </a:solidFill>
                        <a:latin typeface="Times New Roman"/>
                        <a:ea typeface="Calibri"/>
                        <a:cs typeface="Times New Roman"/>
                      </a:endParaRPr>
                    </a:p>
                    <a:p>
                      <a:pPr marL="0" marR="0" algn="l">
                        <a:lnSpc>
                          <a:spcPct val="115000"/>
                        </a:lnSpc>
                        <a:spcBef>
                          <a:spcPts val="0"/>
                        </a:spcBef>
                        <a:spcAft>
                          <a:spcPts val="0"/>
                        </a:spcAft>
                      </a:pPr>
                      <a:r>
                        <a:rPr lang="en-US" sz="1600" baseline="0" dirty="0" smtClean="0">
                          <a:solidFill>
                            <a:srgbClr val="FF0000"/>
                          </a:solidFill>
                          <a:latin typeface="Times New Roman"/>
                          <a:ea typeface="Calibri"/>
                          <a:cs typeface="Times New Roman"/>
                        </a:rPr>
                        <a:t>56’’ chest</a:t>
                      </a:r>
                    </a:p>
                    <a:p>
                      <a:pPr marL="0" marR="0" algn="l">
                        <a:lnSpc>
                          <a:spcPct val="115000"/>
                        </a:lnSpc>
                        <a:spcBef>
                          <a:spcPts val="0"/>
                        </a:spcBef>
                        <a:spcAft>
                          <a:spcPts val="0"/>
                        </a:spcAft>
                      </a:pPr>
                      <a:r>
                        <a:rPr lang="en-US" sz="1600" baseline="0" dirty="0" smtClean="0">
                          <a:solidFill>
                            <a:srgbClr val="FF0000"/>
                          </a:solidFill>
                          <a:latin typeface="Times New Roman"/>
                          <a:ea typeface="Calibri"/>
                          <a:cs typeface="Times New Roman"/>
                        </a:rPr>
                        <a:t>water</a:t>
                      </a:r>
                    </a:p>
                    <a:p>
                      <a:pPr marL="0" marR="0" algn="l">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1</a:t>
                      </a:r>
                      <a:endParaRPr lang="en-US" sz="1600" dirty="0">
                        <a:solidFill>
                          <a:srgbClr val="FF0000"/>
                        </a:solidFill>
                        <a:latin typeface="Times New Roman"/>
                        <a:ea typeface="Calibri"/>
                        <a:cs typeface="Times New Roman"/>
                      </a:endParaRP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12</a:t>
                      </a:r>
                      <a:endParaRPr lang="en-US" sz="1100" dirty="0">
                        <a:latin typeface="Calibri"/>
                        <a:ea typeface="Calibri"/>
                        <a:cs typeface="Times New Roman"/>
                      </a:endParaRP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8</a:t>
                      </a: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2</a:t>
                      </a: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7</a:t>
                      </a: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2</a:t>
                      </a:r>
                      <a:endParaRPr lang="en-US" sz="1600" dirty="0">
                        <a:solidFill>
                          <a:srgbClr val="FF0000"/>
                        </a:solidFill>
                        <a:latin typeface="Times New Roman"/>
                        <a:ea typeface="Calibri"/>
                        <a:cs typeface="Times New Roman"/>
                      </a:endParaRPr>
                    </a:p>
                    <a:p>
                      <a:pPr marL="0" marR="0" algn="l">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1</a:t>
                      </a:r>
                      <a:endParaRPr lang="en-US" sz="1600" dirty="0">
                        <a:solidFill>
                          <a:srgbClr val="FF0000"/>
                        </a:solidFill>
                        <a:latin typeface="Times New Roman"/>
                        <a:ea typeface="Calibri"/>
                        <a:cs typeface="Times New Roman"/>
                      </a:endParaRP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7</a:t>
                      </a:r>
                      <a:endParaRPr lang="en-US" sz="1100" dirty="0">
                        <a:latin typeface="Calibri"/>
                        <a:ea typeface="Calibri"/>
                        <a:cs typeface="Times New Roman"/>
                      </a:endParaRP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5</a:t>
                      </a: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1</a:t>
                      </a: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4</a:t>
                      </a: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1</a:t>
                      </a:r>
                      <a:endParaRPr lang="en-US" sz="1600" dirty="0">
                        <a:solidFill>
                          <a:srgbClr val="FF0000"/>
                        </a:solidFill>
                        <a:latin typeface="Times New Roman"/>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1100" dirty="0" smtClean="0">
                        <a:solidFill>
                          <a:srgbClr val="FF0000"/>
                        </a:solidFill>
                        <a:latin typeface="Times New Roman"/>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1100" dirty="0" smtClean="0">
                        <a:solidFill>
                          <a:srgbClr val="FF0000"/>
                        </a:solidFill>
                        <a:latin typeface="Times New Roman"/>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1100" dirty="0" smtClean="0">
                        <a:solidFill>
                          <a:srgbClr val="FF0000"/>
                        </a:solidFill>
                        <a:latin typeface="Times New Roman"/>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1800" dirty="0" smtClean="0">
                        <a:solidFill>
                          <a:srgbClr val="FF0000"/>
                        </a:solidFill>
                        <a:latin typeface="Times New Roman"/>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1100" dirty="0" smtClean="0">
                        <a:solidFill>
                          <a:srgbClr val="FF0000"/>
                        </a:solidFill>
                        <a:latin typeface="Times New Roman"/>
                        <a:ea typeface="Calibri"/>
                        <a:cs typeface="Times New Roman"/>
                      </a:endParaRPr>
                    </a:p>
                    <a:p>
                      <a:pPr marL="0" marR="0" algn="l">
                        <a:lnSpc>
                          <a:spcPct val="115000"/>
                        </a:lnSpc>
                        <a:spcBef>
                          <a:spcPts val="0"/>
                        </a:spcBef>
                        <a:spcAft>
                          <a:spcPts val="0"/>
                        </a:spcAft>
                      </a:pPr>
                      <a:endParaRPr lang="en-US" sz="1100" dirty="0">
                        <a:latin typeface="Calibri"/>
                        <a:ea typeface="Calibri"/>
                        <a:cs typeface="Times New Roman"/>
                      </a:endParaRPr>
                    </a:p>
                    <a:p>
                      <a:pPr marL="0" marR="0" algn="l">
                        <a:lnSpc>
                          <a:spcPct val="115000"/>
                        </a:lnSpc>
                        <a:spcBef>
                          <a:spcPts val="0"/>
                        </a:spcBef>
                        <a:spcAft>
                          <a:spcPts val="0"/>
                        </a:spcAft>
                      </a:pPr>
                      <a:endParaRPr lang="en-US" sz="1600" dirty="0" smtClean="0">
                        <a:solidFill>
                          <a:srgbClr val="FF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 6</a:t>
                      </a:r>
                      <a:endParaRPr lang="en-US" sz="1600" dirty="0">
                        <a:solidFill>
                          <a:srgbClr val="FF0000"/>
                        </a:solidFill>
                        <a:latin typeface="Times New Roman"/>
                        <a:ea typeface="Calibri"/>
                        <a:cs typeface="Times New Roman"/>
                      </a:endParaRP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1</a:t>
                      </a:r>
                      <a:endParaRPr lang="en-US" sz="1100" dirty="0">
                        <a:latin typeface="Calibri"/>
                        <a:ea typeface="Calibri"/>
                        <a:cs typeface="Times New Roman"/>
                      </a:endParaRPr>
                    </a:p>
                    <a:p>
                      <a:pPr marL="0" marR="0" algn="l">
                        <a:lnSpc>
                          <a:spcPct val="115000"/>
                        </a:lnSpc>
                        <a:spcBef>
                          <a:spcPts val="0"/>
                        </a:spcBef>
                        <a:spcAft>
                          <a:spcPts val="0"/>
                        </a:spcAft>
                      </a:pPr>
                      <a:r>
                        <a:rPr lang="en-US" sz="1600" dirty="0">
                          <a:solidFill>
                            <a:srgbClr val="FF0000"/>
                          </a:solidFill>
                          <a:latin typeface="Times New Roman"/>
                          <a:ea typeface="Calibri"/>
                          <a:cs typeface="Times New Roman"/>
                        </a:rPr>
                        <a:t>4</a:t>
                      </a:r>
                      <a:endParaRPr lang="en-US" sz="1100" dirty="0">
                        <a:latin typeface="Calibri"/>
                        <a:ea typeface="Calibri"/>
                        <a:cs typeface="Times New Roman"/>
                      </a:endParaRP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9</a:t>
                      </a:r>
                    </a:p>
                    <a:p>
                      <a:pPr marL="0" marR="0" algn="l">
                        <a:lnSpc>
                          <a:spcPct val="115000"/>
                        </a:lnSpc>
                        <a:spcBef>
                          <a:spcPts val="0"/>
                        </a:spcBef>
                        <a:spcAft>
                          <a:spcPts val="0"/>
                        </a:spcAft>
                      </a:pPr>
                      <a:r>
                        <a:rPr lang="en-US" sz="1600" dirty="0" smtClean="0">
                          <a:solidFill>
                            <a:srgbClr val="FF0000"/>
                          </a:solidFill>
                          <a:latin typeface="Times New Roman"/>
                          <a:ea typeface="Calibri"/>
                          <a:cs typeface="Times New Roman"/>
                        </a:rPr>
                        <a:t>1</a:t>
                      </a:r>
                    </a:p>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solidFill>
                            <a:srgbClr val="FF0000"/>
                          </a:solidFill>
                          <a:latin typeface="Times New Roman"/>
                          <a:ea typeface="Calibri"/>
                          <a:cs typeface="Times New Roman"/>
                        </a:rPr>
                        <a:t>7</a:t>
                      </a:r>
                    </a:p>
                    <a:p>
                      <a:pPr marL="0" marR="0" algn="l">
                        <a:lnSpc>
                          <a:spcPct val="115000"/>
                        </a:lnSpc>
                        <a:spcBef>
                          <a:spcPts val="0"/>
                        </a:spcBef>
                        <a:spcAft>
                          <a:spcPts val="0"/>
                        </a:spcAft>
                      </a:pPr>
                      <a:endParaRPr lang="en-US" sz="1600" dirty="0" smtClean="0">
                        <a:solidFill>
                          <a:srgbClr val="FF0000"/>
                        </a:solidFill>
                        <a:latin typeface="Times New Roman"/>
                        <a:ea typeface="Calibri"/>
                        <a:cs typeface="Times New Roman"/>
                      </a:endParaRPr>
                    </a:p>
                    <a:p>
                      <a:pPr marL="0" marR="0" algn="l">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343" name="TextBox 12"/>
          <p:cNvSpPr txBox="1">
            <a:spLocks noChangeArrowheads="1"/>
          </p:cNvSpPr>
          <p:nvPr/>
        </p:nvSpPr>
        <p:spPr bwMode="auto">
          <a:xfrm>
            <a:off x="762000" y="762000"/>
            <a:ext cx="7696200" cy="369332"/>
          </a:xfrm>
          <a:prstGeom prst="rect">
            <a:avLst/>
          </a:prstGeom>
          <a:noFill/>
          <a:ln w="9525">
            <a:noFill/>
            <a:miter lim="800000"/>
            <a:headEnd/>
            <a:tailEnd/>
          </a:ln>
        </p:spPr>
        <p:txBody>
          <a:bodyPr>
            <a:spAutoFit/>
          </a:bodyPr>
          <a:lstStyle/>
          <a:p>
            <a:r>
              <a:rPr lang="en-US" dirty="0">
                <a:solidFill>
                  <a:srgbClr val="FF0000"/>
                </a:solidFill>
              </a:rPr>
              <a:t>Text documents </a:t>
            </a:r>
            <a:r>
              <a:rPr lang="en-US" dirty="0" smtClean="0">
                <a:solidFill>
                  <a:srgbClr val="FF0000"/>
                </a:solidFill>
              </a:rPr>
              <a:t>of 3 </a:t>
            </a:r>
            <a:r>
              <a:rPr lang="en-US" dirty="0">
                <a:solidFill>
                  <a:srgbClr val="FF0000"/>
                </a:solidFill>
              </a:rPr>
              <a:t>politicians’ </a:t>
            </a:r>
            <a:r>
              <a:rPr lang="en-US" dirty="0" smtClean="0">
                <a:solidFill>
                  <a:srgbClr val="FF0000"/>
                </a:solidFill>
              </a:rPr>
              <a:t>speeches during election</a:t>
            </a:r>
            <a:endParaRPr lang="en-US" dirty="0">
              <a:solidFill>
                <a:srgbClr val="FF0000"/>
              </a:solidFill>
            </a:endParaRPr>
          </a:p>
        </p:txBody>
      </p:sp>
      <p:sp>
        <p:nvSpPr>
          <p:cNvPr id="12345" name="Rectangle 14"/>
          <p:cNvSpPr>
            <a:spLocks noChangeArrowheads="1"/>
          </p:cNvSpPr>
          <p:nvPr/>
        </p:nvSpPr>
        <p:spPr bwMode="auto">
          <a:xfrm>
            <a:off x="4343400" y="1981200"/>
            <a:ext cx="2209800" cy="923330"/>
          </a:xfrm>
          <a:prstGeom prst="rect">
            <a:avLst/>
          </a:prstGeom>
          <a:noFill/>
          <a:ln w="9525">
            <a:noFill/>
            <a:miter lim="800000"/>
            <a:headEnd/>
            <a:tailEnd/>
          </a:ln>
        </p:spPr>
        <p:txBody>
          <a:bodyPr>
            <a:spAutoFit/>
          </a:bodyPr>
          <a:lstStyle/>
          <a:p>
            <a:r>
              <a:rPr lang="en-US" dirty="0"/>
              <a:t>s12 =     </a:t>
            </a:r>
            <a:r>
              <a:rPr lang="en-US" dirty="0" smtClean="0"/>
              <a:t>0.9982</a:t>
            </a:r>
            <a:endParaRPr lang="en-US" dirty="0"/>
          </a:p>
          <a:p>
            <a:r>
              <a:rPr lang="en-US" dirty="0"/>
              <a:t>s13 =     </a:t>
            </a:r>
            <a:r>
              <a:rPr lang="en-US" dirty="0" smtClean="0"/>
              <a:t>0.4023</a:t>
            </a:r>
            <a:endParaRPr lang="en-US" dirty="0"/>
          </a:p>
          <a:p>
            <a:r>
              <a:rPr lang="en-US" dirty="0"/>
              <a:t>s23 =     </a:t>
            </a:r>
            <a:r>
              <a:rPr lang="en-US" dirty="0" smtClean="0"/>
              <a:t>0.4052</a:t>
            </a:r>
            <a:endParaRPr lang="en-US" dirty="0"/>
          </a:p>
        </p:txBody>
      </p:sp>
      <p:sp>
        <p:nvSpPr>
          <p:cNvPr id="8" name="TextBox 7"/>
          <p:cNvSpPr txBox="1"/>
          <p:nvPr/>
        </p:nvSpPr>
        <p:spPr>
          <a:xfrm>
            <a:off x="3810000" y="3276600"/>
            <a:ext cx="5181600" cy="646331"/>
          </a:xfrm>
          <a:prstGeom prst="rect">
            <a:avLst/>
          </a:prstGeom>
          <a:noFill/>
        </p:spPr>
        <p:txBody>
          <a:bodyPr wrap="square" rtlCol="0">
            <a:spAutoFit/>
          </a:bodyPr>
          <a:lstStyle/>
          <a:p>
            <a:r>
              <a:rPr lang="en-US" dirty="0" smtClean="0"/>
              <a:t>It seems the speeches 1 and 2 are  by the same politician! </a:t>
            </a:r>
            <a:endParaRPr lang="en-US" dirty="0"/>
          </a:p>
        </p:txBody>
      </p:sp>
      <p:sp>
        <p:nvSpPr>
          <p:cNvPr id="10" name="Rectangle 9"/>
          <p:cNvSpPr/>
          <p:nvPr/>
        </p:nvSpPr>
        <p:spPr>
          <a:xfrm>
            <a:off x="3733800" y="1371600"/>
            <a:ext cx="5324919" cy="646331"/>
          </a:xfrm>
          <a:prstGeom prst="rect">
            <a:avLst/>
          </a:prstGeom>
        </p:spPr>
        <p:txBody>
          <a:bodyPr wrap="none">
            <a:spAutoFit/>
          </a:bodyPr>
          <a:lstStyle/>
          <a:p>
            <a:r>
              <a:rPr lang="en-US" dirty="0" smtClean="0"/>
              <a:t>V1= [1 12 8 2 7 2</a:t>
            </a:r>
            <a:r>
              <a:rPr lang="en-US" dirty="0" smtClean="0"/>
              <a:t>]’       v2 and v3 are also same as</a:t>
            </a:r>
          </a:p>
          <a:p>
            <a:r>
              <a:rPr lang="en-US" dirty="0" smtClean="0"/>
              <a:t> in last slide</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533400" y="1981200"/>
            <a:ext cx="7848600" cy="4114800"/>
          </a:xfrm>
          <a:prstGeom prst="rect">
            <a:avLst/>
          </a:prstGeom>
          <a:noFill/>
          <a:ln w="9525">
            <a:noFill/>
            <a:miter lim="800000"/>
            <a:headEnd/>
            <a:tailEnd/>
          </a:ln>
        </p:spPr>
      </p:pic>
      <p:sp>
        <p:nvSpPr>
          <p:cNvPr id="20483" name="Rectangle 4"/>
          <p:cNvSpPr>
            <a:spLocks noChangeArrowheads="1"/>
          </p:cNvSpPr>
          <p:nvPr/>
        </p:nvSpPr>
        <p:spPr bwMode="auto">
          <a:xfrm>
            <a:off x="1905000" y="6027738"/>
            <a:ext cx="6553200" cy="830262"/>
          </a:xfrm>
          <a:prstGeom prst="rect">
            <a:avLst/>
          </a:prstGeom>
          <a:noFill/>
          <a:ln w="9525">
            <a:noFill/>
            <a:miter lim="800000"/>
            <a:headEnd/>
            <a:tailEnd/>
          </a:ln>
        </p:spPr>
        <p:txBody>
          <a:bodyPr>
            <a:spAutoFit/>
          </a:bodyPr>
          <a:lstStyle/>
          <a:p>
            <a:r>
              <a:rPr lang="en-US">
                <a:solidFill>
                  <a:srgbClr val="FF0000"/>
                </a:solidFill>
              </a:rPr>
              <a:t>In mapping in a space with too many irrelevant</a:t>
            </a:r>
          </a:p>
          <a:p>
            <a:r>
              <a:rPr lang="en-US">
                <a:solidFill>
                  <a:srgbClr val="FF0000"/>
                </a:solidFill>
              </a:rPr>
              <a:t>features, kernel matrix becomes diagonal</a:t>
            </a:r>
          </a:p>
        </p:txBody>
      </p:sp>
      <p:sp>
        <p:nvSpPr>
          <p:cNvPr id="20484" name="Rectangle 5"/>
          <p:cNvSpPr>
            <a:spLocks noChangeArrowheads="1"/>
          </p:cNvSpPr>
          <p:nvPr/>
        </p:nvSpPr>
        <p:spPr bwMode="auto">
          <a:xfrm>
            <a:off x="3352800" y="0"/>
            <a:ext cx="1724025" cy="646113"/>
          </a:xfrm>
          <a:prstGeom prst="rect">
            <a:avLst/>
          </a:prstGeom>
          <a:noFill/>
          <a:ln w="9525">
            <a:noFill/>
            <a:miter lim="800000"/>
            <a:headEnd/>
            <a:tailEnd/>
          </a:ln>
        </p:spPr>
        <p:txBody>
          <a:bodyPr wrap="none">
            <a:spAutoFit/>
          </a:bodyPr>
          <a:lstStyle/>
          <a:p>
            <a:r>
              <a:rPr lang="en-US" sz="3600" b="1">
                <a:solidFill>
                  <a:srgbClr val="FF0000"/>
                </a:solidFill>
              </a:rPr>
              <a:t>Kernels</a:t>
            </a:r>
          </a:p>
        </p:txBody>
      </p:sp>
      <p:sp>
        <p:nvSpPr>
          <p:cNvPr id="20485" name="Rectangle 4"/>
          <p:cNvSpPr>
            <a:spLocks noChangeArrowheads="1"/>
          </p:cNvSpPr>
          <p:nvPr/>
        </p:nvSpPr>
        <p:spPr bwMode="auto">
          <a:xfrm>
            <a:off x="381000" y="609600"/>
            <a:ext cx="8534400" cy="1200150"/>
          </a:xfrm>
          <a:prstGeom prst="rect">
            <a:avLst/>
          </a:prstGeom>
          <a:noFill/>
          <a:ln w="9525">
            <a:noFill/>
            <a:miter lim="800000"/>
            <a:headEnd/>
            <a:tailEnd/>
          </a:ln>
        </p:spPr>
        <p:txBody>
          <a:bodyPr>
            <a:spAutoFit/>
          </a:bodyPr>
          <a:lstStyle/>
          <a:p>
            <a:r>
              <a:rPr lang="en-US"/>
              <a:t>• The kernel matrix is symmetric positive definite. • Any symmetric positive definite matrix can be regarded as a kernel matrix, that is as an inner product matrix in some space.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505200" y="457200"/>
            <a:ext cx="1724025" cy="646113"/>
          </a:xfrm>
          <a:prstGeom prst="rect">
            <a:avLst/>
          </a:prstGeom>
          <a:noFill/>
          <a:ln w="9525">
            <a:noFill/>
            <a:miter lim="800000"/>
            <a:headEnd/>
            <a:tailEnd/>
          </a:ln>
        </p:spPr>
        <p:txBody>
          <a:bodyPr wrap="none">
            <a:spAutoFit/>
          </a:bodyPr>
          <a:lstStyle/>
          <a:p>
            <a:r>
              <a:rPr lang="en-US" sz="3600" b="1">
                <a:solidFill>
                  <a:srgbClr val="FF0000"/>
                </a:solidFill>
              </a:rPr>
              <a:t>Kernels</a:t>
            </a:r>
          </a:p>
        </p:txBody>
      </p:sp>
      <p:pic>
        <p:nvPicPr>
          <p:cNvPr id="21507" name="Picture 2"/>
          <p:cNvPicPr>
            <a:picLocks noChangeAspect="1" noChangeArrowheads="1"/>
          </p:cNvPicPr>
          <p:nvPr/>
        </p:nvPicPr>
        <p:blipFill>
          <a:blip r:embed="rId2"/>
          <a:srcRect/>
          <a:stretch>
            <a:fillRect/>
          </a:stretch>
        </p:blipFill>
        <p:spPr bwMode="auto">
          <a:xfrm>
            <a:off x="914400" y="1371600"/>
            <a:ext cx="6705600" cy="3632200"/>
          </a:xfrm>
          <a:prstGeom prst="rect">
            <a:avLst/>
          </a:prstGeom>
          <a:noFill/>
          <a:ln w="9525">
            <a:noFill/>
            <a:miter lim="800000"/>
            <a:headEnd/>
            <a:tailEnd/>
          </a:ln>
        </p:spPr>
      </p:pic>
      <p:sp>
        <p:nvSpPr>
          <p:cNvPr id="21508" name="Rectangle 3"/>
          <p:cNvSpPr>
            <a:spLocks noChangeArrowheads="1"/>
          </p:cNvSpPr>
          <p:nvPr/>
        </p:nvSpPr>
        <p:spPr bwMode="auto">
          <a:xfrm>
            <a:off x="1981200" y="5715000"/>
            <a:ext cx="4240213" cy="461963"/>
          </a:xfrm>
          <a:prstGeom prst="rect">
            <a:avLst/>
          </a:prstGeom>
          <a:noFill/>
          <a:ln w="9525">
            <a:noFill/>
            <a:miter lim="800000"/>
            <a:headEnd/>
            <a:tailEnd/>
          </a:ln>
        </p:spPr>
        <p:txBody>
          <a:bodyPr wrap="none">
            <a:spAutoFit/>
          </a:bodyPr>
          <a:lstStyle/>
          <a:p>
            <a:r>
              <a:rPr lang="en-US">
                <a:solidFill>
                  <a:srgbClr val="FF0000"/>
                </a:solidFill>
              </a:rPr>
              <a:t>http://www.kernel-machines.org/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914400" y="277813"/>
            <a:ext cx="7772400" cy="1143000"/>
          </a:xfrm>
          <a:prstGeom prst="rect">
            <a:avLst/>
          </a:prstGeom>
          <a:noFill/>
          <a:ln w="9525">
            <a:noFill/>
            <a:miter lim="800000"/>
            <a:headEnd/>
            <a:tailEnd/>
          </a:ln>
        </p:spPr>
        <p:txBody>
          <a:bodyPr anchor="ctr"/>
          <a:lstStyle/>
          <a:p>
            <a:pPr algn="ctr"/>
            <a:r>
              <a:rPr lang="en-US" sz="4400">
                <a:solidFill>
                  <a:schemeClr val="tx2"/>
                </a:solidFill>
              </a:rPr>
              <a:t>MultiClass SVMs</a:t>
            </a:r>
          </a:p>
        </p:txBody>
      </p:sp>
      <p:sp>
        <p:nvSpPr>
          <p:cNvPr id="2051" name="Rectangle 5"/>
          <p:cNvSpPr>
            <a:spLocks noChangeArrowheads="1"/>
          </p:cNvSpPr>
          <p:nvPr/>
        </p:nvSpPr>
        <p:spPr bwMode="auto">
          <a:xfrm>
            <a:off x="457200" y="1600200"/>
            <a:ext cx="8229600" cy="4530725"/>
          </a:xfrm>
          <a:prstGeom prst="rect">
            <a:avLst/>
          </a:prstGeom>
          <a:noFill/>
          <a:ln w="9525">
            <a:noFill/>
            <a:miter lim="800000"/>
            <a:headEnd/>
            <a:tailEnd/>
          </a:ln>
        </p:spPr>
        <p:txBody>
          <a:bodyPr/>
          <a:lstStyle/>
          <a:p>
            <a:pPr marL="342900" indent="-342900" algn="ctr">
              <a:spcBef>
                <a:spcPct val="20000"/>
              </a:spcBef>
            </a:pPr>
            <a:r>
              <a:rPr lang="en-US">
                <a:solidFill>
                  <a:srgbClr val="FF00FF"/>
                </a:solidFill>
              </a:rPr>
              <a:t>One-versus-all</a:t>
            </a:r>
          </a:p>
          <a:p>
            <a:pPr marL="742950" lvl="1" indent="-285750">
              <a:spcBef>
                <a:spcPct val="20000"/>
              </a:spcBef>
            </a:pPr>
            <a:r>
              <a:rPr lang="en-US"/>
              <a:t>Train </a:t>
            </a:r>
            <a:r>
              <a:rPr lang="en-US" i="1"/>
              <a:t>n </a:t>
            </a:r>
            <a:r>
              <a:rPr lang="en-US"/>
              <a:t>binary classifiers, one for each class against all other classes.</a:t>
            </a:r>
          </a:p>
          <a:p>
            <a:pPr marL="742950" lvl="1" indent="-285750">
              <a:spcBef>
                <a:spcPct val="20000"/>
              </a:spcBef>
            </a:pPr>
            <a:r>
              <a:rPr lang="en-US"/>
              <a:t>Predicted class is the class of the most confident classifier</a:t>
            </a:r>
          </a:p>
          <a:p>
            <a:pPr marL="342900" indent="-342900" algn="ctr">
              <a:spcBef>
                <a:spcPct val="20000"/>
              </a:spcBef>
            </a:pPr>
            <a:r>
              <a:rPr lang="en-US">
                <a:solidFill>
                  <a:srgbClr val="FF00FF"/>
                </a:solidFill>
              </a:rPr>
              <a:t>One-versus-one</a:t>
            </a:r>
          </a:p>
          <a:p>
            <a:pPr marL="742950" lvl="1" indent="-285750">
              <a:spcBef>
                <a:spcPct val="20000"/>
              </a:spcBef>
            </a:pPr>
            <a:r>
              <a:rPr lang="en-US"/>
              <a:t>Train </a:t>
            </a:r>
            <a:r>
              <a:rPr lang="en-US" i="1"/>
              <a:t>n(n-1)/2 </a:t>
            </a:r>
            <a:r>
              <a:rPr lang="en-US"/>
              <a:t>classifiers, each discriminating between a pair of classes</a:t>
            </a:r>
          </a:p>
          <a:p>
            <a:pPr marL="742950" lvl="1" indent="-285750">
              <a:spcBef>
                <a:spcPct val="20000"/>
              </a:spcBef>
            </a:pPr>
            <a:r>
              <a:rPr lang="en-US"/>
              <a:t>Several strategies for selecting the final classification based on the output of the binary  SVMs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143000" y="304800"/>
            <a:ext cx="7467600" cy="519113"/>
          </a:xfrm>
          <a:prstGeom prst="rect">
            <a:avLst/>
          </a:prstGeom>
          <a:noFill/>
          <a:ln w="9525">
            <a:noFill/>
            <a:miter lim="800000"/>
            <a:headEnd/>
            <a:tailEnd/>
          </a:ln>
        </p:spPr>
        <p:txBody>
          <a:bodyPr>
            <a:spAutoFit/>
          </a:bodyPr>
          <a:lstStyle/>
          <a:p>
            <a:pPr>
              <a:spcBef>
                <a:spcPct val="50000"/>
              </a:spcBef>
            </a:pPr>
            <a:r>
              <a:rPr lang="en-US" sz="2800"/>
              <a:t>Total C classes</a:t>
            </a:r>
          </a:p>
        </p:txBody>
      </p:sp>
      <p:sp>
        <p:nvSpPr>
          <p:cNvPr id="3075" name="Rectangle 4"/>
          <p:cNvSpPr>
            <a:spLocks noChangeArrowheads="1"/>
          </p:cNvSpPr>
          <p:nvPr/>
        </p:nvSpPr>
        <p:spPr bwMode="auto">
          <a:xfrm>
            <a:off x="228600" y="1295400"/>
            <a:ext cx="2971800" cy="731838"/>
          </a:xfrm>
          <a:prstGeom prst="rect">
            <a:avLst/>
          </a:prstGeom>
          <a:noFill/>
          <a:ln w="9525">
            <a:noFill/>
            <a:miter lim="800000"/>
            <a:headEnd/>
            <a:tailEnd/>
          </a:ln>
        </p:spPr>
        <p:txBody>
          <a:bodyPr>
            <a:spAutoFit/>
          </a:bodyPr>
          <a:lstStyle/>
          <a:p>
            <a:pPr>
              <a:spcBef>
                <a:spcPct val="20000"/>
              </a:spcBef>
            </a:pPr>
            <a:r>
              <a:rPr lang="en-US" b="1">
                <a:solidFill>
                  <a:srgbClr val="FF00FF"/>
                </a:solidFill>
              </a:rPr>
              <a:t>One-versus-all </a:t>
            </a:r>
            <a:r>
              <a:rPr lang="en-US" b="1">
                <a:solidFill>
                  <a:srgbClr val="000000"/>
                </a:solidFill>
              </a:rPr>
              <a:t>(OVA)</a:t>
            </a:r>
          </a:p>
        </p:txBody>
      </p:sp>
      <p:pic>
        <p:nvPicPr>
          <p:cNvPr id="3076" name="Picture 5"/>
          <p:cNvPicPr>
            <a:picLocks noChangeAspect="1" noChangeArrowheads="1"/>
          </p:cNvPicPr>
          <p:nvPr/>
        </p:nvPicPr>
        <p:blipFill>
          <a:blip r:embed="rId2"/>
          <a:srcRect/>
          <a:stretch>
            <a:fillRect/>
          </a:stretch>
        </p:blipFill>
        <p:spPr bwMode="auto">
          <a:xfrm>
            <a:off x="3124200" y="3295650"/>
            <a:ext cx="5791200" cy="3562350"/>
          </a:xfrm>
          <a:prstGeom prst="rect">
            <a:avLst/>
          </a:prstGeom>
          <a:noFill/>
          <a:ln w="9525">
            <a:noFill/>
            <a:miter lim="800000"/>
            <a:headEnd/>
            <a:tailEnd/>
          </a:ln>
        </p:spPr>
      </p:pic>
      <p:sp>
        <p:nvSpPr>
          <p:cNvPr id="3077" name="Line 6"/>
          <p:cNvSpPr>
            <a:spLocks noChangeShapeType="1"/>
          </p:cNvSpPr>
          <p:nvPr/>
        </p:nvSpPr>
        <p:spPr bwMode="auto">
          <a:xfrm>
            <a:off x="0" y="3352800"/>
            <a:ext cx="9144000" cy="0"/>
          </a:xfrm>
          <a:prstGeom prst="line">
            <a:avLst/>
          </a:prstGeom>
          <a:noFill/>
          <a:ln w="6350">
            <a:solidFill>
              <a:schemeClr val="tx1"/>
            </a:solidFill>
            <a:prstDash val="sysDot"/>
            <a:round/>
            <a:headEnd/>
            <a:tailEnd/>
          </a:ln>
        </p:spPr>
        <p:txBody>
          <a:bodyPr/>
          <a:lstStyle/>
          <a:p>
            <a:endParaRPr lang="en-US"/>
          </a:p>
        </p:txBody>
      </p:sp>
      <p:sp>
        <p:nvSpPr>
          <p:cNvPr id="3078" name="Rectangle 7"/>
          <p:cNvSpPr>
            <a:spLocks noChangeArrowheads="1"/>
          </p:cNvSpPr>
          <p:nvPr/>
        </p:nvSpPr>
        <p:spPr bwMode="auto">
          <a:xfrm>
            <a:off x="228600" y="3657600"/>
            <a:ext cx="2505075" cy="457200"/>
          </a:xfrm>
          <a:prstGeom prst="rect">
            <a:avLst/>
          </a:prstGeom>
          <a:noFill/>
          <a:ln w="9525">
            <a:noFill/>
            <a:miter lim="800000"/>
            <a:headEnd/>
            <a:tailEnd/>
          </a:ln>
        </p:spPr>
        <p:txBody>
          <a:bodyPr wrap="none">
            <a:spAutoFit/>
          </a:bodyPr>
          <a:lstStyle/>
          <a:p>
            <a:pPr>
              <a:spcBef>
                <a:spcPct val="20000"/>
              </a:spcBef>
            </a:pPr>
            <a:r>
              <a:rPr lang="en-US" b="1">
                <a:solidFill>
                  <a:srgbClr val="FF00FF"/>
                </a:solidFill>
              </a:rPr>
              <a:t>One-versus-one</a:t>
            </a:r>
          </a:p>
        </p:txBody>
      </p:sp>
      <p:sp>
        <p:nvSpPr>
          <p:cNvPr id="3079" name="Text Box 8"/>
          <p:cNvSpPr txBox="1">
            <a:spLocks noChangeArrowheads="1"/>
          </p:cNvSpPr>
          <p:nvPr/>
        </p:nvSpPr>
        <p:spPr bwMode="auto">
          <a:xfrm>
            <a:off x="685800" y="5105400"/>
            <a:ext cx="3581400" cy="366713"/>
          </a:xfrm>
          <a:prstGeom prst="rect">
            <a:avLst/>
          </a:prstGeom>
          <a:noFill/>
          <a:ln w="9525">
            <a:noFill/>
            <a:miter lim="800000"/>
            <a:headEnd/>
            <a:tailEnd/>
          </a:ln>
        </p:spPr>
        <p:txBody>
          <a:bodyPr>
            <a:spAutoFit/>
          </a:bodyPr>
          <a:lstStyle/>
          <a:p>
            <a:pPr>
              <a:spcBef>
                <a:spcPct val="50000"/>
              </a:spcBef>
            </a:pPr>
            <a:r>
              <a:rPr lang="en-US"/>
              <a:t>Total C(C-1)/2   binary SVMs</a:t>
            </a:r>
          </a:p>
        </p:txBody>
      </p:sp>
      <p:sp>
        <p:nvSpPr>
          <p:cNvPr id="3080" name="Text Box 9"/>
          <p:cNvSpPr txBox="1">
            <a:spLocks noChangeArrowheads="1"/>
          </p:cNvSpPr>
          <p:nvPr/>
        </p:nvSpPr>
        <p:spPr bwMode="auto">
          <a:xfrm>
            <a:off x="457200" y="2590800"/>
            <a:ext cx="3581400" cy="366713"/>
          </a:xfrm>
          <a:prstGeom prst="rect">
            <a:avLst/>
          </a:prstGeom>
          <a:noFill/>
          <a:ln w="9525">
            <a:noFill/>
            <a:miter lim="800000"/>
            <a:headEnd/>
            <a:tailEnd/>
          </a:ln>
        </p:spPr>
        <p:txBody>
          <a:bodyPr>
            <a:spAutoFit/>
          </a:bodyPr>
          <a:lstStyle/>
          <a:p>
            <a:pPr>
              <a:spcBef>
                <a:spcPct val="50000"/>
              </a:spcBef>
            </a:pPr>
            <a:r>
              <a:rPr lang="en-US"/>
              <a:t>Total C   binary SVMs</a:t>
            </a:r>
          </a:p>
        </p:txBody>
      </p:sp>
      <p:sp>
        <p:nvSpPr>
          <p:cNvPr id="3081" name="Rectangle 10"/>
          <p:cNvSpPr>
            <a:spLocks noChangeArrowheads="1"/>
          </p:cNvSpPr>
          <p:nvPr/>
        </p:nvSpPr>
        <p:spPr bwMode="auto">
          <a:xfrm>
            <a:off x="609600" y="4267200"/>
            <a:ext cx="1835150" cy="366713"/>
          </a:xfrm>
          <a:prstGeom prst="rect">
            <a:avLst/>
          </a:prstGeom>
          <a:noFill/>
          <a:ln w="9525">
            <a:noFill/>
            <a:miter lim="800000"/>
            <a:headEnd/>
            <a:tailEnd/>
          </a:ln>
        </p:spPr>
        <p:txBody>
          <a:bodyPr wrap="none">
            <a:spAutoFit/>
          </a:bodyPr>
          <a:lstStyle/>
          <a:p>
            <a:r>
              <a:rPr lang="en-US" b="1">
                <a:solidFill>
                  <a:srgbClr val="000000"/>
                </a:solidFill>
              </a:rPr>
              <a:t>All-vs-all (AVA)</a:t>
            </a:r>
          </a:p>
        </p:txBody>
      </p:sp>
      <p:pic>
        <p:nvPicPr>
          <p:cNvPr id="3082" name="Picture 11"/>
          <p:cNvPicPr>
            <a:picLocks noChangeAspect="1" noChangeArrowheads="1"/>
          </p:cNvPicPr>
          <p:nvPr/>
        </p:nvPicPr>
        <p:blipFill>
          <a:blip r:embed="rId3"/>
          <a:srcRect/>
          <a:stretch>
            <a:fillRect/>
          </a:stretch>
        </p:blipFill>
        <p:spPr bwMode="auto">
          <a:xfrm>
            <a:off x="3505200" y="1066800"/>
            <a:ext cx="4391025" cy="148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609600"/>
            <a:ext cx="8936038" cy="4267200"/>
          </a:xfrm>
          <a:prstGeom prst="rect">
            <a:avLst/>
          </a:prstGeom>
          <a:noFill/>
          <a:ln w="9525">
            <a:noFill/>
            <a:miter lim="800000"/>
            <a:headEnd/>
            <a:tailEnd/>
          </a:ln>
        </p:spPr>
      </p:pic>
      <p:sp>
        <p:nvSpPr>
          <p:cNvPr id="4099" name="TextBox 4"/>
          <p:cNvSpPr txBox="1">
            <a:spLocks noChangeArrowheads="1"/>
          </p:cNvSpPr>
          <p:nvPr/>
        </p:nvSpPr>
        <p:spPr bwMode="auto">
          <a:xfrm>
            <a:off x="1143000" y="5181600"/>
            <a:ext cx="2743200" cy="461963"/>
          </a:xfrm>
          <a:prstGeom prst="rect">
            <a:avLst/>
          </a:prstGeom>
          <a:noFill/>
          <a:ln w="9525">
            <a:noFill/>
            <a:miter lim="800000"/>
            <a:headEnd/>
            <a:tailEnd/>
          </a:ln>
        </p:spPr>
        <p:txBody>
          <a:bodyPr>
            <a:spAutoFit/>
          </a:bodyPr>
          <a:lstStyle/>
          <a:p>
            <a:r>
              <a:rPr lang="en-US">
                <a:solidFill>
                  <a:srgbClr val="FF0000"/>
                </a:solidFill>
              </a:rPr>
              <a:t>OVA</a:t>
            </a:r>
          </a:p>
        </p:txBody>
      </p:sp>
      <p:sp>
        <p:nvSpPr>
          <p:cNvPr id="4100" name="TextBox 5"/>
          <p:cNvSpPr txBox="1">
            <a:spLocks noChangeArrowheads="1"/>
          </p:cNvSpPr>
          <p:nvPr/>
        </p:nvSpPr>
        <p:spPr bwMode="auto">
          <a:xfrm>
            <a:off x="6019800" y="5105400"/>
            <a:ext cx="2743200" cy="461963"/>
          </a:xfrm>
          <a:prstGeom prst="rect">
            <a:avLst/>
          </a:prstGeom>
          <a:noFill/>
          <a:ln w="9525">
            <a:noFill/>
            <a:miter lim="800000"/>
            <a:headEnd/>
            <a:tailEnd/>
          </a:ln>
        </p:spPr>
        <p:txBody>
          <a:bodyPr>
            <a:spAutoFit/>
          </a:bodyPr>
          <a:lstStyle/>
          <a:p>
            <a:r>
              <a:rPr lang="en-US">
                <a:solidFill>
                  <a:srgbClr val="FF0000"/>
                </a:solidFill>
              </a:rPr>
              <a:t>AVA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28600" y="457200"/>
            <a:ext cx="8377238"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2296</TotalTime>
  <Words>664</Words>
  <Application>Microsoft Office PowerPoint</Application>
  <PresentationFormat>On-screen Show (4:3)</PresentationFormat>
  <Paragraphs>121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Slide 1</vt:lpstr>
      <vt:lpstr>Inner product and Similarity</vt:lpstr>
      <vt:lpstr>Inner product and Similarity</vt:lpstr>
      <vt:lpstr>Slide 4</vt:lpstr>
      <vt:lpstr>Slide 5</vt:lpstr>
      <vt:lpstr>Slide 6</vt:lpstr>
      <vt:lpstr>Slide 7</vt:lpstr>
      <vt:lpstr>Slide 8</vt:lpstr>
      <vt:lpstr>Slide 9</vt:lpstr>
      <vt:lpstr>We studied 2 methods for multi class classification: one versus all (one versus rest) and one versus one. The third method is DAGSVM</vt:lpstr>
      <vt:lpstr>Directed Acyclic Graph SVM (DAGSVM)</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salf</dc:creator>
  <cp:lastModifiedBy>G. N. Pillai</cp:lastModifiedBy>
  <cp:revision>47</cp:revision>
  <dcterms:created xsi:type="dcterms:W3CDTF">2009-01-28T16:24:57Z</dcterms:created>
  <dcterms:modified xsi:type="dcterms:W3CDTF">2018-02-13T16:15:00Z</dcterms:modified>
</cp:coreProperties>
</file>