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00" r:id="rId2"/>
    <p:sldId id="301" r:id="rId3"/>
    <p:sldId id="302" r:id="rId4"/>
    <p:sldId id="287" r:id="rId5"/>
    <p:sldId id="288" r:id="rId6"/>
    <p:sldId id="316" r:id="rId7"/>
    <p:sldId id="289" r:id="rId8"/>
    <p:sldId id="290" r:id="rId9"/>
    <p:sldId id="291" r:id="rId10"/>
    <p:sldId id="292" r:id="rId11"/>
    <p:sldId id="317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29" autoAdjust="0"/>
  </p:normalViewPr>
  <p:slideViewPr>
    <p:cSldViewPr>
      <p:cViewPr>
        <p:scale>
          <a:sx n="82" d="100"/>
          <a:sy n="82" d="100"/>
        </p:scale>
        <p:origin x="-2454" y="-6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E45828B-1F48-4383-A55A-0C82AD3B04B6}" type="datetimeFigureOut">
              <a:rPr lang="en-US"/>
              <a:pPr>
                <a:defRPr/>
              </a:pPr>
              <a:t>16-Feb-18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D98B70B-047F-4643-BD45-6D802D3E29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76189-7F2B-4816-8242-7FAF0DF88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C22B9-6CCD-4837-AC35-71CDB423E8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312397-994C-4ECB-8CA9-4DE8CFF787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7EACE2-2098-4C8C-B721-04F28D5BC1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39BAD-A75C-4B90-AA35-7D5E3C3DA0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A16F2-690E-44A8-BBF6-17FC6A934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030F6-8E9C-4EB1-81DE-B49F1399B5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16A785-BD1C-4773-B3FC-563C815D3B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CB5F5-4615-4CD6-A413-8B189CC264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77F38-7800-4CF2-A916-6387400F93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E61797-F6B9-4009-84BD-D2829A038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B1CA8-0611-476B-A494-CE0C22AA48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5C2C5D1-6CB6-4E9C-827D-43934D27E3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28600" y="762000"/>
            <a:ext cx="8305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+mn-lt"/>
              </a:rPr>
              <a:t>Squared-Loss Function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en-US" kern="0" dirty="0">
                <a:latin typeface="+mn-lt"/>
              </a:rPr>
              <a:t>Fitting Error Grows </a:t>
            </a:r>
            <a:r>
              <a:rPr lang="en-US" kern="0" dirty="0" err="1">
                <a:latin typeface="+mn-lt"/>
              </a:rPr>
              <a:t>Quadratically</a:t>
            </a:r>
            <a:endParaRPr lang="en-US" kern="0" dirty="0">
              <a:latin typeface="+mn-lt"/>
            </a:endParaRP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1524000" y="5181600"/>
            <a:ext cx="54864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4343400" y="1524000"/>
            <a:ext cx="0" cy="4648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4" name="Arc 7"/>
          <p:cNvSpPr>
            <a:spLocks/>
          </p:cNvSpPr>
          <p:nvPr/>
        </p:nvSpPr>
        <p:spPr bwMode="auto">
          <a:xfrm flipV="1">
            <a:off x="4343400" y="1371600"/>
            <a:ext cx="2362200" cy="3810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5" name="Arc 8"/>
          <p:cNvSpPr>
            <a:spLocks/>
          </p:cNvSpPr>
          <p:nvPr/>
        </p:nvSpPr>
        <p:spPr bwMode="auto">
          <a:xfrm flipH="1" flipV="1">
            <a:off x="2057400" y="1447800"/>
            <a:ext cx="2286000" cy="3733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ph sz="half" idx="4294967295"/>
          </p:nvPr>
        </p:nvGraphicFramePr>
        <p:xfrm>
          <a:off x="5105400" y="5486400"/>
          <a:ext cx="2895600" cy="544513"/>
        </p:xfrm>
        <a:graphic>
          <a:graphicData uri="http://schemas.openxmlformats.org/presentationml/2006/ole">
            <p:oleObj spid="_x0000_s2050" name="Equation" r:id="rId3" imgW="1282680" imgH="241200" progId="Equation.3">
              <p:embed/>
            </p:oleObj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Dual Formulation(Cont’)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54075" y="1576388"/>
            <a:ext cx="7591425" cy="4759325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Dual Problem</a:t>
            </a:r>
          </a:p>
          <a:p>
            <a:pPr eaLnBrk="1" hangingPunct="1"/>
            <a:endParaRPr lang="en-US" altLang="zh-CN" smtClean="0">
              <a:ea typeface="SimSun" pitchFamily="2" charset="-122"/>
            </a:endParaRPr>
          </a:p>
          <a:p>
            <a:pPr eaLnBrk="1" hangingPunct="1"/>
            <a:endParaRPr lang="en-US" altLang="zh-CN" smtClean="0">
              <a:ea typeface="SimSun" pitchFamily="2" charset="-122"/>
            </a:endParaRPr>
          </a:p>
          <a:p>
            <a:pPr eaLnBrk="1" hangingPunct="1"/>
            <a:endParaRPr lang="en-US" altLang="zh-CN" smtClean="0">
              <a:ea typeface="SimSun" pitchFamily="2" charset="-122"/>
            </a:endParaRPr>
          </a:p>
          <a:p>
            <a:pPr eaLnBrk="1" hangingPunct="1"/>
            <a:endParaRPr lang="en-US" altLang="zh-CN" smtClean="0">
              <a:ea typeface="SimSun" pitchFamily="2" charset="-122"/>
            </a:endParaRPr>
          </a:p>
          <a:p>
            <a:pPr eaLnBrk="1" hangingPunct="1"/>
            <a:endParaRPr lang="en-US" altLang="zh-CN" smtClean="0">
              <a:ea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000" smtClean="0">
                <a:ea typeface="SimSun" pitchFamily="2" charset="-122"/>
              </a:rPr>
              <a:t>Solving</a:t>
            </a:r>
          </a:p>
          <a:p>
            <a:pPr eaLnBrk="1" hangingPunct="1"/>
            <a:endParaRPr lang="en-US" altLang="zh-CN" smtClean="0">
              <a:ea typeface="SimSun" pitchFamily="2" charset="-122"/>
            </a:endParaRPr>
          </a:p>
          <a:p>
            <a:pPr eaLnBrk="1" hangingPunct="1"/>
            <a:endParaRPr lang="en-US" altLang="zh-CN" smtClean="0">
              <a:ea typeface="SimSun" pitchFamily="2" charset="-122"/>
            </a:endParaRPr>
          </a:p>
          <a:p>
            <a:pPr eaLnBrk="1" hangingPunct="1"/>
            <a:endParaRPr lang="en-US" altLang="zh-CN" smtClean="0">
              <a:ea typeface="SimSun" pitchFamily="2" charset="-122"/>
            </a:endParaRPr>
          </a:p>
        </p:txBody>
      </p:sp>
      <p:graphicFrame>
        <p:nvGraphicFramePr>
          <p:cNvPr id="7170" name="Object 6"/>
          <p:cNvGraphicFramePr>
            <a:graphicFrameLocks noChangeAspect="1"/>
          </p:cNvGraphicFramePr>
          <p:nvPr/>
        </p:nvGraphicFramePr>
        <p:xfrm>
          <a:off x="1220788" y="2420938"/>
          <a:ext cx="7264400" cy="1550987"/>
        </p:xfrm>
        <a:graphic>
          <a:graphicData uri="http://schemas.openxmlformats.org/presentationml/2006/ole">
            <p:oleObj spid="_x0000_s7170" name="Equation" r:id="rId3" imgW="4940280" imgH="977760" progId="Equation.3">
              <p:embed/>
            </p:oleObj>
          </a:graphicData>
        </a:graphic>
      </p:graphicFrame>
      <p:graphicFrame>
        <p:nvGraphicFramePr>
          <p:cNvPr id="7171" name="Object 7"/>
          <p:cNvGraphicFramePr>
            <a:graphicFrameLocks noChangeAspect="1"/>
          </p:cNvGraphicFramePr>
          <p:nvPr/>
        </p:nvGraphicFramePr>
        <p:xfrm>
          <a:off x="2209800" y="4797425"/>
          <a:ext cx="4019550" cy="1482725"/>
        </p:xfrm>
        <a:graphic>
          <a:graphicData uri="http://schemas.openxmlformats.org/presentationml/2006/ole">
            <p:oleObj spid="_x0000_s7171" name="Equation" r:id="rId4" imgW="1803240" imgH="8888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382000" cy="5745163"/>
          </a:xfrm>
        </p:spPr>
        <p:txBody>
          <a:bodyPr rtlCol="0">
            <a:normAutofit fontScale="55000" lnSpcReduction="20000"/>
          </a:bodyPr>
          <a:lstStyle/>
          <a:p>
            <a:pPr marL="457200" indent="-457200" eaLnBrk="0" fontAlgn="auto" hangingPunct="0">
              <a:spcAft>
                <a:spcPts val="0"/>
              </a:spcAft>
              <a:buFontTx/>
              <a:buAutoNum type="arabicPeriod"/>
              <a:defRPr/>
            </a:pPr>
            <a:endParaRPr lang="en-US" dirty="0" smtClean="0">
              <a:latin typeface="Comic Sans MS" pitchFamily="66" charset="0"/>
              <a:cs typeface="Times New Roman" pitchFamily="18" charset="0"/>
            </a:endParaRPr>
          </a:p>
          <a:p>
            <a:pPr marL="457200" indent="-457200" algn="ctr" fontAlgn="auto">
              <a:spcAft>
                <a:spcPts val="0"/>
              </a:spcAft>
              <a:buNone/>
              <a:defRPr/>
            </a:pPr>
            <a:r>
              <a:rPr lang="en-US" sz="3600" dirty="0" smtClean="0">
                <a:latin typeface="Times New Roman" pitchFamily="18" charset="0"/>
                <a:cs typeface="Lucida Sans Unicode" pitchFamily="34" charset="0"/>
              </a:rPr>
              <a:t>Random forest </a:t>
            </a:r>
            <a:r>
              <a:rPr lang="en-US" sz="3600" dirty="0" smtClean="0">
                <a:latin typeface="Times New Roman" pitchFamily="18" charset="0"/>
                <a:cs typeface="Lucida Sans Unicode" pitchFamily="34" charset="0"/>
              </a:rPr>
              <a:t>Algorithm</a:t>
            </a:r>
            <a:endParaRPr lang="en-US" dirty="0" smtClean="0">
              <a:latin typeface="Times New Roman" pitchFamily="18" charset="0"/>
              <a:cs typeface="Courier New" pitchFamily="49" charset="0"/>
            </a:endParaRPr>
          </a:p>
          <a:p>
            <a:pPr marL="457200" indent="-457200" fontAlgn="auto">
              <a:spcAft>
                <a:spcPts val="0"/>
              </a:spcAft>
              <a:defRPr/>
            </a:pPr>
            <a:endParaRPr lang="en-US" dirty="0" smtClean="0">
              <a:latin typeface="Times New Roman" pitchFamily="18" charset="0"/>
              <a:cs typeface="Courier New" pitchFamily="49" charset="0"/>
            </a:endParaRPr>
          </a:p>
          <a:p>
            <a:pPr marL="457200" indent="-457200" fontAlgn="auto">
              <a:spcAft>
                <a:spcPts val="0"/>
              </a:spcAft>
              <a:buFontTx/>
              <a:buAutoNum type="arabicPeriod"/>
              <a:defRPr/>
            </a:pPr>
            <a:r>
              <a:rPr lang="en-US" dirty="0" smtClean="0">
                <a:latin typeface="Times New Roman" pitchFamily="18" charset="0"/>
                <a:cs typeface="Lucida Sans Unicode" pitchFamily="34" charset="0"/>
              </a:rPr>
              <a:t>Select </a:t>
            </a:r>
            <a:r>
              <a:rPr lang="en-US" dirty="0" err="1" smtClean="0">
                <a:latin typeface="Times New Roman" pitchFamily="18" charset="0"/>
                <a:cs typeface="Lucida Sans Unicode" pitchFamily="34" charset="0"/>
              </a:rPr>
              <a:t>ntree</a:t>
            </a:r>
            <a:r>
              <a:rPr lang="en-US" dirty="0" smtClean="0">
                <a:latin typeface="Times New Roman" pitchFamily="18" charset="0"/>
                <a:cs typeface="Lucida Sans Unicode" pitchFamily="34" charset="0"/>
              </a:rPr>
              <a:t>, the number of trees to grow, and </a:t>
            </a:r>
            <a:r>
              <a:rPr lang="en-US" dirty="0" err="1" smtClean="0">
                <a:latin typeface="Times New Roman" pitchFamily="18" charset="0"/>
                <a:cs typeface="Lucida Sans Unicode" pitchFamily="34" charset="0"/>
              </a:rPr>
              <a:t>mtry</a:t>
            </a:r>
            <a:r>
              <a:rPr lang="en-US" dirty="0" smtClean="0">
                <a:latin typeface="Times New Roman" pitchFamily="18" charset="0"/>
                <a:cs typeface="Lucida Sans Unicode" pitchFamily="34" charset="0"/>
              </a:rPr>
              <a:t>, a number no larger than number of variables.</a:t>
            </a:r>
          </a:p>
          <a:p>
            <a:pPr marL="457200" indent="-457200" fontAlgn="auto">
              <a:spcAft>
                <a:spcPts val="0"/>
              </a:spcAft>
              <a:buFontTx/>
              <a:buAutoNum type="arabicPeriod"/>
              <a:defRPr/>
            </a:pPr>
            <a:endParaRPr lang="en-US" dirty="0" smtClean="0">
              <a:latin typeface="Times New Roman" pitchFamily="18" charset="0"/>
              <a:cs typeface="Lucida Sans Unicode" pitchFamily="34" charset="0"/>
            </a:endParaRPr>
          </a:p>
          <a:p>
            <a:pPr marL="457200" indent="-457200" fontAlgn="auto">
              <a:spcAft>
                <a:spcPts val="0"/>
              </a:spcAft>
              <a:buFontTx/>
              <a:buAutoNum type="arabicPeriod"/>
              <a:defRPr/>
            </a:pPr>
            <a:r>
              <a:rPr lang="en-US" dirty="0" smtClean="0">
                <a:latin typeface="Times New Roman" pitchFamily="18" charset="0"/>
                <a:cs typeface="Lucida Sans Unicode" pitchFamily="34" charset="0"/>
              </a:rPr>
              <a:t>For </a:t>
            </a:r>
            <a:r>
              <a:rPr lang="en-US" dirty="0" err="1" smtClean="0">
                <a:latin typeface="Times New Roman" pitchFamily="18" charset="0"/>
                <a:cs typeface="Lucida Sans Unicode" pitchFamily="34" charset="0"/>
              </a:rPr>
              <a:t>i</a:t>
            </a:r>
            <a:r>
              <a:rPr lang="en-US" dirty="0" smtClean="0">
                <a:latin typeface="Times New Roman" pitchFamily="18" charset="0"/>
                <a:cs typeface="Lucida Sans Unicode" pitchFamily="34" charset="0"/>
              </a:rPr>
              <a:t> = 1 to </a:t>
            </a:r>
            <a:r>
              <a:rPr lang="en-US" dirty="0" err="1" smtClean="0">
                <a:latin typeface="Times New Roman" pitchFamily="18" charset="0"/>
                <a:cs typeface="Lucida Sans Unicode" pitchFamily="34" charset="0"/>
              </a:rPr>
              <a:t>ntree</a:t>
            </a:r>
            <a:r>
              <a:rPr lang="en-US" dirty="0" smtClean="0">
                <a:latin typeface="Times New Roman" pitchFamily="18" charset="0"/>
                <a:cs typeface="Lucida Sans Unicode" pitchFamily="34" charset="0"/>
              </a:rPr>
              <a:t>:  </a:t>
            </a:r>
          </a:p>
          <a:p>
            <a:pPr marL="457200" indent="-457200" fontAlgn="auto">
              <a:spcAft>
                <a:spcPts val="0"/>
              </a:spcAft>
              <a:buFontTx/>
              <a:buAutoNum type="arabicPeriod"/>
              <a:defRPr/>
            </a:pPr>
            <a:r>
              <a:rPr lang="en-US" dirty="0" smtClean="0">
                <a:latin typeface="Times New Roman" pitchFamily="18" charset="0"/>
                <a:cs typeface="Lucida Sans Unicode" pitchFamily="34" charset="0"/>
              </a:rPr>
              <a:t>Draw a bootstrap sample from the data.  Call those not in the bootstrap sample the "out-of-bag" data.</a:t>
            </a:r>
          </a:p>
          <a:p>
            <a:pPr marL="457200" indent="-457200" fontAlgn="auto">
              <a:spcAft>
                <a:spcPts val="0"/>
              </a:spcAft>
              <a:buFontTx/>
              <a:buAutoNum type="arabicPeriod"/>
              <a:defRPr/>
            </a:pPr>
            <a:r>
              <a:rPr lang="en-US" dirty="0" smtClean="0">
                <a:latin typeface="Times New Roman" pitchFamily="18" charset="0"/>
                <a:cs typeface="Lucida Sans Unicode" pitchFamily="34" charset="0"/>
              </a:rPr>
              <a:t>Grow a "random" tree, where at each node, the best split is chosen among </a:t>
            </a:r>
            <a:r>
              <a:rPr lang="en-US" dirty="0" err="1" smtClean="0">
                <a:latin typeface="Times New Roman" pitchFamily="18" charset="0"/>
                <a:cs typeface="Lucida Sans Unicode" pitchFamily="34" charset="0"/>
              </a:rPr>
              <a:t>mtry</a:t>
            </a:r>
            <a:r>
              <a:rPr lang="en-US" dirty="0" smtClean="0">
                <a:latin typeface="Times New Roman" pitchFamily="18" charset="0"/>
                <a:cs typeface="Lucida Sans Unicode" pitchFamily="34" charset="0"/>
              </a:rPr>
              <a:t> randomly selected variables.  The tree is grown to maximum size and not pruned back.</a:t>
            </a:r>
          </a:p>
          <a:p>
            <a:pPr marL="457200" indent="-457200" fontAlgn="auto">
              <a:spcAft>
                <a:spcPts val="0"/>
              </a:spcAft>
              <a:buFontTx/>
              <a:buAutoNum type="arabicPeriod" startAt="5"/>
              <a:defRPr/>
            </a:pPr>
            <a:r>
              <a:rPr lang="en-US" dirty="0" smtClean="0">
                <a:latin typeface="Times New Roman" pitchFamily="18" charset="0"/>
                <a:cs typeface="Lucida Sans Unicode" pitchFamily="34" charset="0"/>
              </a:rPr>
              <a:t>Use the tree to predict out-of-bag data.</a:t>
            </a:r>
          </a:p>
          <a:p>
            <a:pPr marL="457200" indent="-457200" fontAlgn="auto">
              <a:spcAft>
                <a:spcPts val="0"/>
              </a:spcAft>
              <a:buFontTx/>
              <a:buAutoNum type="arabicPeriod" startAt="5"/>
              <a:defRPr/>
            </a:pPr>
            <a:endParaRPr lang="en-US" dirty="0" smtClean="0">
              <a:latin typeface="Times New Roman" pitchFamily="18" charset="0"/>
              <a:cs typeface="Lucida Sans Unicode" pitchFamily="34" charset="0"/>
            </a:endParaRPr>
          </a:p>
          <a:p>
            <a:pPr marL="457200" indent="-457200" fontAlgn="auto">
              <a:spcAft>
                <a:spcPts val="0"/>
              </a:spcAft>
              <a:buFontTx/>
              <a:buAutoNum type="arabicPeriod" startAt="6"/>
              <a:defRPr/>
            </a:pPr>
            <a:r>
              <a:rPr lang="en-US" dirty="0" smtClean="0">
                <a:latin typeface="Times New Roman" pitchFamily="18" charset="0"/>
                <a:cs typeface="Lucida Sans Unicode" pitchFamily="34" charset="0"/>
              </a:rPr>
              <a:t>In the end, use the predictions on out-of-bag data to form majority votes.</a:t>
            </a:r>
          </a:p>
          <a:p>
            <a:pPr marL="457200" indent="-457200" fontAlgn="auto">
              <a:spcAft>
                <a:spcPts val="0"/>
              </a:spcAft>
              <a:buFontTx/>
              <a:buAutoNum type="arabicPeriod" startAt="6"/>
              <a:defRPr/>
            </a:pPr>
            <a:endParaRPr lang="en-US" dirty="0" smtClean="0">
              <a:latin typeface="Times New Roman" pitchFamily="18" charset="0"/>
              <a:cs typeface="Lucida Sans Unicode" pitchFamily="34" charset="0"/>
            </a:endParaRPr>
          </a:p>
          <a:p>
            <a:pPr marL="457200" indent="-457200" fontAlgn="auto">
              <a:spcAft>
                <a:spcPts val="0"/>
              </a:spcAft>
              <a:buFontTx/>
              <a:buAutoNum type="arabicPeriod" startAt="7"/>
              <a:defRPr/>
            </a:pPr>
            <a:r>
              <a:rPr lang="en-US" dirty="0" smtClean="0">
                <a:latin typeface="Times New Roman" pitchFamily="18" charset="0"/>
                <a:cs typeface="Lucida Sans Unicode" pitchFamily="34" charset="0"/>
              </a:rPr>
              <a:t>Prediction of test data is done by majority votes from predictions from the ensemble of trees.</a:t>
            </a:r>
          </a:p>
          <a:p>
            <a:pPr marL="457200" indent="-457200" fontAlgn="auto">
              <a:spcAft>
                <a:spcPts val="0"/>
              </a:spcAft>
              <a:buFontTx/>
              <a:buAutoNum type="arabicPeriod" startAt="7"/>
              <a:defRPr/>
            </a:pPr>
            <a:endParaRPr lang="en-US" dirty="0" smtClean="0">
              <a:latin typeface="Times New Roman" pitchFamily="18" charset="0"/>
            </a:endParaRPr>
          </a:p>
          <a:p>
            <a:pPr marL="457200" indent="-457200" fontAlgn="auto">
              <a:spcAft>
                <a:spcPts val="0"/>
              </a:spcAft>
              <a:buNone/>
              <a:defRPr/>
            </a:pPr>
            <a:r>
              <a:rPr lang="en-US" dirty="0" smtClean="0">
                <a:latin typeface="Times New Roman" pitchFamily="18" charset="0"/>
              </a:rPr>
              <a:t>	</a:t>
            </a:r>
            <a:endParaRPr lang="en-US" dirty="0" smtClean="0">
              <a:solidFill>
                <a:srgbClr val="000000"/>
              </a:solidFill>
              <a:latin typeface="Comic Sans MS" pitchFamily="66" charset="0"/>
              <a:cs typeface="Times New Roman" pitchFamily="18" charset="0"/>
              <a:sym typeface="Symbol" pitchFamily="18" charset="2"/>
            </a:endParaRPr>
          </a:p>
          <a:p>
            <a:pPr marL="457200" indent="-457200" eaLnBrk="0" fontAlgn="auto" hangingPunct="0">
              <a:spcAft>
                <a:spcPts val="0"/>
              </a:spcAft>
              <a:defRPr/>
            </a:pPr>
            <a:endParaRPr lang="en-US" i="1" dirty="0" smtClean="0">
              <a:solidFill>
                <a:srgbClr val="000000"/>
              </a:solidFill>
              <a:latin typeface="Comic Sans MS" pitchFamily="66" charset="0"/>
              <a:cs typeface="Times New Roman" pitchFamily="18" charset="0"/>
              <a:sym typeface="Symbol" pitchFamily="18" charset="2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534400" cy="685800"/>
          </a:xfrm>
        </p:spPr>
        <p:txBody>
          <a:bodyPr/>
          <a:lstStyle/>
          <a:p>
            <a:r>
              <a:rPr lang="en-US" sz="4000" smtClean="0"/>
              <a:t>How about Linear-Loss ?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28600" y="762000"/>
            <a:ext cx="8305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kern="0">
                <a:latin typeface="+mn-lt"/>
              </a:rPr>
              <a:t>Linear-Loss Function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en-US" kern="0">
                <a:latin typeface="+mn-lt"/>
              </a:rPr>
              <a:t>Fitting Error Grows Linearly</a:t>
            </a:r>
          </a:p>
        </p:txBody>
      </p:sp>
      <p:sp>
        <p:nvSpPr>
          <p:cNvPr id="3077" name="Line 4"/>
          <p:cNvSpPr>
            <a:spLocks noChangeShapeType="1"/>
          </p:cNvSpPr>
          <p:nvPr/>
        </p:nvSpPr>
        <p:spPr bwMode="auto">
          <a:xfrm>
            <a:off x="1524000" y="5181600"/>
            <a:ext cx="54864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8" name="Line 5"/>
          <p:cNvSpPr>
            <a:spLocks noChangeShapeType="1"/>
          </p:cNvSpPr>
          <p:nvPr/>
        </p:nvSpPr>
        <p:spPr bwMode="auto">
          <a:xfrm>
            <a:off x="4343400" y="1524000"/>
            <a:ext cx="0" cy="4648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ph sz="half" idx="4294967295"/>
          </p:nvPr>
        </p:nvGraphicFramePr>
        <p:xfrm>
          <a:off x="5148263" y="5489575"/>
          <a:ext cx="2808287" cy="538163"/>
        </p:xfrm>
        <a:graphic>
          <a:graphicData uri="http://schemas.openxmlformats.org/presentationml/2006/ole">
            <p:oleObj spid="_x0000_s3074" name="Equation" r:id="rId3" imgW="1193760" imgH="228600" progId="Equation.3">
              <p:embed/>
            </p:oleObj>
          </a:graphicData>
        </a:graphic>
      </p:graphicFrame>
      <p:sp>
        <p:nvSpPr>
          <p:cNvPr id="3079" name="Line 9"/>
          <p:cNvSpPr>
            <a:spLocks noChangeShapeType="1"/>
          </p:cNvSpPr>
          <p:nvPr/>
        </p:nvSpPr>
        <p:spPr bwMode="auto">
          <a:xfrm flipV="1">
            <a:off x="4343400" y="2362200"/>
            <a:ext cx="2743200" cy="2819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80" name="Line 10"/>
          <p:cNvSpPr>
            <a:spLocks noChangeShapeType="1"/>
          </p:cNvSpPr>
          <p:nvPr/>
        </p:nvSpPr>
        <p:spPr bwMode="auto">
          <a:xfrm flipH="1" flipV="1">
            <a:off x="1905000" y="2438400"/>
            <a:ext cx="2438400" cy="2743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28600" y="762000"/>
            <a:ext cx="8574088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3200" kern="0">
                <a:latin typeface="+mn-lt"/>
              </a:rPr>
              <a:t>SVR uses the Loss Function below</a:t>
            </a:r>
          </a:p>
        </p:txBody>
      </p:sp>
      <p:sp>
        <p:nvSpPr>
          <p:cNvPr id="13315" name="Text Box 20"/>
          <p:cNvSpPr txBox="1">
            <a:spLocks noChangeArrowheads="1"/>
          </p:cNvSpPr>
          <p:nvPr/>
        </p:nvSpPr>
        <p:spPr bwMode="auto">
          <a:xfrm>
            <a:off x="2667000" y="1219200"/>
            <a:ext cx="3362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e</a:t>
            </a:r>
            <a:r>
              <a:rPr lang="en-US"/>
              <a:t>-insensitive loss function</a:t>
            </a:r>
          </a:p>
        </p:txBody>
      </p:sp>
      <p:sp>
        <p:nvSpPr>
          <p:cNvPr id="13316" name="Line 21"/>
          <p:cNvSpPr>
            <a:spLocks noChangeShapeType="1"/>
          </p:cNvSpPr>
          <p:nvPr/>
        </p:nvSpPr>
        <p:spPr bwMode="auto">
          <a:xfrm>
            <a:off x="1524000" y="5181600"/>
            <a:ext cx="54864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317" name="Line 22"/>
          <p:cNvSpPr>
            <a:spLocks noChangeShapeType="1"/>
          </p:cNvSpPr>
          <p:nvPr/>
        </p:nvSpPr>
        <p:spPr bwMode="auto">
          <a:xfrm>
            <a:off x="4343400" y="1524000"/>
            <a:ext cx="0" cy="4648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318" name="Line 23"/>
          <p:cNvSpPr>
            <a:spLocks noChangeShapeType="1"/>
          </p:cNvSpPr>
          <p:nvPr/>
        </p:nvSpPr>
        <p:spPr bwMode="auto">
          <a:xfrm flipV="1">
            <a:off x="5105400" y="2362200"/>
            <a:ext cx="2743200" cy="2819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319" name="Line 24"/>
          <p:cNvSpPr>
            <a:spLocks noChangeShapeType="1"/>
          </p:cNvSpPr>
          <p:nvPr/>
        </p:nvSpPr>
        <p:spPr bwMode="auto">
          <a:xfrm flipH="1" flipV="1">
            <a:off x="1143000" y="2438400"/>
            <a:ext cx="2438400" cy="2743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320" name="Line 25"/>
          <p:cNvSpPr>
            <a:spLocks noChangeShapeType="1"/>
          </p:cNvSpPr>
          <p:nvPr/>
        </p:nvSpPr>
        <p:spPr bwMode="auto">
          <a:xfrm flipV="1">
            <a:off x="3581400" y="5181600"/>
            <a:ext cx="1524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321" name="Text Box 26"/>
          <p:cNvSpPr txBox="1">
            <a:spLocks noChangeArrowheads="1"/>
          </p:cNvSpPr>
          <p:nvPr/>
        </p:nvSpPr>
        <p:spPr bwMode="auto">
          <a:xfrm>
            <a:off x="3276600" y="5257800"/>
            <a:ext cx="48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-e</a:t>
            </a:r>
          </a:p>
        </p:txBody>
      </p:sp>
      <p:sp>
        <p:nvSpPr>
          <p:cNvPr id="13322" name="Text Box 27"/>
          <p:cNvSpPr txBox="1">
            <a:spLocks noChangeArrowheads="1"/>
          </p:cNvSpPr>
          <p:nvPr/>
        </p:nvSpPr>
        <p:spPr bwMode="auto">
          <a:xfrm>
            <a:off x="5029200" y="5257800"/>
            <a:ext cx="31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3"/>
          <p:cNvSpPr txBox="1">
            <a:spLocks noChangeArrowheads="1"/>
          </p:cNvSpPr>
          <p:nvPr/>
        </p:nvSpPr>
        <p:spPr bwMode="auto">
          <a:xfrm>
            <a:off x="2041525" y="203200"/>
            <a:ext cx="59753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FF0000"/>
                </a:solidFill>
              </a:rPr>
              <a:t>Support Vector Regression</a:t>
            </a:r>
            <a:endParaRPr lang="en-IN" sz="3200" b="1">
              <a:solidFill>
                <a:srgbClr val="FF0000"/>
              </a:solidFill>
            </a:endParaRP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109663"/>
            <a:ext cx="670560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2667000" y="533400"/>
            <a:ext cx="525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FF33CC"/>
                </a:solidFill>
              </a:rPr>
              <a:t>Support Vector Regression</a:t>
            </a:r>
          </a:p>
        </p:txBody>
      </p:sp>
      <p:pic>
        <p:nvPicPr>
          <p:cNvPr id="1536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371600"/>
            <a:ext cx="7162800" cy="459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66800"/>
            <a:ext cx="8486775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875" y="771525"/>
            <a:ext cx="80772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98800" y="3890963"/>
            <a:ext cx="4014788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0" y="4033838"/>
          <a:ext cx="3124200" cy="631825"/>
        </p:xfrm>
        <a:graphic>
          <a:graphicData uri="http://schemas.openxmlformats.org/presentationml/2006/ole">
            <p:oleObj spid="_x0000_s4098" name="Equation" r:id="rId5" imgW="113004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9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zh-CN" sz="2800" smtClean="0">
                <a:solidFill>
                  <a:srgbClr val="470DD7"/>
                </a:solidFill>
                <a:latin typeface="Verdana" pitchFamily="34" charset="0"/>
                <a:ea typeface="SimSun" pitchFamily="2" charset="-122"/>
              </a:rPr>
              <a:t>Linear </a:t>
            </a:r>
            <a:r>
              <a:rPr lang="el-GR" altLang="zh-CN" sz="2800" smtClean="0">
                <a:solidFill>
                  <a:srgbClr val="470DD7"/>
                </a:solidFill>
                <a:latin typeface="Verdana" pitchFamily="34" charset="0"/>
                <a:cs typeface="Times New Roman" pitchFamily="18" charset="0"/>
              </a:rPr>
              <a:t>ε</a:t>
            </a:r>
            <a:r>
              <a:rPr lang="en-US" altLang="zh-CN" sz="2800" smtClean="0">
                <a:solidFill>
                  <a:srgbClr val="470DD7"/>
                </a:solidFill>
                <a:latin typeface="Verdana" pitchFamily="34" charset="0"/>
                <a:ea typeface="SimSun" pitchFamily="2" charset="-122"/>
                <a:cs typeface="Times New Roman" pitchFamily="18" charset="0"/>
              </a:rPr>
              <a:t>- Insensitive Loss Regression</a:t>
            </a:r>
          </a:p>
        </p:txBody>
      </p:sp>
      <p:sp>
        <p:nvSpPr>
          <p:cNvPr id="5125" name="Rectangle 10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700213"/>
            <a:ext cx="7918450" cy="4752975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Verdana" pitchFamily="34" charset="0"/>
                <a:ea typeface="SimSun" pitchFamily="2" charset="-122"/>
              </a:rPr>
              <a:t>min </a:t>
            </a:r>
          </a:p>
          <a:p>
            <a:pPr eaLnBrk="1" hangingPunct="1">
              <a:buFontTx/>
              <a:buNone/>
            </a:pPr>
            <a:endParaRPr lang="en-US" altLang="zh-CN" sz="2400" smtClean="0">
              <a:solidFill>
                <a:srgbClr val="000000"/>
              </a:solidFill>
              <a:latin typeface="Verdana" pitchFamily="34" charset="0"/>
              <a:ea typeface="SimSun" pitchFamily="2" charset="-122"/>
            </a:endParaRPr>
          </a:p>
          <a:p>
            <a:pPr eaLnBrk="1" hangingPunct="1">
              <a:buFontTx/>
              <a:buNone/>
            </a:pPr>
            <a:endParaRPr lang="en-US" altLang="zh-CN" sz="2400" smtClean="0">
              <a:solidFill>
                <a:srgbClr val="000000"/>
              </a:solidFill>
              <a:latin typeface="Verdana" pitchFamily="34" charset="0"/>
              <a:ea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Verdana" pitchFamily="34" charset="0"/>
                <a:ea typeface="SimSun" pitchFamily="2" charset="-122"/>
              </a:rPr>
              <a:t>subject to</a:t>
            </a:r>
          </a:p>
          <a:p>
            <a:pPr eaLnBrk="1" hangingPunct="1">
              <a:buFontTx/>
              <a:buNone/>
            </a:pPr>
            <a:endParaRPr lang="en-US" altLang="zh-CN" sz="2400" smtClean="0">
              <a:solidFill>
                <a:srgbClr val="000000"/>
              </a:solidFill>
              <a:latin typeface="Verdana" pitchFamily="34" charset="0"/>
              <a:ea typeface="SimSun" pitchFamily="2" charset="-122"/>
            </a:endParaRPr>
          </a:p>
          <a:p>
            <a:pPr eaLnBrk="1" hangingPunct="1">
              <a:buFontTx/>
              <a:buNone/>
            </a:pPr>
            <a:endParaRPr lang="en-US" altLang="zh-CN" sz="2400" smtClean="0">
              <a:solidFill>
                <a:srgbClr val="000000"/>
              </a:solidFill>
              <a:latin typeface="Verdana" pitchFamily="34" charset="0"/>
              <a:ea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  <a:ea typeface="SimSun" pitchFamily="2" charset="-122"/>
              </a:rPr>
              <a:t>    </a:t>
            </a:r>
            <a:r>
              <a:rPr lang="el-GR" altLang="zh-CN" sz="2000" smtClean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ε</a:t>
            </a:r>
            <a:r>
              <a:rPr lang="en-US" altLang="zh-CN" sz="2000" smtClean="0">
                <a:solidFill>
                  <a:srgbClr val="000000"/>
                </a:solidFill>
                <a:latin typeface="Verdana" pitchFamily="34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000000"/>
                </a:solidFill>
                <a:latin typeface="Verdana" pitchFamily="34" charset="0"/>
                <a:ea typeface="SimSun" pitchFamily="2" charset="-122"/>
                <a:cs typeface="Times New Roman" pitchFamily="18" charset="0"/>
                <a:sym typeface="Wingdings" pitchFamily="2" charset="2"/>
              </a:rPr>
              <a:t>  decide </a:t>
            </a:r>
            <a:r>
              <a:rPr lang="en-US" altLang="zh-CN" sz="2000" smtClean="0">
                <a:solidFill>
                  <a:srgbClr val="000000"/>
                </a:solidFill>
                <a:latin typeface="Verdana" pitchFamily="34" charset="0"/>
                <a:ea typeface="SimSun" pitchFamily="2" charset="-122"/>
                <a:cs typeface="Times New Roman" pitchFamily="18" charset="0"/>
              </a:rPr>
              <a:t>Insensitive Zone</a:t>
            </a:r>
          </a:p>
          <a:p>
            <a:pPr eaLnBrk="1" hangingPunct="1"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Verdana" pitchFamily="34" charset="0"/>
                <a:ea typeface="SimSun" pitchFamily="2" charset="-122"/>
                <a:cs typeface="Times New Roman" pitchFamily="18" charset="0"/>
              </a:rPr>
              <a:t>    C </a:t>
            </a:r>
            <a:r>
              <a:rPr lang="en-US" altLang="zh-CN" sz="2000" smtClean="0">
                <a:solidFill>
                  <a:srgbClr val="000000"/>
                </a:solidFill>
                <a:latin typeface="Verdana" pitchFamily="34" charset="0"/>
                <a:ea typeface="SimSun" pitchFamily="2" charset="-122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smtClean="0">
                <a:solidFill>
                  <a:srgbClr val="000000"/>
                </a:solidFill>
                <a:latin typeface="Verdana" pitchFamily="34" charset="0"/>
                <a:ea typeface="SimSun" pitchFamily="2" charset="-122"/>
                <a:cs typeface="Times New Roman" pitchFamily="18" charset="0"/>
              </a:rPr>
              <a:t>  a trade-off between error  and ||w|| 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el-GR" altLang="zh-CN" sz="2000" smtClean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ε</a:t>
            </a:r>
            <a:r>
              <a:rPr lang="en-US" altLang="zh-CN" sz="2000" smtClean="0">
                <a:solidFill>
                  <a:srgbClr val="000000"/>
                </a:solidFill>
                <a:latin typeface="Verdana" pitchFamily="34" charset="0"/>
                <a:ea typeface="SimSun" pitchFamily="2" charset="-122"/>
              </a:rPr>
              <a:t>and C must be tuned simultaneously</a:t>
            </a:r>
          </a:p>
          <a:p>
            <a:pPr eaLnBrk="1" hangingPunct="1"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Verdana" pitchFamily="34" charset="0"/>
                <a:ea typeface="SimSun" pitchFamily="2" charset="-122"/>
              </a:rPr>
              <a:t>    Regression is more difficult than Classification?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Verdana" pitchFamily="34" charset="0"/>
                <a:ea typeface="SimSun" pitchFamily="2" charset="-122"/>
              </a:rPr>
              <a:t>   </a:t>
            </a:r>
          </a:p>
          <a:p>
            <a:pPr eaLnBrk="1" hangingPunct="1">
              <a:buFontTx/>
              <a:buNone/>
            </a:pPr>
            <a:endParaRPr lang="en-US" altLang="zh-CN" sz="2000" smtClean="0">
              <a:solidFill>
                <a:srgbClr val="000000"/>
              </a:solidFill>
              <a:ea typeface="SimSun" pitchFamily="2" charset="-122"/>
            </a:endParaRPr>
          </a:p>
          <a:p>
            <a:pPr eaLnBrk="1" hangingPunct="1">
              <a:buFontTx/>
              <a:buNone/>
            </a:pPr>
            <a:endParaRPr lang="en-US" altLang="zh-CN" sz="2000" smtClean="0">
              <a:solidFill>
                <a:srgbClr val="000000"/>
              </a:solidFill>
              <a:ea typeface="SimSun" pitchFamily="2" charset="-122"/>
            </a:endParaRPr>
          </a:p>
        </p:txBody>
      </p:sp>
      <p:graphicFrame>
        <p:nvGraphicFramePr>
          <p:cNvPr id="5122" name="Object 11"/>
          <p:cNvGraphicFramePr>
            <a:graphicFrameLocks noChangeAspect="1"/>
          </p:cNvGraphicFramePr>
          <p:nvPr/>
        </p:nvGraphicFramePr>
        <p:xfrm>
          <a:off x="1835150" y="1628775"/>
          <a:ext cx="2736850" cy="877888"/>
        </p:xfrm>
        <a:graphic>
          <a:graphicData uri="http://schemas.openxmlformats.org/presentationml/2006/ole">
            <p:oleObj spid="_x0000_s5122" name="Equation" r:id="rId3" imgW="1346040" imgH="431640" progId="Equation.3">
              <p:embed/>
            </p:oleObj>
          </a:graphicData>
        </a:graphic>
      </p:graphicFrame>
      <p:graphicFrame>
        <p:nvGraphicFramePr>
          <p:cNvPr id="5123" name="Object 12"/>
          <p:cNvGraphicFramePr>
            <a:graphicFrameLocks noChangeAspect="1"/>
          </p:cNvGraphicFramePr>
          <p:nvPr/>
        </p:nvGraphicFramePr>
        <p:xfrm>
          <a:off x="2627313" y="2852738"/>
          <a:ext cx="2971800" cy="1639887"/>
        </p:xfrm>
        <a:graphic>
          <a:graphicData uri="http://schemas.openxmlformats.org/presentationml/2006/ole">
            <p:oleObj spid="_x0000_s5123" name="Equation" r:id="rId4" imgW="1473120" imgH="812520" progId="Equation.3">
              <p:embed/>
            </p:oleObj>
          </a:graphicData>
        </a:graphic>
      </p:graphicFrame>
      <p:sp>
        <p:nvSpPr>
          <p:cNvPr id="5126" name="Rectangle 13"/>
          <p:cNvSpPr>
            <a:spLocks noChangeArrowheads="1"/>
          </p:cNvSpPr>
          <p:nvPr/>
        </p:nvSpPr>
        <p:spPr bwMode="auto">
          <a:xfrm>
            <a:off x="4787900" y="2060575"/>
            <a:ext cx="259238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fi-FI" sz="4000">
              <a:solidFill>
                <a:schemeClr val="tx2"/>
              </a:solidFill>
              <a:latin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8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882650"/>
          </a:xfrm>
          <a:noFill/>
        </p:spPr>
        <p:txBody>
          <a:bodyPr/>
          <a:lstStyle/>
          <a:p>
            <a:pPr eaLnBrk="1" hangingPunct="1"/>
            <a:r>
              <a:rPr lang="en-US" altLang="zh-CN" sz="4000" smtClean="0">
                <a:solidFill>
                  <a:srgbClr val="470DD7"/>
                </a:solidFill>
                <a:latin typeface="Verdana" pitchFamily="34" charset="0"/>
                <a:ea typeface="SimSun" pitchFamily="2" charset="-122"/>
                <a:cs typeface="Times New Roman" pitchFamily="18" charset="0"/>
              </a:rPr>
              <a:t>Dual Formulation</a:t>
            </a:r>
          </a:p>
        </p:txBody>
      </p:sp>
      <p:sp>
        <p:nvSpPr>
          <p:cNvPr id="614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11188" y="836613"/>
            <a:ext cx="8215312" cy="4843462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sz="2400" smtClean="0">
                <a:solidFill>
                  <a:srgbClr val="000000"/>
                </a:solidFill>
                <a:ea typeface="SimSun" pitchFamily="2" charset="-122"/>
              </a:rPr>
              <a:t>Lagrangian function will help us to formulate the dual problem</a:t>
            </a:r>
          </a:p>
          <a:p>
            <a:pPr eaLnBrk="1" hangingPunct="1"/>
            <a:endParaRPr lang="en-US" altLang="zh-CN" sz="2400" smtClean="0">
              <a:solidFill>
                <a:srgbClr val="000000"/>
              </a:solidFill>
              <a:ea typeface="SimSun" pitchFamily="2" charset="-122"/>
            </a:endParaRPr>
          </a:p>
          <a:p>
            <a:pPr eaLnBrk="1" hangingPunct="1"/>
            <a:endParaRPr lang="en-US" altLang="zh-CN" smtClean="0">
              <a:solidFill>
                <a:srgbClr val="000000"/>
              </a:solidFill>
              <a:ea typeface="SimSun" pitchFamily="2" charset="-122"/>
            </a:endParaRPr>
          </a:p>
          <a:p>
            <a:pPr eaLnBrk="1" hangingPunct="1"/>
            <a:endParaRPr lang="en-US" altLang="zh-CN" sz="1800" smtClean="0">
              <a:solidFill>
                <a:srgbClr val="000000"/>
              </a:solidFill>
              <a:ea typeface="SimSun" pitchFamily="2" charset="-122"/>
              <a:cs typeface="Times New Roman" pitchFamily="18" charset="0"/>
            </a:endParaRPr>
          </a:p>
          <a:p>
            <a:pPr eaLnBrk="1" hangingPunct="1"/>
            <a:endParaRPr lang="en-US" altLang="zh-CN" sz="1800" smtClean="0">
              <a:solidFill>
                <a:srgbClr val="000000"/>
              </a:solidFill>
              <a:ea typeface="SimSun" pitchFamily="2" charset="-122"/>
              <a:cs typeface="Times New Roman" pitchFamily="18" charset="0"/>
            </a:endParaRPr>
          </a:p>
          <a:p>
            <a:pPr eaLnBrk="1" hangingPunct="1"/>
            <a:r>
              <a:rPr lang="el-GR" altLang="zh-CN" sz="1800" smtClean="0">
                <a:solidFill>
                  <a:srgbClr val="000000"/>
                </a:solidFill>
                <a:cs typeface="Times New Roman" pitchFamily="18" charset="0"/>
              </a:rPr>
              <a:t>ε</a:t>
            </a:r>
            <a:r>
              <a:rPr lang="en-US" altLang="zh-CN" sz="1800" smtClean="0">
                <a:solidFill>
                  <a:srgbClr val="000000"/>
                </a:solidFill>
                <a:ea typeface="SimSun" pitchFamily="2" charset="-122"/>
              </a:rPr>
              <a:t>: insensitive loss    </a:t>
            </a:r>
            <a:r>
              <a:rPr lang="el-GR" altLang="zh-CN" sz="1800" smtClean="0">
                <a:solidFill>
                  <a:srgbClr val="000000"/>
                </a:solidFill>
                <a:cs typeface="Times New Roman" pitchFamily="18" charset="0"/>
              </a:rPr>
              <a:t>β</a:t>
            </a:r>
            <a:r>
              <a:rPr lang="en-US" altLang="zh-CN" sz="1800" baseline="-25000" smtClean="0">
                <a:solidFill>
                  <a:srgbClr val="000000"/>
                </a:solidFill>
                <a:ea typeface="SimSun" pitchFamily="2" charset="-122"/>
              </a:rPr>
              <a:t>i</a:t>
            </a:r>
            <a:r>
              <a:rPr lang="en-US" altLang="zh-CN" sz="1800" baseline="30000" smtClean="0">
                <a:solidFill>
                  <a:srgbClr val="000000"/>
                </a:solidFill>
                <a:ea typeface="SimSun" pitchFamily="2" charset="-122"/>
              </a:rPr>
              <a:t>*</a:t>
            </a:r>
            <a:r>
              <a:rPr lang="en-US" altLang="zh-CN" sz="1800" smtClean="0">
                <a:solidFill>
                  <a:srgbClr val="000000"/>
                </a:solidFill>
                <a:ea typeface="SimSun" pitchFamily="2" charset="-122"/>
              </a:rPr>
              <a:t> : Lagrange Multiplier</a:t>
            </a:r>
          </a:p>
          <a:p>
            <a:pPr eaLnBrk="1" hangingPunct="1"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SimSun" pitchFamily="2" charset="-122"/>
              </a:rPr>
              <a:t>      </a:t>
            </a:r>
            <a:r>
              <a:rPr lang="el-GR" altLang="zh-CN" sz="1800" smtClean="0">
                <a:solidFill>
                  <a:srgbClr val="000000"/>
                </a:solidFill>
                <a:cs typeface="Times New Roman" pitchFamily="18" charset="0"/>
              </a:rPr>
              <a:t>ξ</a:t>
            </a:r>
            <a:r>
              <a:rPr lang="en-US" altLang="zh-CN" sz="1800" baseline="-25000" smtClean="0">
                <a:solidFill>
                  <a:srgbClr val="000000"/>
                </a:solidFill>
                <a:ea typeface="SimSun" pitchFamily="2" charset="-122"/>
              </a:rPr>
              <a:t>i</a:t>
            </a:r>
            <a:r>
              <a:rPr lang="en-US" altLang="zh-CN" sz="1800" smtClean="0">
                <a:solidFill>
                  <a:srgbClr val="000000"/>
                </a:solidFill>
                <a:ea typeface="SimSun" pitchFamily="2" charset="-122"/>
              </a:rPr>
              <a:t> : difference value for points above </a:t>
            </a:r>
            <a:r>
              <a:rPr lang="el-GR" altLang="zh-CN" sz="1800" smtClean="0">
                <a:solidFill>
                  <a:srgbClr val="000000"/>
                </a:solidFill>
                <a:cs typeface="Times New Roman" pitchFamily="18" charset="0"/>
              </a:rPr>
              <a:t>ε</a:t>
            </a:r>
            <a:r>
              <a:rPr lang="en-US" altLang="zh-CN" sz="1800" smtClean="0">
                <a:solidFill>
                  <a:srgbClr val="000000"/>
                </a:solidFill>
                <a:ea typeface="SimSun" pitchFamily="2" charset="-122"/>
              </a:rPr>
              <a:t>band</a:t>
            </a:r>
          </a:p>
          <a:p>
            <a:pPr eaLnBrk="1" hangingPunct="1"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SimSun" pitchFamily="2" charset="-122"/>
              </a:rPr>
              <a:t>      </a:t>
            </a:r>
            <a:r>
              <a:rPr lang="el-GR" altLang="zh-CN" sz="1800" smtClean="0">
                <a:solidFill>
                  <a:srgbClr val="000000"/>
                </a:solidFill>
                <a:cs typeface="Times New Roman" pitchFamily="18" charset="0"/>
              </a:rPr>
              <a:t>ξ</a:t>
            </a:r>
            <a:r>
              <a:rPr lang="en-US" altLang="zh-CN" sz="1800" baseline="-25000" smtClean="0">
                <a:solidFill>
                  <a:srgbClr val="000000"/>
                </a:solidFill>
                <a:ea typeface="SimSun" pitchFamily="2" charset="-122"/>
              </a:rPr>
              <a:t>i</a:t>
            </a:r>
            <a:r>
              <a:rPr lang="en-US" altLang="zh-CN" sz="1800" baseline="30000" smtClean="0">
                <a:solidFill>
                  <a:srgbClr val="000000"/>
                </a:solidFill>
                <a:ea typeface="SimSun" pitchFamily="2" charset="-122"/>
              </a:rPr>
              <a:t>*</a:t>
            </a:r>
            <a:r>
              <a:rPr lang="en-US" altLang="zh-CN" sz="1800" smtClean="0">
                <a:solidFill>
                  <a:srgbClr val="000000"/>
                </a:solidFill>
                <a:ea typeface="SimSun" pitchFamily="2" charset="-122"/>
              </a:rPr>
              <a:t>: difference value for points below </a:t>
            </a:r>
            <a:r>
              <a:rPr lang="el-GR" altLang="zh-CN" sz="1800" smtClean="0">
                <a:solidFill>
                  <a:srgbClr val="000000"/>
                </a:solidFill>
                <a:cs typeface="Times New Roman" pitchFamily="18" charset="0"/>
              </a:rPr>
              <a:t>ε</a:t>
            </a:r>
            <a:r>
              <a:rPr lang="en-US" altLang="zh-CN" sz="1800" smtClean="0">
                <a:solidFill>
                  <a:srgbClr val="000000"/>
                </a:solidFill>
                <a:ea typeface="SimSun" pitchFamily="2" charset="-122"/>
              </a:rPr>
              <a:t>band</a:t>
            </a:r>
            <a:endParaRPr lang="el-GR" altLang="zh-CN" sz="1800" smtClean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/>
            <a:r>
              <a:rPr lang="en-US" altLang="zh-CN" sz="2400" smtClean="0">
                <a:solidFill>
                  <a:srgbClr val="000000"/>
                </a:solidFill>
                <a:ea typeface="SimSun" pitchFamily="2" charset="-122"/>
              </a:rPr>
              <a:t>Optimality Conditions</a:t>
            </a:r>
          </a:p>
          <a:p>
            <a:pPr eaLnBrk="1" hangingPunct="1"/>
            <a:endParaRPr lang="en-US" altLang="zh-CN" sz="2400" smtClean="0">
              <a:solidFill>
                <a:srgbClr val="000000"/>
              </a:solidFill>
              <a:ea typeface="SimSun" pitchFamily="2" charset="-122"/>
            </a:endParaRPr>
          </a:p>
        </p:txBody>
      </p:sp>
      <p:graphicFrame>
        <p:nvGraphicFramePr>
          <p:cNvPr id="6146" name="Object 10"/>
          <p:cNvGraphicFramePr>
            <a:graphicFrameLocks noChangeAspect="1"/>
          </p:cNvGraphicFramePr>
          <p:nvPr/>
        </p:nvGraphicFramePr>
        <p:xfrm>
          <a:off x="1476375" y="1341438"/>
          <a:ext cx="5400675" cy="1462087"/>
        </p:xfrm>
        <a:graphic>
          <a:graphicData uri="http://schemas.openxmlformats.org/presentationml/2006/ole">
            <p:oleObj spid="_x0000_s6146" name="Equation" r:id="rId3" imgW="3593880" imgH="888840" progId="Equation.3">
              <p:embed/>
            </p:oleObj>
          </a:graphicData>
        </a:graphic>
      </p:graphicFrame>
      <p:graphicFrame>
        <p:nvGraphicFramePr>
          <p:cNvPr id="6147" name="Object 11"/>
          <p:cNvGraphicFramePr>
            <a:graphicFrameLocks noChangeAspect="1"/>
          </p:cNvGraphicFramePr>
          <p:nvPr/>
        </p:nvGraphicFramePr>
        <p:xfrm>
          <a:off x="1763713" y="4356100"/>
          <a:ext cx="3960812" cy="2501900"/>
        </p:xfrm>
        <a:graphic>
          <a:graphicData uri="http://schemas.openxmlformats.org/presentationml/2006/ole">
            <p:oleObj spid="_x0000_s6147" name="Equation" r:id="rId4" imgW="2387520" imgH="177768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256</Words>
  <Application>Microsoft Office PowerPoint</Application>
  <PresentationFormat>On-screen Show (4:3)</PresentationFormat>
  <Paragraphs>57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Times New Roman</vt:lpstr>
      <vt:lpstr>Arial</vt:lpstr>
      <vt:lpstr>Calibri</vt:lpstr>
      <vt:lpstr>Symbol</vt:lpstr>
      <vt:lpstr>Verdana</vt:lpstr>
      <vt:lpstr>SimSun</vt:lpstr>
      <vt:lpstr>Wingdings</vt:lpstr>
      <vt:lpstr>Default Design</vt:lpstr>
      <vt:lpstr>Microsoft Equation 3.0</vt:lpstr>
      <vt:lpstr>Slide 1</vt:lpstr>
      <vt:lpstr>How about Linear-Loss ?</vt:lpstr>
      <vt:lpstr>Slide 3</vt:lpstr>
      <vt:lpstr>Slide 4</vt:lpstr>
      <vt:lpstr>Slide 5</vt:lpstr>
      <vt:lpstr>Slide 6</vt:lpstr>
      <vt:lpstr>Slide 7</vt:lpstr>
      <vt:lpstr>Linear ε- Insensitive Loss Regression</vt:lpstr>
      <vt:lpstr>Dual Formulation</vt:lpstr>
      <vt:lpstr>Dual Formulation(Cont’)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Nonlinear SVM example</dc:title>
  <dc:creator>G.N.PILLAI</dc:creator>
  <cp:lastModifiedBy>user</cp:lastModifiedBy>
  <cp:revision>45</cp:revision>
  <dcterms:created xsi:type="dcterms:W3CDTF">2006-04-05T05:21:20Z</dcterms:created>
  <dcterms:modified xsi:type="dcterms:W3CDTF">2018-02-16T05:09:51Z</dcterms:modified>
</cp:coreProperties>
</file>