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59" r:id="rId5"/>
    <p:sldId id="274" r:id="rId6"/>
    <p:sldId id="262" r:id="rId7"/>
    <p:sldId id="263" r:id="rId8"/>
    <p:sldId id="264" r:id="rId9"/>
    <p:sldId id="265" r:id="rId10"/>
    <p:sldId id="271" r:id="rId11"/>
    <p:sldId id="272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60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5C57F4C-EA5F-4D89-B487-FD7AD6B8223D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7C613AA-F36C-4F70-914F-33C425D39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E2EF59-24F9-4288-B7B6-175167BB4D2B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FC3EA6-8C27-4A22-9A26-3CF4F127832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6CB565-7DE5-4681-801D-48DAF9FA1FE3}" type="slidenum">
              <a:rPr lang="en-GB" altLang="en-US" smtClean="0"/>
              <a:pPr/>
              <a:t>10</a:t>
            </a:fld>
            <a:endParaRPr lang="en-GB" altLang="en-US" smtClean="0"/>
          </a:p>
        </p:txBody>
      </p:sp>
      <p:sp>
        <p:nvSpPr>
          <p:cNvPr id="17411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3EF8E-347F-4DC7-A4A2-A64435F4019A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2B9EC-D01B-4D27-B7AA-2D340AC50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E39D8-2871-49E9-876B-F5196F4F5E07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C8002-7F29-49B2-A5C2-9619011C4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E3D48-5B1D-4F01-B650-BDA1538D99C0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21AB8-0CF4-4E97-8945-E806BB870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7425-5174-4903-BD0B-6B7CA9ABA3F4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B3B64-AC24-4839-B771-523EFBAD0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1CD51-1572-4C73-B76A-894AFA1D44AC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7BAF5-F97B-4699-BFE7-642FE659C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821AC-166D-4058-A376-4418FC2B3E2D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ECA1F-34DB-4C6C-925D-10D9CB34F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D4B38-85DD-4ECF-8185-FA38C655CA02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51FA0-0443-4420-849A-329D15BDD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39B76-CD04-432F-9B23-E72CDFF60186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DA3C7-C4D0-4B46-AC88-D0F9EF7E6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B5384-C542-4E0D-93A3-28972D3EFC1D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A8D73-DB41-43E8-AF13-A8332E954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10532-685E-466C-A093-025AE0B58480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B931E-0B13-43D4-8319-AD0ADE208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0BA6C-3608-49E2-B45B-6936DB082AF7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C360-F14D-4FBD-A95F-6CDD25534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C979FC-7682-415B-8BCB-4BEDEB20C152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92BEBC-E090-4204-839B-A425CFD18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Bayesian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400">
                <a:solidFill>
                  <a:srgbClr val="000000"/>
                </a:solidFill>
              </a:rPr>
              <a:t>Bayes’ Rule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1600200"/>
            <a:ext cx="3749675" cy="1084263"/>
            <a:chOff x="432" y="1008"/>
            <a:chExt cx="2362" cy="683"/>
          </a:xfrm>
        </p:grpSpPr>
        <p:graphicFrame>
          <p:nvGraphicFramePr>
            <p:cNvPr id="1028" name="Object 3"/>
            <p:cNvGraphicFramePr>
              <a:graphicFrameLocks noChangeAspect="1"/>
            </p:cNvGraphicFramePr>
            <p:nvPr/>
          </p:nvGraphicFramePr>
          <p:xfrm>
            <a:off x="432" y="1008"/>
            <a:ext cx="2362" cy="683"/>
          </p:xfrm>
          <a:graphic>
            <a:graphicData uri="http://schemas.openxmlformats.org/presentationml/2006/ole">
              <p:oleObj spid="_x0000_s30724" name="Equation" r:id="rId4" imgW="501190" imgH="427358" progId="Equation.3">
                <p:embed/>
              </p:oleObj>
            </a:graphicData>
          </a:graphic>
        </p:graphicFrame>
        <p:sp>
          <p:nvSpPr>
            <p:cNvPr id="1034" name="Text Box 4"/>
            <p:cNvSpPr txBox="1">
              <a:spLocks noChangeArrowheads="1"/>
            </p:cNvSpPr>
            <p:nvPr/>
          </p:nvSpPr>
          <p:spPr bwMode="auto">
            <a:xfrm>
              <a:off x="432" y="1008"/>
              <a:ext cx="2362" cy="6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4495800"/>
            <a:ext cx="7923213" cy="1350963"/>
            <a:chOff x="384" y="2832"/>
            <a:chExt cx="4991" cy="851"/>
          </a:xfrm>
        </p:grpSpPr>
        <p:graphicFrame>
          <p:nvGraphicFramePr>
            <p:cNvPr id="1027" name="Object 6"/>
            <p:cNvGraphicFramePr>
              <a:graphicFrameLocks noChangeAspect="1"/>
            </p:cNvGraphicFramePr>
            <p:nvPr/>
          </p:nvGraphicFramePr>
          <p:xfrm>
            <a:off x="384" y="2832"/>
            <a:ext cx="4991" cy="851"/>
          </p:xfrm>
          <a:graphic>
            <a:graphicData uri="http://schemas.openxmlformats.org/presentationml/2006/ole">
              <p:oleObj spid="_x0000_s30723" name="Equation" r:id="rId5" imgW="474618" imgH="474618" progId="Equation.3">
                <p:embed/>
              </p:oleObj>
            </a:graphicData>
          </a:graphic>
        </p:graphicFrame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84" y="2832"/>
              <a:ext cx="4991" cy="8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09600" y="3657600"/>
            <a:ext cx="4191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u="sng">
                <a:solidFill>
                  <a:srgbClr val="000000"/>
                </a:solidFill>
              </a:rPr>
              <a:t>Who is who in Bayes’ rule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5486400" y="1447800"/>
          <a:ext cx="2593975" cy="2667000"/>
        </p:xfrm>
        <a:graphic>
          <a:graphicData uri="http://schemas.openxmlformats.org/presentationml/2006/ole">
            <p:oleObj spid="_x0000_s30722" name="Equation" r:id="rId6" imgW="460326" imgH="460326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Bayesian classifiers</a:t>
            </a: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1295400" y="2667000"/>
            <a:ext cx="60198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alibri" pitchFamily="34" charset="0"/>
              </a:rPr>
              <a:t>unseen sample X = &lt;rain, hot, high, weak&gt;</a:t>
            </a:r>
          </a:p>
          <a:p>
            <a:pPr>
              <a:lnSpc>
                <a:spcPct val="90000"/>
              </a:lnSpc>
            </a:pPr>
            <a:endParaRPr lang="en-US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Calibri" pitchFamily="34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867400" y="4800600"/>
          <a:ext cx="2222500" cy="582613"/>
        </p:xfrm>
        <a:graphic>
          <a:graphicData uri="http://schemas.openxmlformats.org/presentationml/2006/ole">
            <p:oleObj spid="_x0000_s31746" name="Equation" r:id="rId3" imgW="2222280" imgH="583920" progId="Equation.3">
              <p:embed/>
            </p:oleObj>
          </a:graphicData>
        </a:graphic>
      </p:graphicFrame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6400800" y="3505200"/>
            <a:ext cx="2003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Calibri" pitchFamily="34" charset="0"/>
                <a:sym typeface="Symbol" pitchFamily="18" charset="2"/>
              </a:rPr>
              <a:t>P(v</a:t>
            </a:r>
            <a:r>
              <a:rPr lang="en-US" b="1" i="1" baseline="-25000">
                <a:latin typeface="Calibri" pitchFamily="34" charset="0"/>
                <a:sym typeface="Symbol" pitchFamily="18" charset="2"/>
              </a:rPr>
              <a:t>j</a:t>
            </a:r>
            <a:r>
              <a:rPr lang="en-US" b="1" i="1">
                <a:latin typeface="Calibri" pitchFamily="34" charset="0"/>
                <a:sym typeface="Symbol" pitchFamily="18" charset="2"/>
              </a:rPr>
              <a:t>|a</a:t>
            </a:r>
            <a:r>
              <a:rPr lang="en-US" b="1" i="1" baseline="-25000">
                <a:latin typeface="Calibri" pitchFamily="34" charset="0"/>
                <a:sym typeface="Symbol" pitchFamily="18" charset="2"/>
              </a:rPr>
              <a:t>1</a:t>
            </a:r>
            <a:r>
              <a:rPr lang="en-US" b="1" i="1">
                <a:latin typeface="Calibri" pitchFamily="34" charset="0"/>
                <a:sym typeface="Symbol" pitchFamily="18" charset="2"/>
              </a:rPr>
              <a:t>,a</a:t>
            </a:r>
            <a:r>
              <a:rPr lang="en-US" b="1" i="1" baseline="-25000">
                <a:latin typeface="Calibri" pitchFamily="34" charset="0"/>
                <a:sym typeface="Symbol" pitchFamily="18" charset="2"/>
              </a:rPr>
              <a:t>2</a:t>
            </a:r>
            <a:r>
              <a:rPr lang="en-US" b="1" i="1">
                <a:latin typeface="Calibri" pitchFamily="34" charset="0"/>
                <a:sym typeface="Symbol" pitchFamily="18" charset="2"/>
              </a:rPr>
              <a:t>,..,a</a:t>
            </a:r>
            <a:r>
              <a:rPr lang="en-US" b="1" i="1" baseline="-25000">
                <a:latin typeface="Calibri" pitchFamily="34" charset="0"/>
                <a:sym typeface="Symbol" pitchFamily="18" charset="2"/>
              </a:rPr>
              <a:t>n</a:t>
            </a:r>
            <a:r>
              <a:rPr lang="en-US" b="1" i="1">
                <a:latin typeface="Calibri" pitchFamily="34" charset="0"/>
                <a:sym typeface="Symbol" pitchFamily="18" charset="2"/>
              </a:rPr>
              <a:t>)</a:t>
            </a:r>
            <a:endParaRPr lang="en-US">
              <a:latin typeface="Calibri" pitchFamily="34" charset="0"/>
            </a:endParaRP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1447800" y="3581400"/>
            <a:ext cx="2446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Calibri" pitchFamily="34" charset="0"/>
                <a:sym typeface="Symbol" pitchFamily="18" charset="2"/>
              </a:rPr>
              <a:t>P(</a:t>
            </a:r>
            <a:r>
              <a:rPr lang="en-US" b="1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p</a:t>
            </a:r>
            <a:r>
              <a:rPr lang="en-US" b="1" i="1">
                <a:latin typeface="Calibri" pitchFamily="34" charset="0"/>
                <a:sym typeface="Symbol" pitchFamily="18" charset="2"/>
              </a:rPr>
              <a:t>|a</a:t>
            </a:r>
            <a:r>
              <a:rPr lang="en-US" b="1" i="1" baseline="-25000">
                <a:latin typeface="Calibri" pitchFamily="34" charset="0"/>
                <a:sym typeface="Symbol" pitchFamily="18" charset="2"/>
              </a:rPr>
              <a:t>1</a:t>
            </a:r>
            <a:r>
              <a:rPr lang="en-US" b="1" i="1">
                <a:latin typeface="Calibri" pitchFamily="34" charset="0"/>
                <a:sym typeface="Symbol" pitchFamily="18" charset="2"/>
              </a:rPr>
              <a:t>,a</a:t>
            </a:r>
            <a:r>
              <a:rPr lang="en-US" b="1" i="1" baseline="-25000">
                <a:latin typeface="Calibri" pitchFamily="34" charset="0"/>
                <a:sym typeface="Symbol" pitchFamily="18" charset="2"/>
              </a:rPr>
              <a:t>2</a:t>
            </a:r>
            <a:r>
              <a:rPr lang="en-US" b="1" i="1">
                <a:latin typeface="Calibri" pitchFamily="34" charset="0"/>
                <a:sym typeface="Symbol" pitchFamily="18" charset="2"/>
              </a:rPr>
              <a:t>,..,a</a:t>
            </a:r>
            <a:r>
              <a:rPr lang="en-US" b="1" i="1" baseline="-25000">
                <a:latin typeface="Calibri" pitchFamily="34" charset="0"/>
                <a:sym typeface="Symbol" pitchFamily="18" charset="2"/>
              </a:rPr>
              <a:t>n</a:t>
            </a:r>
            <a:r>
              <a:rPr lang="en-US" b="1" i="1">
                <a:latin typeface="Calibri" pitchFamily="34" charset="0"/>
                <a:sym typeface="Symbol" pitchFamily="18" charset="2"/>
              </a:rPr>
              <a:t>) = a</a:t>
            </a:r>
            <a:endParaRPr lang="en-US">
              <a:latin typeface="Calibri" pitchFamily="34" charset="0"/>
            </a:endParaRP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371600" y="4343400"/>
            <a:ext cx="238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Calibri" pitchFamily="34" charset="0"/>
                <a:sym typeface="Symbol" pitchFamily="18" charset="2"/>
              </a:rPr>
              <a:t>P(</a:t>
            </a:r>
            <a:r>
              <a:rPr lang="en-US" b="1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n</a:t>
            </a:r>
            <a:r>
              <a:rPr lang="en-US" b="1" i="1">
                <a:latin typeface="Calibri" pitchFamily="34" charset="0"/>
                <a:sym typeface="Symbol" pitchFamily="18" charset="2"/>
              </a:rPr>
              <a:t>|a</a:t>
            </a:r>
            <a:r>
              <a:rPr lang="en-US" b="1" i="1" baseline="-25000">
                <a:latin typeface="Calibri" pitchFamily="34" charset="0"/>
                <a:sym typeface="Symbol" pitchFamily="18" charset="2"/>
              </a:rPr>
              <a:t>1</a:t>
            </a:r>
            <a:r>
              <a:rPr lang="en-US" b="1" i="1">
                <a:latin typeface="Calibri" pitchFamily="34" charset="0"/>
                <a:sym typeface="Symbol" pitchFamily="18" charset="2"/>
              </a:rPr>
              <a:t>,a</a:t>
            </a:r>
            <a:r>
              <a:rPr lang="en-US" b="1" i="1" baseline="-25000">
                <a:latin typeface="Calibri" pitchFamily="34" charset="0"/>
                <a:sym typeface="Symbol" pitchFamily="18" charset="2"/>
              </a:rPr>
              <a:t>2</a:t>
            </a:r>
            <a:r>
              <a:rPr lang="en-US" b="1" i="1">
                <a:latin typeface="Calibri" pitchFamily="34" charset="0"/>
                <a:sym typeface="Symbol" pitchFamily="18" charset="2"/>
              </a:rPr>
              <a:t>,..,a</a:t>
            </a:r>
            <a:r>
              <a:rPr lang="en-US" b="1" i="1" baseline="-25000">
                <a:latin typeface="Calibri" pitchFamily="34" charset="0"/>
                <a:sym typeface="Symbol" pitchFamily="18" charset="2"/>
              </a:rPr>
              <a:t>n</a:t>
            </a:r>
            <a:r>
              <a:rPr lang="en-US" b="1" i="1">
                <a:latin typeface="Calibri" pitchFamily="34" charset="0"/>
                <a:sym typeface="Symbol" pitchFamily="18" charset="2"/>
              </a:rPr>
              <a:t>) =b</a:t>
            </a:r>
            <a:endParaRPr lang="en-US">
              <a:latin typeface="Calibri" pitchFamily="34" charset="0"/>
            </a:endParaRPr>
          </a:p>
        </p:txBody>
      </p:sp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990600" y="5410200"/>
            <a:ext cx="609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If  a&gt; b, then the class of X is 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>
                <a:latin typeface="Calibri" pitchFamily="34" charset="0"/>
              </a:rPr>
              <a:t>  otherwise 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027BC-71B3-436C-A1E3-2F79F839EDF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Naïve Bayes Classifier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40386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Let each instance </a:t>
            </a:r>
            <a:r>
              <a:rPr lang="en-US" sz="2800" i="1" dirty="0" smtClean="0"/>
              <a:t>x</a:t>
            </a:r>
            <a:r>
              <a:rPr lang="en-US" sz="2800" dirty="0" smtClean="0"/>
              <a:t> of a training set </a:t>
            </a:r>
            <a:r>
              <a:rPr lang="en-US" sz="2800" i="1" dirty="0" smtClean="0"/>
              <a:t>D</a:t>
            </a:r>
            <a:r>
              <a:rPr lang="en-US" sz="2800" dirty="0" smtClean="0"/>
              <a:t> be described by a conjunction of </a:t>
            </a:r>
            <a:r>
              <a:rPr lang="en-US" sz="2800" i="1" dirty="0" smtClean="0"/>
              <a:t>n</a:t>
            </a:r>
            <a:r>
              <a:rPr lang="en-US" sz="2800" dirty="0" smtClean="0"/>
              <a:t> attribute values </a:t>
            </a:r>
            <a:r>
              <a:rPr lang="en-US" sz="2800" i="1" dirty="0" smtClean="0">
                <a:sym typeface="Symbol" pitchFamily="18" charset="2"/>
              </a:rPr>
              <a:t>&lt;a</a:t>
            </a:r>
            <a:r>
              <a:rPr lang="en-US" sz="2800" i="1" baseline="-25000" dirty="0" smtClean="0">
                <a:sym typeface="Symbol" pitchFamily="18" charset="2"/>
              </a:rPr>
              <a:t>1</a:t>
            </a:r>
            <a:r>
              <a:rPr lang="en-US" sz="2800" i="1" dirty="0" smtClean="0">
                <a:sym typeface="Symbol" pitchFamily="18" charset="2"/>
              </a:rPr>
              <a:t>,a</a:t>
            </a:r>
            <a:r>
              <a:rPr lang="en-US" sz="2800" i="1" baseline="-25000" dirty="0" smtClean="0">
                <a:sym typeface="Symbol" pitchFamily="18" charset="2"/>
              </a:rPr>
              <a:t>2</a:t>
            </a:r>
            <a:r>
              <a:rPr lang="en-US" sz="2800" i="1" dirty="0" smtClean="0">
                <a:sym typeface="Symbol" pitchFamily="18" charset="2"/>
              </a:rPr>
              <a:t>,..,a</a:t>
            </a:r>
            <a:r>
              <a:rPr lang="en-US" sz="2800" i="1" baseline="-25000" dirty="0" smtClean="0">
                <a:sym typeface="Symbol" pitchFamily="18" charset="2"/>
              </a:rPr>
              <a:t>n</a:t>
            </a:r>
            <a:r>
              <a:rPr lang="en-US" sz="2800" i="1" dirty="0" smtClean="0">
                <a:sym typeface="Symbol" pitchFamily="18" charset="2"/>
              </a:rPr>
              <a:t>&gt; </a:t>
            </a:r>
            <a:r>
              <a:rPr lang="en-US" sz="2800" dirty="0" smtClean="0"/>
              <a:t>and let </a:t>
            </a:r>
            <a:r>
              <a:rPr lang="en-US" sz="2800" i="1" dirty="0" smtClean="0"/>
              <a:t>f(x),</a:t>
            </a:r>
            <a:r>
              <a:rPr lang="en-US" sz="2800" dirty="0" smtClean="0"/>
              <a:t> the target function, be such that </a:t>
            </a:r>
            <a:r>
              <a:rPr lang="en-US" sz="2800" i="1" dirty="0" smtClean="0"/>
              <a:t>f(x) </a:t>
            </a:r>
            <a:r>
              <a:rPr lang="en-US" sz="2800" i="1" dirty="0" smtClean="0">
                <a:sym typeface="Symbol" pitchFamily="18" charset="2"/>
              </a:rPr>
              <a:t> V</a:t>
            </a:r>
            <a:r>
              <a:rPr lang="en-US" sz="2800" dirty="0" smtClean="0">
                <a:sym typeface="Symbol" pitchFamily="18" charset="2"/>
              </a:rPr>
              <a:t>, a finite set.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u="sng" dirty="0" smtClean="0">
                <a:sym typeface="Symbol" pitchFamily="18" charset="2"/>
              </a:rPr>
              <a:t>Bayesian Approach:</a:t>
            </a:r>
            <a:endParaRPr lang="en-US" sz="2800" dirty="0" smtClean="0">
              <a:sym typeface="Symbol" pitchFamily="18" charset="2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b="1" i="1" dirty="0" err="1" smtClean="0">
                <a:sym typeface="Symbol" pitchFamily="18" charset="2"/>
              </a:rPr>
              <a:t>v</a:t>
            </a:r>
            <a:r>
              <a:rPr lang="en-US" sz="2800" b="1" i="1" baseline="-25000" dirty="0" err="1" smtClean="0">
                <a:sym typeface="Symbol" pitchFamily="18" charset="2"/>
              </a:rPr>
              <a:t>MAP</a:t>
            </a:r>
            <a:r>
              <a:rPr lang="en-US" sz="2800" b="1" i="1" dirty="0" smtClean="0">
                <a:sym typeface="Symbol" pitchFamily="18" charset="2"/>
              </a:rPr>
              <a:t> = </a:t>
            </a:r>
            <a:r>
              <a:rPr lang="en-US" sz="2800" b="1" i="1" dirty="0" err="1" smtClean="0">
                <a:sym typeface="Symbol" pitchFamily="18" charset="2"/>
              </a:rPr>
              <a:t>argmax</a:t>
            </a:r>
            <a:r>
              <a:rPr lang="en-US" sz="2800" b="1" i="1" baseline="-25000" dirty="0" err="1" smtClean="0">
                <a:sym typeface="Symbol" pitchFamily="18" charset="2"/>
              </a:rPr>
              <a:t>vj</a:t>
            </a:r>
            <a:r>
              <a:rPr lang="en-US" sz="2800" b="1" i="1" baseline="-25000" dirty="0" smtClean="0">
                <a:sym typeface="Symbol" pitchFamily="18" charset="2"/>
              </a:rPr>
              <a:t> V</a:t>
            </a:r>
            <a:r>
              <a:rPr lang="en-US" sz="2800" b="1" i="1" dirty="0" smtClean="0">
                <a:sym typeface="Symbol" pitchFamily="18" charset="2"/>
              </a:rPr>
              <a:t> P(v</a:t>
            </a:r>
            <a:r>
              <a:rPr lang="en-US" sz="2800" b="1" i="1" baseline="-25000" dirty="0" smtClean="0">
                <a:sym typeface="Symbol" pitchFamily="18" charset="2"/>
              </a:rPr>
              <a:t>j</a:t>
            </a:r>
            <a:r>
              <a:rPr lang="en-US" sz="2800" b="1" i="1" dirty="0" smtClean="0">
                <a:sym typeface="Symbol" pitchFamily="18" charset="2"/>
              </a:rPr>
              <a:t>|a</a:t>
            </a:r>
            <a:r>
              <a:rPr lang="en-US" sz="2800" b="1" i="1" baseline="-25000" dirty="0" smtClean="0">
                <a:sym typeface="Symbol" pitchFamily="18" charset="2"/>
              </a:rPr>
              <a:t>1</a:t>
            </a:r>
            <a:r>
              <a:rPr lang="en-US" sz="2800" b="1" i="1" dirty="0" smtClean="0">
                <a:sym typeface="Symbol" pitchFamily="18" charset="2"/>
              </a:rPr>
              <a:t>,a</a:t>
            </a:r>
            <a:r>
              <a:rPr lang="en-US" sz="2800" b="1" i="1" baseline="-25000" dirty="0" smtClean="0">
                <a:sym typeface="Symbol" pitchFamily="18" charset="2"/>
              </a:rPr>
              <a:t>2</a:t>
            </a:r>
            <a:r>
              <a:rPr lang="en-US" sz="2800" b="1" i="1" dirty="0" smtClean="0">
                <a:sym typeface="Symbol" pitchFamily="18" charset="2"/>
              </a:rPr>
              <a:t>,..,a</a:t>
            </a:r>
            <a:r>
              <a:rPr lang="en-US" sz="2800" b="1" i="1" baseline="-25000" dirty="0" smtClean="0">
                <a:sym typeface="Symbol" pitchFamily="18" charset="2"/>
              </a:rPr>
              <a:t>n</a:t>
            </a:r>
            <a:r>
              <a:rPr lang="en-US" sz="2800" b="1" i="1" dirty="0" smtClean="0">
                <a:sym typeface="Symbol" pitchFamily="18" charset="2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b="1" i="1" dirty="0" smtClean="0">
                <a:sym typeface="Symbol" pitchFamily="18" charset="2"/>
              </a:rPr>
              <a:t>        = </a:t>
            </a:r>
            <a:r>
              <a:rPr lang="en-US" sz="2800" b="1" i="1" dirty="0" err="1" smtClean="0">
                <a:sym typeface="Symbol" pitchFamily="18" charset="2"/>
              </a:rPr>
              <a:t>argmax</a:t>
            </a:r>
            <a:r>
              <a:rPr lang="en-US" sz="2800" b="1" i="1" baseline="-25000" dirty="0" err="1" smtClean="0">
                <a:sym typeface="Symbol" pitchFamily="18" charset="2"/>
              </a:rPr>
              <a:t>vj</a:t>
            </a:r>
            <a:r>
              <a:rPr lang="en-US" sz="2800" b="1" i="1" baseline="-25000" dirty="0" smtClean="0">
                <a:sym typeface="Symbol" pitchFamily="18" charset="2"/>
              </a:rPr>
              <a:t> V</a:t>
            </a:r>
            <a:r>
              <a:rPr lang="en-US" sz="2800" b="1" i="1" dirty="0" smtClean="0">
                <a:sym typeface="Symbol" pitchFamily="18" charset="2"/>
              </a:rPr>
              <a:t> [P(a</a:t>
            </a:r>
            <a:r>
              <a:rPr lang="en-US" sz="2800" b="1" i="1" baseline="-25000" dirty="0" smtClean="0">
                <a:sym typeface="Symbol" pitchFamily="18" charset="2"/>
              </a:rPr>
              <a:t>1</a:t>
            </a:r>
            <a:r>
              <a:rPr lang="en-US" sz="2800" b="1" i="1" dirty="0" smtClean="0">
                <a:sym typeface="Symbol" pitchFamily="18" charset="2"/>
              </a:rPr>
              <a:t>,a</a:t>
            </a:r>
            <a:r>
              <a:rPr lang="en-US" sz="2800" b="1" i="1" baseline="-25000" dirty="0" smtClean="0">
                <a:sym typeface="Symbol" pitchFamily="18" charset="2"/>
              </a:rPr>
              <a:t>2</a:t>
            </a:r>
            <a:r>
              <a:rPr lang="en-US" sz="2800" b="1" i="1" dirty="0" smtClean="0">
                <a:sym typeface="Symbol" pitchFamily="18" charset="2"/>
              </a:rPr>
              <a:t>,..,a</a:t>
            </a:r>
            <a:r>
              <a:rPr lang="en-US" sz="2800" b="1" i="1" baseline="-25000" dirty="0" smtClean="0">
                <a:sym typeface="Symbol" pitchFamily="18" charset="2"/>
              </a:rPr>
              <a:t>n</a:t>
            </a:r>
            <a:r>
              <a:rPr lang="en-US" sz="2800" b="1" i="1" dirty="0" smtClean="0">
                <a:sym typeface="Symbol" pitchFamily="18" charset="2"/>
              </a:rPr>
              <a:t>|v</a:t>
            </a:r>
            <a:r>
              <a:rPr lang="en-US" sz="2800" b="1" i="1" baseline="-25000" dirty="0" smtClean="0">
                <a:sym typeface="Symbol" pitchFamily="18" charset="2"/>
              </a:rPr>
              <a:t>j</a:t>
            </a:r>
            <a:r>
              <a:rPr lang="en-US" sz="2800" b="1" i="1" dirty="0" smtClean="0">
                <a:sym typeface="Symbol" pitchFamily="18" charset="2"/>
              </a:rPr>
              <a:t>) P(</a:t>
            </a:r>
            <a:r>
              <a:rPr lang="en-US" sz="2800" b="1" i="1" dirty="0" err="1" smtClean="0">
                <a:sym typeface="Symbol" pitchFamily="18" charset="2"/>
              </a:rPr>
              <a:t>v</a:t>
            </a:r>
            <a:r>
              <a:rPr lang="en-US" sz="2800" b="1" i="1" baseline="-25000" dirty="0" err="1" smtClean="0">
                <a:sym typeface="Symbol" pitchFamily="18" charset="2"/>
              </a:rPr>
              <a:t>j</a:t>
            </a:r>
            <a:r>
              <a:rPr lang="en-US" sz="2800" b="1" i="1" dirty="0" smtClean="0">
                <a:sym typeface="Symbol" pitchFamily="18" charset="2"/>
              </a:rPr>
              <a:t>)/P(a</a:t>
            </a:r>
            <a:r>
              <a:rPr lang="en-US" sz="2800" b="1" i="1" baseline="-25000" dirty="0" smtClean="0">
                <a:sym typeface="Symbol" pitchFamily="18" charset="2"/>
              </a:rPr>
              <a:t>1</a:t>
            </a:r>
            <a:r>
              <a:rPr lang="en-US" sz="2800" b="1" i="1" dirty="0" smtClean="0">
                <a:sym typeface="Symbol" pitchFamily="18" charset="2"/>
              </a:rPr>
              <a:t>,a</a:t>
            </a:r>
            <a:r>
              <a:rPr lang="en-US" sz="2800" b="1" i="1" baseline="-25000" dirty="0" smtClean="0">
                <a:sym typeface="Symbol" pitchFamily="18" charset="2"/>
              </a:rPr>
              <a:t>2</a:t>
            </a:r>
            <a:r>
              <a:rPr lang="en-US" sz="2800" b="1" i="1" dirty="0" smtClean="0">
                <a:sym typeface="Symbol" pitchFamily="18" charset="2"/>
              </a:rPr>
              <a:t>,..,a</a:t>
            </a:r>
            <a:r>
              <a:rPr lang="en-US" sz="2800" b="1" i="1" baseline="-25000" dirty="0" smtClean="0">
                <a:sym typeface="Symbol" pitchFamily="18" charset="2"/>
              </a:rPr>
              <a:t>n</a:t>
            </a:r>
            <a:r>
              <a:rPr lang="en-US" sz="2800" b="1" i="1" dirty="0" smtClean="0">
                <a:sym typeface="Symbol" pitchFamily="18" charset="2"/>
              </a:rPr>
              <a:t>)]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b="1" i="1" dirty="0" smtClean="0">
                <a:sym typeface="Symbol" pitchFamily="18" charset="2"/>
              </a:rPr>
              <a:t>        = </a:t>
            </a:r>
            <a:r>
              <a:rPr lang="en-US" sz="2800" b="1" i="1" dirty="0" err="1" smtClean="0">
                <a:sym typeface="Symbol" pitchFamily="18" charset="2"/>
              </a:rPr>
              <a:t>argmax</a:t>
            </a:r>
            <a:r>
              <a:rPr lang="en-US" sz="2800" b="1" i="1" baseline="-25000" dirty="0" err="1" smtClean="0">
                <a:sym typeface="Symbol" pitchFamily="18" charset="2"/>
              </a:rPr>
              <a:t>vj</a:t>
            </a:r>
            <a:r>
              <a:rPr lang="en-US" sz="2800" b="1" i="1" baseline="-25000" dirty="0" smtClean="0">
                <a:sym typeface="Symbol" pitchFamily="18" charset="2"/>
              </a:rPr>
              <a:t> V</a:t>
            </a:r>
            <a:r>
              <a:rPr lang="en-US" sz="2800" b="1" i="1" dirty="0" smtClean="0">
                <a:sym typeface="Symbol" pitchFamily="18" charset="2"/>
              </a:rPr>
              <a:t> [P(a</a:t>
            </a:r>
            <a:r>
              <a:rPr lang="en-US" sz="2800" b="1" i="1" baseline="-25000" dirty="0" smtClean="0">
                <a:sym typeface="Symbol" pitchFamily="18" charset="2"/>
              </a:rPr>
              <a:t>1</a:t>
            </a:r>
            <a:r>
              <a:rPr lang="en-US" sz="2800" b="1" i="1" dirty="0" smtClean="0">
                <a:sym typeface="Symbol" pitchFamily="18" charset="2"/>
              </a:rPr>
              <a:t>,a</a:t>
            </a:r>
            <a:r>
              <a:rPr lang="en-US" sz="2800" b="1" i="1" baseline="-25000" dirty="0" smtClean="0">
                <a:sym typeface="Symbol" pitchFamily="18" charset="2"/>
              </a:rPr>
              <a:t>2</a:t>
            </a:r>
            <a:r>
              <a:rPr lang="en-US" sz="2800" b="1" i="1" dirty="0" smtClean="0">
                <a:sym typeface="Symbol" pitchFamily="18" charset="2"/>
              </a:rPr>
              <a:t>,..,a</a:t>
            </a:r>
            <a:r>
              <a:rPr lang="en-US" sz="2800" b="1" i="1" baseline="-25000" dirty="0" smtClean="0">
                <a:sym typeface="Symbol" pitchFamily="18" charset="2"/>
              </a:rPr>
              <a:t>n</a:t>
            </a:r>
            <a:r>
              <a:rPr lang="en-US" sz="2800" b="1" i="1" dirty="0" smtClean="0">
                <a:sym typeface="Symbol" pitchFamily="18" charset="2"/>
              </a:rPr>
              <a:t>|v</a:t>
            </a:r>
            <a:r>
              <a:rPr lang="en-US" sz="2800" b="1" i="1" baseline="-25000" dirty="0" smtClean="0">
                <a:sym typeface="Symbol" pitchFamily="18" charset="2"/>
              </a:rPr>
              <a:t>j</a:t>
            </a:r>
            <a:r>
              <a:rPr lang="en-US" sz="2800" b="1" i="1" dirty="0" smtClean="0">
                <a:sym typeface="Symbol" pitchFamily="18" charset="2"/>
              </a:rPr>
              <a:t>) P(</a:t>
            </a:r>
            <a:r>
              <a:rPr lang="en-US" sz="2800" b="1" i="1" dirty="0" err="1" smtClean="0">
                <a:sym typeface="Symbol" pitchFamily="18" charset="2"/>
              </a:rPr>
              <a:t>v</a:t>
            </a:r>
            <a:r>
              <a:rPr lang="en-US" sz="2800" b="1" i="1" baseline="-25000" dirty="0" err="1" smtClean="0">
                <a:sym typeface="Symbol" pitchFamily="18" charset="2"/>
              </a:rPr>
              <a:t>j</a:t>
            </a:r>
            <a:r>
              <a:rPr lang="en-US" sz="2800" b="1" i="1" dirty="0" smtClean="0">
                <a:sym typeface="Symbol" pitchFamily="18" charset="2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u="sng" dirty="0" smtClean="0">
                <a:sym typeface="Symbol" pitchFamily="18" charset="2"/>
              </a:rPr>
              <a:t>Naïve Bayesian Approach:</a:t>
            </a:r>
            <a:r>
              <a:rPr lang="en-US" sz="2800" dirty="0" smtClean="0">
                <a:sym typeface="Symbol" pitchFamily="18" charset="2"/>
              </a:rPr>
              <a:t> We assume that the attribute values are conditionally independent so that </a:t>
            </a:r>
            <a:r>
              <a:rPr lang="en-US" sz="2800" b="1" i="1" dirty="0" smtClean="0">
                <a:sym typeface="Symbol" pitchFamily="18" charset="2"/>
              </a:rPr>
              <a:t>P(a</a:t>
            </a:r>
            <a:r>
              <a:rPr lang="en-US" sz="2800" b="1" i="1" baseline="-25000" dirty="0" smtClean="0">
                <a:sym typeface="Symbol" pitchFamily="18" charset="2"/>
              </a:rPr>
              <a:t>1</a:t>
            </a:r>
            <a:r>
              <a:rPr lang="en-US" sz="2800" b="1" i="1" dirty="0" smtClean="0">
                <a:sym typeface="Symbol" pitchFamily="18" charset="2"/>
              </a:rPr>
              <a:t>,a</a:t>
            </a:r>
            <a:r>
              <a:rPr lang="en-US" sz="2800" b="1" i="1" baseline="-25000" dirty="0" smtClean="0">
                <a:sym typeface="Symbol" pitchFamily="18" charset="2"/>
              </a:rPr>
              <a:t>2</a:t>
            </a:r>
            <a:r>
              <a:rPr lang="en-US" sz="2800" b="1" i="1" dirty="0" smtClean="0">
                <a:sym typeface="Symbol" pitchFamily="18" charset="2"/>
              </a:rPr>
              <a:t>,..,a</a:t>
            </a:r>
            <a:r>
              <a:rPr lang="en-US" sz="2800" b="1" i="1" baseline="-25000" dirty="0" smtClean="0">
                <a:sym typeface="Symbol" pitchFamily="18" charset="2"/>
              </a:rPr>
              <a:t>n</a:t>
            </a:r>
            <a:r>
              <a:rPr lang="en-US" sz="2800" b="1" i="1" dirty="0" smtClean="0">
                <a:sym typeface="Symbol" pitchFamily="18" charset="2"/>
              </a:rPr>
              <a:t>|v</a:t>
            </a:r>
            <a:r>
              <a:rPr lang="en-US" sz="2800" b="1" i="1" baseline="-25000" dirty="0" smtClean="0">
                <a:sym typeface="Symbol" pitchFamily="18" charset="2"/>
              </a:rPr>
              <a:t>j</a:t>
            </a:r>
            <a:r>
              <a:rPr lang="en-US" sz="2800" b="1" i="1" dirty="0" smtClean="0">
                <a:sym typeface="Symbol" pitchFamily="18" charset="2"/>
              </a:rPr>
              <a:t>) =</a:t>
            </a:r>
            <a:r>
              <a:rPr lang="en-US" sz="2800" b="1" i="1" baseline="-25000" dirty="0" err="1" smtClean="0">
                <a:sym typeface="Symbol" pitchFamily="18" charset="2"/>
              </a:rPr>
              <a:t>i</a:t>
            </a:r>
            <a:r>
              <a:rPr lang="en-US" sz="2800" b="1" i="1" dirty="0" smtClean="0">
                <a:sym typeface="Symbol" pitchFamily="18" charset="2"/>
              </a:rPr>
              <a:t> P(a</a:t>
            </a:r>
            <a:r>
              <a:rPr lang="en-US" sz="2800" b="1" i="1" baseline="-25000" dirty="0" smtClean="0">
                <a:sym typeface="Symbol" pitchFamily="18" charset="2"/>
              </a:rPr>
              <a:t>1</a:t>
            </a:r>
            <a:r>
              <a:rPr lang="en-US" sz="2800" b="1" i="1" dirty="0" smtClean="0">
                <a:sym typeface="Symbol" pitchFamily="18" charset="2"/>
              </a:rPr>
              <a:t>|v</a:t>
            </a:r>
            <a:r>
              <a:rPr lang="en-US" sz="2800" b="1" i="1" baseline="-25000" dirty="0" smtClean="0">
                <a:sym typeface="Symbol" pitchFamily="18" charset="2"/>
              </a:rPr>
              <a:t>j</a:t>
            </a:r>
            <a:r>
              <a:rPr lang="en-US" sz="2800" b="1" i="1" smtClean="0">
                <a:sym typeface="Symbol" pitchFamily="18" charset="2"/>
              </a:rPr>
              <a:t>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i="1" u="sng" smtClean="0">
                <a:sym typeface="Symbol" pitchFamily="18" charset="2"/>
              </a:rPr>
              <a:t>Naïve </a:t>
            </a:r>
            <a:r>
              <a:rPr lang="en-US" sz="2800" b="1" i="1" u="sng" dirty="0" err="1" smtClean="0">
                <a:sym typeface="Symbol" pitchFamily="18" charset="2"/>
              </a:rPr>
              <a:t>Bayes</a:t>
            </a:r>
            <a:r>
              <a:rPr lang="en-US" sz="2800" b="1" i="1" u="sng" dirty="0" smtClean="0">
                <a:sym typeface="Symbol" pitchFamily="18" charset="2"/>
              </a:rPr>
              <a:t> Classifier:</a:t>
            </a: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 algn="ctr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b="1" i="1" dirty="0" smtClean="0">
                <a:sym typeface="Symbol" pitchFamily="18" charset="2"/>
              </a:rPr>
              <a:t>       </a:t>
            </a:r>
            <a:r>
              <a:rPr lang="en-US" sz="2800" b="1" i="1" dirty="0" err="1" smtClean="0">
                <a:sym typeface="Symbol" pitchFamily="18" charset="2"/>
              </a:rPr>
              <a:t>v</a:t>
            </a:r>
            <a:r>
              <a:rPr lang="en-US" sz="2800" b="1" i="1" baseline="-25000" dirty="0" err="1" smtClean="0">
                <a:sym typeface="Symbol" pitchFamily="18" charset="2"/>
              </a:rPr>
              <a:t>NB</a:t>
            </a:r>
            <a:r>
              <a:rPr lang="en-US" sz="2800" b="1" i="1" dirty="0" smtClean="0">
                <a:sym typeface="Symbol" pitchFamily="18" charset="2"/>
              </a:rPr>
              <a:t> = </a:t>
            </a:r>
            <a:r>
              <a:rPr lang="en-US" sz="2800" b="1" i="1" dirty="0" err="1" smtClean="0">
                <a:sym typeface="Symbol" pitchFamily="18" charset="2"/>
              </a:rPr>
              <a:t>argmax</a:t>
            </a:r>
            <a:r>
              <a:rPr lang="en-US" sz="2800" b="1" i="1" baseline="-25000" dirty="0" err="1" smtClean="0">
                <a:sym typeface="Symbol" pitchFamily="18" charset="2"/>
              </a:rPr>
              <a:t>vj</a:t>
            </a:r>
            <a:r>
              <a:rPr lang="en-US" sz="2800" b="1" i="1" baseline="-25000" dirty="0" smtClean="0">
                <a:sym typeface="Symbol" pitchFamily="18" charset="2"/>
              </a:rPr>
              <a:t> V </a:t>
            </a:r>
            <a:r>
              <a:rPr lang="en-US" sz="2800" b="1" i="1" dirty="0" smtClean="0">
                <a:sym typeface="Symbol" pitchFamily="18" charset="2"/>
              </a:rPr>
              <a:t>P(</a:t>
            </a:r>
            <a:r>
              <a:rPr lang="en-US" sz="2800" b="1" i="1" dirty="0" err="1" smtClean="0">
                <a:sym typeface="Symbol" pitchFamily="18" charset="2"/>
              </a:rPr>
              <a:t>v</a:t>
            </a:r>
            <a:r>
              <a:rPr lang="en-US" sz="2800" b="1" i="1" baseline="-25000" dirty="0" err="1" smtClean="0">
                <a:sym typeface="Symbol" pitchFamily="18" charset="2"/>
              </a:rPr>
              <a:t>j</a:t>
            </a:r>
            <a:r>
              <a:rPr lang="en-US" sz="2800" b="1" i="1" dirty="0" smtClean="0">
                <a:sym typeface="Symbol" pitchFamily="18" charset="2"/>
              </a:rPr>
              <a:t>) </a:t>
            </a:r>
            <a:r>
              <a:rPr lang="en-US" sz="2800" b="1" i="1" baseline="-25000" dirty="0" err="1" smtClean="0">
                <a:sym typeface="Symbol" pitchFamily="18" charset="2"/>
              </a:rPr>
              <a:t>i</a:t>
            </a:r>
            <a:r>
              <a:rPr lang="en-US" sz="2800" b="1" i="1" dirty="0" smtClean="0">
                <a:sym typeface="Symbol" pitchFamily="18" charset="2"/>
              </a:rPr>
              <a:t> P(</a:t>
            </a:r>
            <a:r>
              <a:rPr lang="en-US" sz="2800" b="1" i="1" dirty="0" err="1" smtClean="0">
                <a:sym typeface="Symbol" pitchFamily="18" charset="2"/>
              </a:rPr>
              <a:t>a</a:t>
            </a:r>
            <a:r>
              <a:rPr lang="en-US" sz="2800" b="1" i="1" baseline="-25000" dirty="0" err="1" smtClean="0">
                <a:sym typeface="Symbol" pitchFamily="18" charset="2"/>
              </a:rPr>
              <a:t>i</a:t>
            </a:r>
            <a:r>
              <a:rPr lang="en-US" sz="2800" b="1" i="1" dirty="0" err="1" smtClean="0">
                <a:sym typeface="Symbol" pitchFamily="18" charset="2"/>
              </a:rPr>
              <a:t>|v</a:t>
            </a:r>
            <a:r>
              <a:rPr lang="en-US" sz="2800" b="1" i="1" baseline="-25000" dirty="0" err="1" smtClean="0">
                <a:sym typeface="Symbol" pitchFamily="18" charset="2"/>
              </a:rPr>
              <a:t>j</a:t>
            </a:r>
            <a:r>
              <a:rPr lang="en-US" sz="2800" b="1" i="1" dirty="0" smtClean="0">
                <a:sym typeface="Symbol" pitchFamily="18" charset="2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Naïve Bayesian Classification</a:t>
            </a:r>
            <a:endParaRPr lang="it-IT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572000"/>
          </a:xfrm>
        </p:spPr>
        <p:txBody>
          <a:bodyPr/>
          <a:lstStyle/>
          <a:p>
            <a:pPr eaLnBrk="1" hangingPunct="1"/>
            <a:r>
              <a:rPr lang="en-US" smtClean="0"/>
              <a:t>If i-th attribute is </a:t>
            </a:r>
            <a:r>
              <a:rPr lang="en-US" smtClean="0">
                <a:solidFill>
                  <a:schemeClr val="hlink"/>
                </a:solidFill>
              </a:rPr>
              <a:t>categorical</a:t>
            </a:r>
            <a:r>
              <a:rPr lang="en-US" smtClean="0"/>
              <a:t>:</a:t>
            </a:r>
            <a:br>
              <a:rPr lang="en-US" smtClean="0"/>
            </a:br>
            <a:r>
              <a:rPr lang="en-US" b="1" i="1" smtClean="0">
                <a:sym typeface="Symbol" pitchFamily="18" charset="2"/>
              </a:rPr>
              <a:t> P(a</a:t>
            </a:r>
            <a:r>
              <a:rPr lang="en-US" b="1" i="1" baseline="-25000" smtClean="0">
                <a:sym typeface="Symbol" pitchFamily="18" charset="2"/>
              </a:rPr>
              <a:t>1</a:t>
            </a:r>
            <a:r>
              <a:rPr lang="en-US" b="1" i="1" smtClean="0">
                <a:sym typeface="Symbol" pitchFamily="18" charset="2"/>
              </a:rPr>
              <a:t>,a</a:t>
            </a:r>
            <a:r>
              <a:rPr lang="en-US" b="1" i="1" baseline="-25000" smtClean="0">
                <a:sym typeface="Symbol" pitchFamily="18" charset="2"/>
              </a:rPr>
              <a:t>2</a:t>
            </a:r>
            <a:r>
              <a:rPr lang="en-US" b="1" i="1" smtClean="0">
                <a:sym typeface="Symbol" pitchFamily="18" charset="2"/>
              </a:rPr>
              <a:t>,..,a</a:t>
            </a:r>
            <a:r>
              <a:rPr lang="en-US" b="1" i="1" baseline="-25000" smtClean="0">
                <a:sym typeface="Symbol" pitchFamily="18" charset="2"/>
              </a:rPr>
              <a:t>n</a:t>
            </a:r>
            <a:r>
              <a:rPr lang="en-US" b="1" i="1" smtClean="0">
                <a:sym typeface="Symbol" pitchFamily="18" charset="2"/>
              </a:rPr>
              <a:t>|v</a:t>
            </a:r>
            <a:r>
              <a:rPr lang="en-US" b="1" i="1" baseline="-25000" smtClean="0">
                <a:sym typeface="Symbol" pitchFamily="18" charset="2"/>
              </a:rPr>
              <a:t>j</a:t>
            </a:r>
            <a:r>
              <a:rPr lang="en-US" b="1" i="1" smtClean="0">
                <a:sym typeface="Symbol" pitchFamily="18" charset="2"/>
              </a:rPr>
              <a:t>) </a:t>
            </a:r>
            <a:r>
              <a:rPr lang="en-US" smtClean="0"/>
              <a:t>is estimated as the relative freq of samples having value a</a:t>
            </a:r>
            <a:r>
              <a:rPr lang="en-US" baseline="-25000" smtClean="0"/>
              <a:t>i</a:t>
            </a:r>
            <a:r>
              <a:rPr lang="en-US" smtClean="0"/>
              <a:t> as i-th attribute in class v</a:t>
            </a:r>
          </a:p>
          <a:p>
            <a:pPr eaLnBrk="1" hangingPunct="1"/>
            <a:r>
              <a:rPr lang="en-US" smtClean="0"/>
              <a:t>If i-th attribute is </a:t>
            </a:r>
            <a:r>
              <a:rPr lang="en-US" smtClean="0">
                <a:solidFill>
                  <a:schemeClr val="hlink"/>
                </a:solidFill>
              </a:rPr>
              <a:t>continuous</a:t>
            </a:r>
            <a:r>
              <a:rPr lang="en-US" smtClean="0"/>
              <a:t>:</a:t>
            </a:r>
            <a:br>
              <a:rPr lang="en-US" smtClean="0"/>
            </a:br>
            <a:r>
              <a:rPr lang="en-US" b="1" i="1" smtClean="0">
                <a:sym typeface="Symbol" pitchFamily="18" charset="2"/>
              </a:rPr>
              <a:t> P(a</a:t>
            </a:r>
            <a:r>
              <a:rPr lang="en-US" b="1" i="1" baseline="-25000" smtClean="0">
                <a:sym typeface="Symbol" pitchFamily="18" charset="2"/>
              </a:rPr>
              <a:t>1</a:t>
            </a:r>
            <a:r>
              <a:rPr lang="en-US" b="1" i="1" smtClean="0">
                <a:sym typeface="Symbol" pitchFamily="18" charset="2"/>
              </a:rPr>
              <a:t>,a</a:t>
            </a:r>
            <a:r>
              <a:rPr lang="en-US" b="1" i="1" baseline="-25000" smtClean="0">
                <a:sym typeface="Symbol" pitchFamily="18" charset="2"/>
              </a:rPr>
              <a:t>2</a:t>
            </a:r>
            <a:r>
              <a:rPr lang="en-US" b="1" i="1" smtClean="0">
                <a:sym typeface="Symbol" pitchFamily="18" charset="2"/>
              </a:rPr>
              <a:t>,..,a</a:t>
            </a:r>
            <a:r>
              <a:rPr lang="en-US" b="1" i="1" baseline="-25000" smtClean="0">
                <a:sym typeface="Symbol" pitchFamily="18" charset="2"/>
              </a:rPr>
              <a:t>n</a:t>
            </a:r>
            <a:r>
              <a:rPr lang="en-US" b="1" i="1" smtClean="0">
                <a:sym typeface="Symbol" pitchFamily="18" charset="2"/>
              </a:rPr>
              <a:t>|v</a:t>
            </a:r>
            <a:r>
              <a:rPr lang="en-US" b="1" i="1" baseline="-25000" smtClean="0">
                <a:sym typeface="Symbol" pitchFamily="18" charset="2"/>
              </a:rPr>
              <a:t>j</a:t>
            </a:r>
            <a:r>
              <a:rPr lang="en-US" b="1" i="1" smtClean="0">
                <a:sym typeface="Symbol" pitchFamily="18" charset="2"/>
              </a:rPr>
              <a:t>) </a:t>
            </a:r>
            <a:r>
              <a:rPr lang="en-US" smtClean="0"/>
              <a:t>is estimated thru a Gaussian density function</a:t>
            </a:r>
            <a:endParaRPr lang="it-IT" smtClean="0"/>
          </a:p>
          <a:p>
            <a:pPr eaLnBrk="1" hangingPunct="1"/>
            <a:r>
              <a:rPr lang="en-US" smtClean="0"/>
              <a:t>Computationally easy in both cases</a:t>
            </a:r>
            <a:endParaRPr lang="it-IT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Play-tennis example: estimating P(x</a:t>
            </a:r>
            <a:r>
              <a:rPr lang="en-US" baseline="-25000" smtClean="0"/>
              <a:t>i</a:t>
            </a:r>
            <a:r>
              <a:rPr lang="en-US" smtClean="0"/>
              <a:t>|C)</a:t>
            </a:r>
            <a:endParaRPr lang="it-IT" smtClean="0"/>
          </a:p>
        </p:txBody>
      </p:sp>
      <p:graphicFrame>
        <p:nvGraphicFramePr>
          <p:cNvPr id="5122" name="Object 3"/>
          <p:cNvGraphicFramePr>
            <a:graphicFrameLocks/>
          </p:cNvGraphicFramePr>
          <p:nvPr/>
        </p:nvGraphicFramePr>
        <p:xfrm>
          <a:off x="228600" y="1524000"/>
          <a:ext cx="3505200" cy="2895600"/>
        </p:xfrm>
        <a:graphic>
          <a:graphicData uri="http://schemas.openxmlformats.org/presentationml/2006/ole">
            <p:oleObj spid="_x0000_s34818" name="Worksheet" r:id="rId3" imgW="5743956" imgH="5172456" progId="Excel.Sheet.8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6200" y="914400"/>
            <a:ext cx="5105400" cy="5614988"/>
            <a:chOff x="2304" y="576"/>
            <a:chExt cx="3216" cy="3537"/>
          </a:xfrm>
        </p:grpSpPr>
        <p:sp>
          <p:nvSpPr>
            <p:cNvPr id="5133" name="Rectangle 5"/>
            <p:cNvSpPr>
              <a:spLocks noChangeArrowheads="1"/>
            </p:cNvSpPr>
            <p:nvPr/>
          </p:nvSpPr>
          <p:spPr bwMode="auto">
            <a:xfrm>
              <a:off x="3912" y="3615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P(true|n) = 3/5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34" name="Rectangle 6"/>
            <p:cNvSpPr>
              <a:spLocks noChangeArrowheads="1"/>
            </p:cNvSpPr>
            <p:nvPr/>
          </p:nvSpPr>
          <p:spPr bwMode="auto">
            <a:xfrm>
              <a:off x="2304" y="3615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P(true|p) = 3/9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35" name="Rectangle 7"/>
            <p:cNvSpPr>
              <a:spLocks noChangeArrowheads="1"/>
            </p:cNvSpPr>
            <p:nvPr/>
          </p:nvSpPr>
          <p:spPr bwMode="auto">
            <a:xfrm>
              <a:off x="3912" y="3864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P(false|n) = 2/5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36" name="Rectangle 8"/>
            <p:cNvSpPr>
              <a:spLocks noChangeArrowheads="1"/>
            </p:cNvSpPr>
            <p:nvPr/>
          </p:nvSpPr>
          <p:spPr bwMode="auto">
            <a:xfrm>
              <a:off x="2304" y="3864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P(false|p) = 6/9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37" name="Rectangle 9"/>
            <p:cNvSpPr>
              <a:spLocks noChangeArrowheads="1"/>
            </p:cNvSpPr>
            <p:nvPr/>
          </p:nvSpPr>
          <p:spPr bwMode="auto">
            <a:xfrm>
              <a:off x="3912" y="2868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P(high|n) = 4/5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38" name="Rectangle 10"/>
            <p:cNvSpPr>
              <a:spLocks noChangeArrowheads="1"/>
            </p:cNvSpPr>
            <p:nvPr/>
          </p:nvSpPr>
          <p:spPr bwMode="auto">
            <a:xfrm>
              <a:off x="2304" y="2868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P(high|p) = 3/9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39" name="Rectangle 11"/>
            <p:cNvSpPr>
              <a:spLocks noChangeArrowheads="1"/>
            </p:cNvSpPr>
            <p:nvPr/>
          </p:nvSpPr>
          <p:spPr bwMode="auto">
            <a:xfrm>
              <a:off x="3912" y="3117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P(normal|n) = 2/5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40" name="Rectangle 12"/>
            <p:cNvSpPr>
              <a:spLocks noChangeArrowheads="1"/>
            </p:cNvSpPr>
            <p:nvPr/>
          </p:nvSpPr>
          <p:spPr bwMode="auto">
            <a:xfrm>
              <a:off x="2304" y="3117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P(normal|p) = 6/9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41" name="Rectangle 13"/>
            <p:cNvSpPr>
              <a:spLocks noChangeArrowheads="1"/>
            </p:cNvSpPr>
            <p:nvPr/>
          </p:nvSpPr>
          <p:spPr bwMode="auto">
            <a:xfrm>
              <a:off x="3912" y="1872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P(hot|n) = 2/5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42" name="Rectangle 14"/>
            <p:cNvSpPr>
              <a:spLocks noChangeArrowheads="1"/>
            </p:cNvSpPr>
            <p:nvPr/>
          </p:nvSpPr>
          <p:spPr bwMode="auto">
            <a:xfrm>
              <a:off x="2304" y="1872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P(hot|p) = 2/9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43" name="Rectangle 15"/>
            <p:cNvSpPr>
              <a:spLocks noChangeArrowheads="1"/>
            </p:cNvSpPr>
            <p:nvPr/>
          </p:nvSpPr>
          <p:spPr bwMode="auto">
            <a:xfrm>
              <a:off x="3912" y="2121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P(mild|n) = 2/5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44" name="Rectangle 16"/>
            <p:cNvSpPr>
              <a:spLocks noChangeArrowheads="1"/>
            </p:cNvSpPr>
            <p:nvPr/>
          </p:nvSpPr>
          <p:spPr bwMode="auto">
            <a:xfrm>
              <a:off x="2304" y="2121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P(mild|p) = 4/9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45" name="Rectangle 17"/>
            <p:cNvSpPr>
              <a:spLocks noChangeArrowheads="1"/>
            </p:cNvSpPr>
            <p:nvPr/>
          </p:nvSpPr>
          <p:spPr bwMode="auto">
            <a:xfrm>
              <a:off x="3912" y="2370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P(cool|n) = 1/5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46" name="Rectangle 18"/>
            <p:cNvSpPr>
              <a:spLocks noChangeArrowheads="1"/>
            </p:cNvSpPr>
            <p:nvPr/>
          </p:nvSpPr>
          <p:spPr bwMode="auto">
            <a:xfrm>
              <a:off x="2304" y="2370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P(cool|p) = 3/9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47" name="Rectangle 19"/>
            <p:cNvSpPr>
              <a:spLocks noChangeArrowheads="1"/>
            </p:cNvSpPr>
            <p:nvPr/>
          </p:nvSpPr>
          <p:spPr bwMode="auto">
            <a:xfrm>
              <a:off x="3912" y="1323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P(rain|n) = 2/5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48" name="Rectangle 20"/>
            <p:cNvSpPr>
              <a:spLocks noChangeArrowheads="1"/>
            </p:cNvSpPr>
            <p:nvPr/>
          </p:nvSpPr>
          <p:spPr bwMode="auto">
            <a:xfrm>
              <a:off x="2304" y="1323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P(rain|p) = 3/9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49" name="Rectangle 21"/>
            <p:cNvSpPr>
              <a:spLocks noChangeArrowheads="1"/>
            </p:cNvSpPr>
            <p:nvPr/>
          </p:nvSpPr>
          <p:spPr bwMode="auto">
            <a:xfrm>
              <a:off x="3912" y="1074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P(overcast|n) = 0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50" name="Rectangle 22"/>
            <p:cNvSpPr>
              <a:spLocks noChangeArrowheads="1"/>
            </p:cNvSpPr>
            <p:nvPr/>
          </p:nvSpPr>
          <p:spPr bwMode="auto">
            <a:xfrm>
              <a:off x="2304" y="1074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P(overcast|p) = 4/9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51" name="Rectangle 23"/>
            <p:cNvSpPr>
              <a:spLocks noChangeArrowheads="1"/>
            </p:cNvSpPr>
            <p:nvPr/>
          </p:nvSpPr>
          <p:spPr bwMode="auto">
            <a:xfrm>
              <a:off x="3912" y="825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P(sunny|n) = 3/5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52" name="Rectangle 24"/>
            <p:cNvSpPr>
              <a:spLocks noChangeArrowheads="1"/>
            </p:cNvSpPr>
            <p:nvPr/>
          </p:nvSpPr>
          <p:spPr bwMode="auto">
            <a:xfrm>
              <a:off x="2304" y="825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P(sunny|p) = 2/9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53" name="Rectangle 25"/>
            <p:cNvSpPr>
              <a:spLocks noChangeArrowheads="1"/>
            </p:cNvSpPr>
            <p:nvPr/>
          </p:nvSpPr>
          <p:spPr bwMode="auto">
            <a:xfrm>
              <a:off x="3912" y="3366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5154" name="Rectangle 26"/>
            <p:cNvSpPr>
              <a:spLocks noChangeArrowheads="1"/>
            </p:cNvSpPr>
            <p:nvPr/>
          </p:nvSpPr>
          <p:spPr bwMode="auto">
            <a:xfrm>
              <a:off x="2304" y="3366"/>
              <a:ext cx="1608" cy="24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windy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55" name="Rectangle 27"/>
            <p:cNvSpPr>
              <a:spLocks noChangeArrowheads="1"/>
            </p:cNvSpPr>
            <p:nvPr/>
          </p:nvSpPr>
          <p:spPr bwMode="auto">
            <a:xfrm>
              <a:off x="3912" y="2619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5156" name="Rectangle 28"/>
            <p:cNvSpPr>
              <a:spLocks noChangeArrowheads="1"/>
            </p:cNvSpPr>
            <p:nvPr/>
          </p:nvSpPr>
          <p:spPr bwMode="auto">
            <a:xfrm>
              <a:off x="2304" y="2619"/>
              <a:ext cx="1608" cy="24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humidity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57" name="Rectangle 29"/>
            <p:cNvSpPr>
              <a:spLocks noChangeArrowheads="1"/>
            </p:cNvSpPr>
            <p:nvPr/>
          </p:nvSpPr>
          <p:spPr bwMode="auto">
            <a:xfrm>
              <a:off x="3912" y="1572"/>
              <a:ext cx="1608" cy="3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5158" name="Rectangle 30"/>
            <p:cNvSpPr>
              <a:spLocks noChangeArrowheads="1"/>
            </p:cNvSpPr>
            <p:nvPr/>
          </p:nvSpPr>
          <p:spPr bwMode="auto">
            <a:xfrm>
              <a:off x="2304" y="1572"/>
              <a:ext cx="1608" cy="30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temperature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59" name="Rectangle 31"/>
            <p:cNvSpPr>
              <a:spLocks noChangeArrowheads="1"/>
            </p:cNvSpPr>
            <p:nvPr/>
          </p:nvSpPr>
          <p:spPr bwMode="auto">
            <a:xfrm>
              <a:off x="3912" y="576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5160" name="Rectangle 32"/>
            <p:cNvSpPr>
              <a:spLocks noChangeArrowheads="1"/>
            </p:cNvSpPr>
            <p:nvPr/>
          </p:nvSpPr>
          <p:spPr bwMode="auto">
            <a:xfrm>
              <a:off x="2304" y="576"/>
              <a:ext cx="1608" cy="24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outlook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61" name="Line 33"/>
            <p:cNvSpPr>
              <a:spLocks noChangeShapeType="1"/>
            </p:cNvSpPr>
            <p:nvPr/>
          </p:nvSpPr>
          <p:spPr bwMode="auto">
            <a:xfrm>
              <a:off x="2304" y="576"/>
              <a:ext cx="3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Line 34"/>
            <p:cNvSpPr>
              <a:spLocks noChangeShapeType="1"/>
            </p:cNvSpPr>
            <p:nvPr/>
          </p:nvSpPr>
          <p:spPr bwMode="auto">
            <a:xfrm>
              <a:off x="2304" y="825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35"/>
            <p:cNvSpPr>
              <a:spLocks noChangeShapeType="1"/>
            </p:cNvSpPr>
            <p:nvPr/>
          </p:nvSpPr>
          <p:spPr bwMode="auto">
            <a:xfrm>
              <a:off x="2304" y="1872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Line 36"/>
            <p:cNvSpPr>
              <a:spLocks noChangeShapeType="1"/>
            </p:cNvSpPr>
            <p:nvPr/>
          </p:nvSpPr>
          <p:spPr bwMode="auto">
            <a:xfrm>
              <a:off x="2304" y="2868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37"/>
            <p:cNvSpPr>
              <a:spLocks noChangeShapeType="1"/>
            </p:cNvSpPr>
            <p:nvPr/>
          </p:nvSpPr>
          <p:spPr bwMode="auto">
            <a:xfrm>
              <a:off x="2304" y="3615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Line 38"/>
            <p:cNvSpPr>
              <a:spLocks noChangeShapeType="1"/>
            </p:cNvSpPr>
            <p:nvPr/>
          </p:nvSpPr>
          <p:spPr bwMode="auto">
            <a:xfrm>
              <a:off x="2304" y="4113"/>
              <a:ext cx="3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Line 39"/>
            <p:cNvSpPr>
              <a:spLocks noChangeShapeType="1"/>
            </p:cNvSpPr>
            <p:nvPr/>
          </p:nvSpPr>
          <p:spPr bwMode="auto">
            <a:xfrm>
              <a:off x="2304" y="576"/>
              <a:ext cx="0" cy="35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Line 40"/>
            <p:cNvSpPr>
              <a:spLocks noChangeShapeType="1"/>
            </p:cNvSpPr>
            <p:nvPr/>
          </p:nvSpPr>
          <p:spPr bwMode="auto">
            <a:xfrm>
              <a:off x="3912" y="576"/>
              <a:ext cx="0" cy="3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Line 41"/>
            <p:cNvSpPr>
              <a:spLocks noChangeShapeType="1"/>
            </p:cNvSpPr>
            <p:nvPr/>
          </p:nvSpPr>
          <p:spPr bwMode="auto">
            <a:xfrm>
              <a:off x="5520" y="576"/>
              <a:ext cx="0" cy="35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Line 42"/>
            <p:cNvSpPr>
              <a:spLocks noChangeShapeType="1"/>
            </p:cNvSpPr>
            <p:nvPr/>
          </p:nvSpPr>
          <p:spPr bwMode="auto">
            <a:xfrm>
              <a:off x="2304" y="1074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Line 43"/>
            <p:cNvSpPr>
              <a:spLocks noChangeShapeType="1"/>
            </p:cNvSpPr>
            <p:nvPr/>
          </p:nvSpPr>
          <p:spPr bwMode="auto">
            <a:xfrm>
              <a:off x="2304" y="1323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Line 44"/>
            <p:cNvSpPr>
              <a:spLocks noChangeShapeType="1"/>
            </p:cNvSpPr>
            <p:nvPr/>
          </p:nvSpPr>
          <p:spPr bwMode="auto">
            <a:xfrm>
              <a:off x="2304" y="1572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Line 45"/>
            <p:cNvSpPr>
              <a:spLocks noChangeShapeType="1"/>
            </p:cNvSpPr>
            <p:nvPr/>
          </p:nvSpPr>
          <p:spPr bwMode="auto">
            <a:xfrm>
              <a:off x="2304" y="2619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Line 46"/>
            <p:cNvSpPr>
              <a:spLocks noChangeShapeType="1"/>
            </p:cNvSpPr>
            <p:nvPr/>
          </p:nvSpPr>
          <p:spPr bwMode="auto">
            <a:xfrm>
              <a:off x="2304" y="2370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Line 47"/>
            <p:cNvSpPr>
              <a:spLocks noChangeShapeType="1"/>
            </p:cNvSpPr>
            <p:nvPr/>
          </p:nvSpPr>
          <p:spPr bwMode="auto">
            <a:xfrm>
              <a:off x="2304" y="2121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Line 48"/>
            <p:cNvSpPr>
              <a:spLocks noChangeShapeType="1"/>
            </p:cNvSpPr>
            <p:nvPr/>
          </p:nvSpPr>
          <p:spPr bwMode="auto">
            <a:xfrm>
              <a:off x="2304" y="3366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Line 49"/>
            <p:cNvSpPr>
              <a:spLocks noChangeShapeType="1"/>
            </p:cNvSpPr>
            <p:nvPr/>
          </p:nvSpPr>
          <p:spPr bwMode="auto">
            <a:xfrm>
              <a:off x="2304" y="3117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Line 50"/>
            <p:cNvSpPr>
              <a:spLocks noChangeShapeType="1"/>
            </p:cNvSpPr>
            <p:nvPr/>
          </p:nvSpPr>
          <p:spPr bwMode="auto">
            <a:xfrm>
              <a:off x="2304" y="3864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990600" y="4953000"/>
            <a:ext cx="1905000" cy="1041400"/>
            <a:chOff x="480" y="2688"/>
            <a:chExt cx="1200" cy="656"/>
          </a:xfrm>
        </p:grpSpPr>
        <p:sp>
          <p:nvSpPr>
            <p:cNvPr id="5126" name="Rectangle 52"/>
            <p:cNvSpPr>
              <a:spLocks noChangeArrowheads="1"/>
            </p:cNvSpPr>
            <p:nvPr/>
          </p:nvSpPr>
          <p:spPr bwMode="auto">
            <a:xfrm>
              <a:off x="480" y="3016"/>
              <a:ext cx="1200" cy="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P(n) = 5/14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27" name="Rectangle 53"/>
            <p:cNvSpPr>
              <a:spLocks noChangeArrowheads="1"/>
            </p:cNvSpPr>
            <p:nvPr/>
          </p:nvSpPr>
          <p:spPr bwMode="auto">
            <a:xfrm>
              <a:off x="480" y="2688"/>
              <a:ext cx="1200" cy="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alibri" pitchFamily="34" charset="0"/>
                </a:rPr>
                <a:t>P(p) = 9/14</a:t>
              </a:r>
              <a:endParaRPr lang="it-IT" sz="2000" b="1">
                <a:latin typeface="Calibri" pitchFamily="34" charset="0"/>
              </a:endParaRPr>
            </a:p>
          </p:txBody>
        </p:sp>
        <p:sp>
          <p:nvSpPr>
            <p:cNvPr id="5128" name="Line 54"/>
            <p:cNvSpPr>
              <a:spLocks noChangeShapeType="1"/>
            </p:cNvSpPr>
            <p:nvPr/>
          </p:nvSpPr>
          <p:spPr bwMode="auto">
            <a:xfrm>
              <a:off x="480" y="2688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55"/>
            <p:cNvSpPr>
              <a:spLocks noChangeShapeType="1"/>
            </p:cNvSpPr>
            <p:nvPr/>
          </p:nvSpPr>
          <p:spPr bwMode="auto">
            <a:xfrm>
              <a:off x="480" y="30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56"/>
            <p:cNvSpPr>
              <a:spLocks noChangeShapeType="1"/>
            </p:cNvSpPr>
            <p:nvPr/>
          </p:nvSpPr>
          <p:spPr bwMode="auto">
            <a:xfrm>
              <a:off x="480" y="3344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57"/>
            <p:cNvSpPr>
              <a:spLocks noChangeShapeType="1"/>
            </p:cNvSpPr>
            <p:nvPr/>
          </p:nvSpPr>
          <p:spPr bwMode="auto">
            <a:xfrm>
              <a:off x="480" y="2688"/>
              <a:ext cx="0" cy="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58"/>
            <p:cNvSpPr>
              <a:spLocks noChangeShapeType="1"/>
            </p:cNvSpPr>
            <p:nvPr/>
          </p:nvSpPr>
          <p:spPr bwMode="auto">
            <a:xfrm>
              <a:off x="1680" y="2688"/>
              <a:ext cx="0" cy="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366713"/>
            <a:ext cx="7488237" cy="596900"/>
          </a:xfrm>
        </p:spPr>
        <p:txBody>
          <a:bodyPr lIns="92075" tIns="46038" rIns="92075" bIns="46038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Naive Bayesian Classifier (II)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01050" cy="6556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smtClean="0"/>
              <a:t>Given a training set, we can compute the probabilities</a:t>
            </a:r>
          </a:p>
        </p:txBody>
      </p:sp>
      <p:graphicFrame>
        <p:nvGraphicFramePr>
          <p:cNvPr id="6146" name="Object 4"/>
          <p:cNvGraphicFramePr>
            <a:graphicFrameLocks/>
          </p:cNvGraphicFramePr>
          <p:nvPr/>
        </p:nvGraphicFramePr>
        <p:xfrm>
          <a:off x="1066800" y="2743200"/>
          <a:ext cx="6459538" cy="2862263"/>
        </p:xfrm>
        <a:graphic>
          <a:graphicData uri="http://schemas.openxmlformats.org/presentationml/2006/ole">
            <p:oleObj spid="_x0000_s35842" name="Worksheet" r:id="rId3" imgW="6459480" imgH="2862000" progId="Excel.Sheet.8">
              <p:embed/>
            </p:oleObj>
          </a:graphicData>
        </a:graphic>
      </p:graphicFrame>
    </p:spTree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Play-tennis example: classifying X</a:t>
            </a:r>
            <a:endParaRPr lang="it-IT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4724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An unseen sample X = &lt;rain, hot, high, false&gt;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P(X|p)·P(p) = </a:t>
            </a:r>
            <a:br>
              <a:rPr lang="en-US" smtClean="0"/>
            </a:br>
            <a:r>
              <a:rPr lang="en-US" smtClean="0"/>
              <a:t>P(rain|p)·P(hot|p)·P(high|p)·P(false|p)·P(p) = 3/9·2/9·3/9·6/9·9/14 = </a:t>
            </a:r>
            <a:r>
              <a:rPr lang="it-IT" smtClean="0">
                <a:cs typeface="Arial" pitchFamily="34" charset="0"/>
              </a:rPr>
              <a:t>0.010582</a:t>
            </a:r>
            <a:endParaRPr lang="en-US" smtClean="0">
              <a:cs typeface="Arial" pitchFamily="34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P(X|n)·P(n) = </a:t>
            </a:r>
            <a:br>
              <a:rPr lang="en-US" smtClean="0"/>
            </a:br>
            <a:r>
              <a:rPr lang="en-US" smtClean="0"/>
              <a:t>P(rain|n)·P(hot|n)·P(high|n)·P(false|n)·P(n) = 2/5·2/5·4/5·2/5·5/14 = </a:t>
            </a:r>
            <a:r>
              <a:rPr lang="it-IT" smtClean="0">
                <a:solidFill>
                  <a:schemeClr val="hlink"/>
                </a:solidFill>
                <a:cs typeface="Arial" pitchFamily="34" charset="0"/>
              </a:rPr>
              <a:t>0.018286</a:t>
            </a:r>
            <a:endParaRPr lang="en-US" smtClean="0">
              <a:solidFill>
                <a:schemeClr val="hlink"/>
              </a:solidFill>
              <a:cs typeface="Arial" pitchFamily="34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mtClean="0">
              <a:solidFill>
                <a:schemeClr val="hlink"/>
              </a:solidFill>
              <a:cs typeface="Arial" pitchFamily="34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Sample </a:t>
            </a:r>
            <a:r>
              <a:rPr lang="en-US" smtClean="0">
                <a:solidFill>
                  <a:schemeClr val="hlink"/>
                </a:solidFill>
              </a:rPr>
              <a:t>X is</a:t>
            </a:r>
            <a:r>
              <a:rPr lang="en-US" smtClean="0"/>
              <a:t> classified in class </a:t>
            </a:r>
            <a:r>
              <a:rPr lang="en-US" smtClean="0">
                <a:solidFill>
                  <a:schemeClr val="hlink"/>
                </a:solidFill>
              </a:rPr>
              <a:t>n </a:t>
            </a:r>
            <a:r>
              <a:rPr lang="en-US" smtClean="0"/>
              <a:t>(don</a:t>
            </a:r>
            <a:r>
              <a:rPr lang="en-US" smtClean="0">
                <a:latin typeface="Comic Sans MS" pitchFamily="66" charset="0"/>
              </a:rPr>
              <a:t>’</a:t>
            </a:r>
            <a:r>
              <a:rPr lang="en-US" smtClean="0"/>
              <a:t>t play)</a:t>
            </a:r>
            <a:endParaRPr lang="it-IT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it-IT" sz="2400" smtClean="0"/>
          </a:p>
        </p:txBody>
      </p:sp>
    </p:spTree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The independence hypothesis…</a:t>
            </a:r>
            <a:endParaRPr lang="it-IT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178800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… makes computation possible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… yields optimal classifiers when satisfied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… but is seldom satisfied in practice, as attributes (variables) are often correlated.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Attempts to overcome this limitation: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>
                <a:solidFill>
                  <a:schemeClr val="hlink"/>
                </a:solidFill>
              </a:rPr>
              <a:t>Bayesian networks</a:t>
            </a:r>
            <a:r>
              <a:rPr lang="en-US" sz="2000" smtClean="0"/>
              <a:t>, that combine Bayesian reasoning with causal relationships between attributes</a:t>
            </a:r>
            <a:endParaRPr lang="it-IT" sz="2000" smtClean="0"/>
          </a:p>
        </p:txBody>
      </p:sp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27432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800" smtClean="0"/>
              <a:t>The following  dataset is given where there are three Boolean attributes, W, X and Y, and one Boolean class variable, C:</a:t>
            </a:r>
          </a:p>
          <a:p>
            <a:pPr>
              <a:buFont typeface="Arial" pitchFamily="34" charset="0"/>
              <a:buNone/>
            </a:pPr>
            <a:r>
              <a:rPr lang="en-US" sz="2800" smtClean="0"/>
              <a:t>How would a Naïve Bayes Classifier classify the test example (W=F, X=T,Y=F)? </a:t>
            </a:r>
          </a:p>
          <a:p>
            <a:pPr>
              <a:buFont typeface="Arial" pitchFamily="34" charset="0"/>
              <a:buNone/>
            </a:pPr>
            <a:endParaRPr lang="en-US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95600"/>
            <a:ext cx="29718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27432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800" smtClean="0"/>
              <a:t>The following  dataset is given where there are three Boolean attributes, W, X and Y, and one Boolean class variable, C:</a:t>
            </a:r>
          </a:p>
          <a:p>
            <a:pPr>
              <a:buFont typeface="Arial" pitchFamily="34" charset="0"/>
              <a:buNone/>
            </a:pPr>
            <a:r>
              <a:rPr lang="en-US" sz="2800" smtClean="0"/>
              <a:t>How would a Naïve Bayes Classifier classify the test example (W=F, X=T,Y=F)? </a:t>
            </a:r>
          </a:p>
          <a:p>
            <a:pPr>
              <a:buFont typeface="Arial" pitchFamily="34" charset="0"/>
              <a:buNone/>
            </a:pPr>
            <a:endParaRPr lang="en-US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95600"/>
            <a:ext cx="29718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 Classifiers</a:t>
            </a:r>
            <a:endParaRPr lang="en-US" b="1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mtClean="0"/>
              <a:t>Credit rating prediction:</a:t>
            </a:r>
          </a:p>
          <a:p>
            <a:pPr>
              <a:buFont typeface="Arial" pitchFamily="34" charset="0"/>
              <a:buNone/>
            </a:pPr>
            <a:r>
              <a:rPr lang="en-US" sz="2400" smtClean="0"/>
              <a:t>Training data: Joint observation of features and outcome</a:t>
            </a:r>
          </a:p>
          <a:p>
            <a:pPr>
              <a:buFont typeface="Arial" pitchFamily="34" charset="0"/>
              <a:buNone/>
            </a:pPr>
            <a:r>
              <a:rPr lang="en-US" sz="2400" smtClean="0"/>
              <a:t>Classifier is a mapping from observed values of </a:t>
            </a:r>
            <a:r>
              <a:rPr lang="en-US" sz="2400" b="1" smtClean="0"/>
              <a:t>x</a:t>
            </a:r>
            <a:r>
              <a:rPr lang="en-US" sz="2400" smtClean="0"/>
              <a:t> to predicted values of </a:t>
            </a:r>
            <a:r>
              <a:rPr lang="en-US" sz="2400" b="1" smtClean="0"/>
              <a:t>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581400"/>
          <a:ext cx="64008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#good</a:t>
                      </a:r>
                      <a:endParaRPr lang="en-US" dirty="0"/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</a:t>
                      </a:r>
                      <a:endParaRPr lang="en-US" dirty="0"/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X=2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27432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800" smtClean="0"/>
              <a:t>The following  dataset is given where there are three Boolean attributes, W, X and Y, and one Boolean class variable, C:</a:t>
            </a:r>
          </a:p>
          <a:p>
            <a:pPr>
              <a:buFont typeface="Arial" pitchFamily="34" charset="0"/>
              <a:buNone/>
            </a:pPr>
            <a:r>
              <a:rPr lang="en-US" sz="2800" smtClean="0"/>
              <a:t>How would a Naïve Bayes Classifier classify the test example (W=F, X=T,Y=F)? </a:t>
            </a:r>
          </a:p>
          <a:p>
            <a:pPr>
              <a:buFont typeface="Arial" pitchFamily="34" charset="0"/>
              <a:buNone/>
            </a:pPr>
            <a:endParaRPr lang="en-US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95600"/>
            <a:ext cx="29718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943600"/>
          </a:xfrm>
        </p:spPr>
        <p:txBody>
          <a:bodyPr/>
          <a:lstStyle/>
          <a:p>
            <a:r>
              <a:rPr lang="en-US" smtClean="0"/>
              <a:t>Predict more likely outcome for each possible observation</a:t>
            </a:r>
          </a:p>
          <a:p>
            <a:r>
              <a:rPr lang="en-US" smtClean="0"/>
              <a:t>Probability of outcome c given an observation 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81400"/>
          <a:ext cx="64008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#good</a:t>
                      </a:r>
                      <a:endParaRPr lang="en-US" dirty="0"/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.2632</a:t>
                      </a:r>
                      <a:endParaRPr lang="en-US" dirty="0"/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.4592</a:t>
                      </a:r>
                      <a:endParaRPr lang="en-US" dirty="0"/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X=2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8" y="42863"/>
            <a:ext cx="8734425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838200" y="388620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How likely we see ‘x’ in users with good credit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819400"/>
          <a:ext cx="32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#good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X=2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21" name="TextBox 4"/>
          <p:cNvSpPr txBox="1">
            <a:spLocks noChangeArrowheads="1"/>
          </p:cNvSpPr>
          <p:nvPr/>
        </p:nvSpPr>
        <p:spPr bwMode="auto">
          <a:xfrm>
            <a:off x="0" y="44958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P(c)            383/690        307/690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0400" y="2819400"/>
          <a:ext cx="29718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P(x/c=0)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P(x/c=1)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42/383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338/383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287/307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3/383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44" name="TextBox 6"/>
          <p:cNvSpPr txBox="1">
            <a:spLocks noChangeArrowheads="1"/>
          </p:cNvSpPr>
          <p:nvPr/>
        </p:nvSpPr>
        <p:spPr bwMode="auto">
          <a:xfrm>
            <a:off x="838200" y="0"/>
            <a:ext cx="6172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Bayes Classifiers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609600"/>
          <a:ext cx="64008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#good</a:t>
                      </a:r>
                      <a:endParaRPr lang="en-US" dirty="0"/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.2632</a:t>
                      </a:r>
                      <a:endParaRPr lang="en-US" dirty="0"/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.4592</a:t>
                      </a:r>
                      <a:endParaRPr lang="en-US" dirty="0"/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X=2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67" name="TextBox 8"/>
          <p:cNvSpPr txBox="1">
            <a:spLocks noChangeArrowheads="1"/>
          </p:cNvSpPr>
          <p:nvPr/>
        </p:nvSpPr>
        <p:spPr bwMode="auto">
          <a:xfrm>
            <a:off x="228600" y="5029200"/>
            <a:ext cx="358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P(x)= 57/690</a:t>
            </a:r>
          </a:p>
        </p:txBody>
      </p:sp>
      <p:sp>
        <p:nvSpPr>
          <p:cNvPr id="4168" name="TextBox 9"/>
          <p:cNvSpPr txBox="1">
            <a:spLocks noChangeArrowheads="1"/>
          </p:cNvSpPr>
          <p:nvPr/>
        </p:nvSpPr>
        <p:spPr bwMode="auto">
          <a:xfrm>
            <a:off x="152400" y="5562600"/>
            <a:ext cx="533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P(x)= (42/383)(383/690)+(15/307)(307/690)=57/690</a:t>
            </a:r>
          </a:p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          </a:t>
            </a:r>
            <a:r>
              <a:rPr lang="en-US">
                <a:solidFill>
                  <a:srgbClr val="103DFC"/>
                </a:solidFill>
                <a:latin typeface="Calibri" pitchFamily="34" charset="0"/>
              </a:rPr>
              <a:t>= P(x/c=0*p(c=0)+ P(x/c=1)*p(c=1)</a:t>
            </a:r>
          </a:p>
          <a:p>
            <a:r>
              <a:rPr lang="en-US">
                <a:solidFill>
                  <a:srgbClr val="103DFC"/>
                </a:solidFill>
                <a:latin typeface="Calibri" pitchFamily="34" charset="0"/>
              </a:rPr>
              <a:t>             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956175" y="4495800"/>
          <a:ext cx="4187825" cy="1447800"/>
        </p:xfrm>
        <a:graphic>
          <a:graphicData uri="http://schemas.openxmlformats.org/presentationml/2006/ole">
            <p:oleObj spid="_x0000_s33794" name="Equation" r:id="rId4" imgW="2425680" imgH="83808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dirty="0" smtClean="0"/>
              <a:t>Bayesian Learning</a:t>
            </a:r>
            <a:br>
              <a:rPr lang="en-US" sz="3100" dirty="0" smtClean="0"/>
            </a:br>
            <a:r>
              <a:rPr lang="en-US" sz="3100" dirty="0" smtClean="0"/>
              <a:t>(Based on Chapter 6 of Mitchell T.., Machine Learning,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752600"/>
            <a:ext cx="8610600" cy="43434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i="1" dirty="0">
                <a:latin typeface="+mn-lt"/>
                <a:cs typeface="+mn-cs"/>
              </a:rPr>
              <a:t>Bayesian Decision Theory</a:t>
            </a:r>
            <a:r>
              <a:rPr lang="en-US" sz="2800" dirty="0">
                <a:latin typeface="+mn-lt"/>
                <a:cs typeface="+mn-cs"/>
              </a:rPr>
              <a:t> came long before Decision Tree Learning and Neural Networks. It was studied in the field of Statistical Theory and more specifically, in the field of </a:t>
            </a:r>
            <a:r>
              <a:rPr lang="en-US" sz="2800" b="1" i="1" dirty="0">
                <a:latin typeface="+mn-lt"/>
                <a:cs typeface="+mn-cs"/>
              </a:rPr>
              <a:t>Pattern Recognition</a:t>
            </a:r>
            <a:r>
              <a:rPr lang="en-US" sz="2800" dirty="0">
                <a:latin typeface="+mn-lt"/>
                <a:cs typeface="+mn-cs"/>
              </a:rPr>
              <a:t>.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Bayesian Decision Theory is at the basis of important learning schemes such as the </a:t>
            </a:r>
            <a:r>
              <a:rPr lang="en-US" sz="2800" b="1" i="1" dirty="0">
                <a:latin typeface="+mn-lt"/>
                <a:cs typeface="+mn-cs"/>
              </a:rPr>
              <a:t>Naïve </a:t>
            </a:r>
            <a:r>
              <a:rPr lang="en-US" sz="2800" b="1" i="1" dirty="0" err="1">
                <a:latin typeface="+mn-lt"/>
                <a:cs typeface="+mn-cs"/>
              </a:rPr>
              <a:t>Bayes</a:t>
            </a:r>
            <a:r>
              <a:rPr lang="en-US" sz="2800" b="1" i="1" dirty="0">
                <a:latin typeface="+mn-lt"/>
                <a:cs typeface="+mn-cs"/>
              </a:rPr>
              <a:t> Classifier</a:t>
            </a:r>
            <a:r>
              <a:rPr lang="en-US" sz="2800" dirty="0">
                <a:latin typeface="+mn-lt"/>
                <a:cs typeface="+mn-cs"/>
              </a:rPr>
              <a:t>, Learning </a:t>
            </a:r>
            <a:r>
              <a:rPr lang="en-US" sz="2800" b="1" i="1" dirty="0">
                <a:latin typeface="+mn-lt"/>
                <a:cs typeface="+mn-cs"/>
              </a:rPr>
              <a:t>Bayesian Belief Networks</a:t>
            </a:r>
            <a:r>
              <a:rPr lang="en-US" sz="2800" dirty="0">
                <a:latin typeface="+mn-lt"/>
                <a:cs typeface="+mn-cs"/>
              </a:rPr>
              <a:t> and the </a:t>
            </a:r>
            <a:r>
              <a:rPr lang="en-US" sz="2800" b="1" i="1" dirty="0">
                <a:latin typeface="+mn-lt"/>
                <a:cs typeface="+mn-cs"/>
              </a:rPr>
              <a:t>EM Algorithm.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Bayesian Decision Theory is also useful as it provides a framework within which many non-Bayesian classifiers can be studied (See [Mitchell, Sections 6.3, 4,5,6]).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Bayes Theorem</a:t>
            </a: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228600" y="8382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u="sng">
                <a:latin typeface="Calibri" pitchFamily="34" charset="0"/>
              </a:rPr>
              <a:t>Goal:</a:t>
            </a:r>
            <a:r>
              <a:rPr lang="en-US" sz="2800">
                <a:latin typeface="Calibri" pitchFamily="34" charset="0"/>
              </a:rPr>
              <a:t> To determine the most probable hypothesis, given the data </a:t>
            </a:r>
            <a:r>
              <a:rPr lang="en-US" sz="2800" i="1">
                <a:latin typeface="Calibri" pitchFamily="34" charset="0"/>
              </a:rPr>
              <a:t>D</a:t>
            </a:r>
            <a:r>
              <a:rPr lang="en-US" sz="2800">
                <a:latin typeface="Calibri" pitchFamily="34" charset="0"/>
              </a:rPr>
              <a:t> plus any initial knowledge about the prior probabilities of the various hypotheses in </a:t>
            </a:r>
            <a:r>
              <a:rPr lang="en-US" sz="2800" i="1">
                <a:latin typeface="Calibri" pitchFamily="34" charset="0"/>
              </a:rPr>
              <a:t>H</a:t>
            </a:r>
            <a:r>
              <a:rPr lang="en-US" sz="280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i="1">
                <a:latin typeface="Calibri" pitchFamily="34" charset="0"/>
              </a:rPr>
              <a:t>Prior probability of h, P(h):</a:t>
            </a:r>
            <a:r>
              <a:rPr lang="en-US" sz="2800">
                <a:latin typeface="Calibri" pitchFamily="34" charset="0"/>
              </a:rPr>
              <a:t> it reflects any background knowledge we have about the chance that </a:t>
            </a:r>
            <a:r>
              <a:rPr lang="en-US" sz="2800" i="1">
                <a:latin typeface="Calibri" pitchFamily="34" charset="0"/>
              </a:rPr>
              <a:t>h</a:t>
            </a:r>
            <a:r>
              <a:rPr lang="en-US" sz="2800">
                <a:latin typeface="Calibri" pitchFamily="34" charset="0"/>
              </a:rPr>
              <a:t> is a correct hypothesis (before having observed the data).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i="1">
                <a:latin typeface="Calibri" pitchFamily="34" charset="0"/>
              </a:rPr>
              <a:t>Prior probability of D, P(D):</a:t>
            </a:r>
            <a:r>
              <a:rPr lang="en-US" sz="2800">
                <a:latin typeface="Calibri" pitchFamily="34" charset="0"/>
              </a:rPr>
              <a:t> it reflects the probability that training data </a:t>
            </a:r>
            <a:r>
              <a:rPr lang="en-US" sz="2800" i="1">
                <a:latin typeface="Calibri" pitchFamily="34" charset="0"/>
              </a:rPr>
              <a:t>D</a:t>
            </a:r>
            <a:r>
              <a:rPr lang="en-US" sz="2800">
                <a:latin typeface="Calibri" pitchFamily="34" charset="0"/>
              </a:rPr>
              <a:t> will be observed given no knowledge about which hypothesis </a:t>
            </a:r>
            <a:r>
              <a:rPr lang="en-US" sz="2800" i="1">
                <a:latin typeface="Calibri" pitchFamily="34" charset="0"/>
              </a:rPr>
              <a:t>h</a:t>
            </a:r>
            <a:r>
              <a:rPr lang="en-US" sz="2800">
                <a:latin typeface="Calibri" pitchFamily="34" charset="0"/>
              </a:rPr>
              <a:t> holds.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i="1">
                <a:latin typeface="Calibri" pitchFamily="34" charset="0"/>
              </a:rPr>
              <a:t>Conditional Probability of observation D, P(D|h):</a:t>
            </a:r>
            <a:r>
              <a:rPr lang="en-US" sz="2800">
                <a:latin typeface="Calibri" pitchFamily="34" charset="0"/>
              </a:rPr>
              <a:t> it denotes the probability of observing data </a:t>
            </a:r>
            <a:r>
              <a:rPr lang="en-US" sz="2800" i="1">
                <a:latin typeface="Calibri" pitchFamily="34" charset="0"/>
              </a:rPr>
              <a:t>D</a:t>
            </a:r>
            <a:r>
              <a:rPr lang="en-US" sz="2800">
                <a:latin typeface="Calibri" pitchFamily="34" charset="0"/>
              </a:rPr>
              <a:t> given some world in which hypothesis </a:t>
            </a:r>
            <a:r>
              <a:rPr lang="en-US" sz="2800" i="1">
                <a:latin typeface="Calibri" pitchFamily="34" charset="0"/>
              </a:rPr>
              <a:t>h</a:t>
            </a:r>
            <a:r>
              <a:rPr lang="en-US" sz="2800">
                <a:latin typeface="Calibri" pitchFamily="34" charset="0"/>
              </a:rPr>
              <a:t> holds.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8486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 Theorem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066800"/>
            <a:ext cx="8610600" cy="411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i="1">
                <a:latin typeface="+mn-lt"/>
                <a:cs typeface="+mn-cs"/>
              </a:rPr>
              <a:t>Posterior probability of h, P(h|D):</a:t>
            </a:r>
            <a:r>
              <a:rPr lang="en-US" sz="3200">
                <a:latin typeface="+mn-lt"/>
                <a:cs typeface="+mn-cs"/>
              </a:rPr>
              <a:t> it represents the probability that </a:t>
            </a:r>
            <a:r>
              <a:rPr lang="en-US" sz="3200" i="1">
                <a:latin typeface="+mn-lt"/>
                <a:cs typeface="+mn-cs"/>
              </a:rPr>
              <a:t>h</a:t>
            </a:r>
            <a:r>
              <a:rPr lang="en-US" sz="3200">
                <a:latin typeface="+mn-lt"/>
                <a:cs typeface="+mn-cs"/>
              </a:rPr>
              <a:t> holds given the observed training data </a:t>
            </a:r>
            <a:r>
              <a:rPr lang="en-US" sz="3200" i="1">
                <a:latin typeface="+mn-lt"/>
                <a:cs typeface="+mn-cs"/>
              </a:rPr>
              <a:t>D</a:t>
            </a:r>
            <a:r>
              <a:rPr lang="en-US" sz="3200">
                <a:latin typeface="+mn-lt"/>
                <a:cs typeface="+mn-cs"/>
              </a:rPr>
              <a:t>. It reflects our confidence that </a:t>
            </a:r>
            <a:r>
              <a:rPr lang="en-US" sz="3200" i="1">
                <a:latin typeface="+mn-lt"/>
                <a:cs typeface="+mn-cs"/>
              </a:rPr>
              <a:t>h</a:t>
            </a:r>
            <a:r>
              <a:rPr lang="en-US" sz="3200">
                <a:latin typeface="+mn-lt"/>
                <a:cs typeface="+mn-cs"/>
              </a:rPr>
              <a:t> holds after we have seen the training data </a:t>
            </a:r>
            <a:r>
              <a:rPr lang="en-US" sz="3200" i="1">
                <a:latin typeface="+mn-lt"/>
                <a:cs typeface="+mn-cs"/>
              </a:rPr>
              <a:t>D</a:t>
            </a:r>
            <a:r>
              <a:rPr lang="en-US" sz="3200">
                <a:latin typeface="+mn-lt"/>
                <a:cs typeface="+mn-cs"/>
              </a:rPr>
              <a:t> and it is the quantity that Machine Learning researchers are interested in.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i="1">
                <a:latin typeface="+mn-lt"/>
                <a:cs typeface="+mn-cs"/>
              </a:rPr>
              <a:t>Bayes Theorem</a:t>
            </a:r>
            <a:r>
              <a:rPr lang="en-US" sz="3200">
                <a:latin typeface="+mn-lt"/>
                <a:cs typeface="+mn-cs"/>
              </a:rPr>
              <a:t> allows us to compute </a:t>
            </a:r>
            <a:r>
              <a:rPr lang="en-US" sz="3200" b="1" i="1">
                <a:latin typeface="+mn-lt"/>
                <a:cs typeface="+mn-cs"/>
              </a:rPr>
              <a:t>P(h|D):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3200" b="1" i="1">
              <a:latin typeface="+mn-lt"/>
              <a:cs typeface="+mn-cs"/>
            </a:endParaRP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3200" b="1" i="1">
                <a:latin typeface="+mn-lt"/>
                <a:cs typeface="+mn-cs"/>
              </a:rPr>
              <a:t>P(h|D)=P(D|h)P(h)/P(D)</a:t>
            </a:r>
            <a:endParaRPr lang="en-US" sz="3200">
              <a:latin typeface="+mn-lt"/>
              <a:cs typeface="+mn-cs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133600" y="4572000"/>
            <a:ext cx="4724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448800" cy="762000"/>
          </a:xfrm>
        </p:spPr>
        <p:txBody>
          <a:bodyPr rtlCol="0">
            <a:normAutofit fontScale="90000"/>
          </a:bodyPr>
          <a:lstStyle/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n-US" sz="4000" smtClean="0"/>
              <a:t> </a:t>
            </a:r>
            <a:r>
              <a:rPr lang="en-US" smtClean="0"/>
              <a:t>Maximum A Posteriori (MAP) </a:t>
            </a:r>
            <a:br>
              <a:rPr lang="en-US" smtClean="0"/>
            </a:br>
            <a:r>
              <a:rPr lang="en-US" smtClean="0"/>
              <a:t> Hypothesis and Maximum Likelihood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371600"/>
            <a:ext cx="8610600" cy="4191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u="sng" dirty="0">
                <a:latin typeface="+mn-lt"/>
                <a:cs typeface="+mn-cs"/>
              </a:rPr>
              <a:t>Goal:</a:t>
            </a:r>
            <a:r>
              <a:rPr lang="en-US" sz="2800" dirty="0">
                <a:latin typeface="+mn-lt"/>
                <a:cs typeface="+mn-cs"/>
              </a:rPr>
              <a:t> To find the most probable hypothesis </a:t>
            </a:r>
            <a:r>
              <a:rPr lang="en-US" sz="2800" i="1" dirty="0">
                <a:latin typeface="+mn-lt"/>
                <a:cs typeface="+mn-cs"/>
              </a:rPr>
              <a:t>h</a:t>
            </a:r>
            <a:r>
              <a:rPr lang="en-US" sz="2800" dirty="0">
                <a:latin typeface="+mn-lt"/>
                <a:cs typeface="+mn-cs"/>
              </a:rPr>
              <a:t> from a set of candidate hypotheses </a:t>
            </a:r>
            <a:r>
              <a:rPr lang="en-US" sz="2800" i="1" dirty="0">
                <a:latin typeface="+mn-lt"/>
                <a:cs typeface="+mn-cs"/>
              </a:rPr>
              <a:t>H</a:t>
            </a:r>
            <a:r>
              <a:rPr lang="en-US" sz="2800" dirty="0">
                <a:latin typeface="+mn-lt"/>
                <a:cs typeface="+mn-cs"/>
              </a:rPr>
              <a:t> given the observed data </a:t>
            </a:r>
            <a:r>
              <a:rPr lang="en-US" sz="2800" i="1" dirty="0">
                <a:latin typeface="+mn-lt"/>
                <a:cs typeface="+mn-cs"/>
              </a:rPr>
              <a:t>D</a:t>
            </a:r>
            <a:r>
              <a:rPr lang="en-US" sz="2800" dirty="0">
                <a:latin typeface="+mn-lt"/>
                <a:cs typeface="+mn-cs"/>
              </a:rPr>
              <a:t>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i="1" dirty="0">
                <a:latin typeface="+mn-lt"/>
                <a:cs typeface="+mn-cs"/>
              </a:rPr>
              <a:t>MAP Hypothesis, </a:t>
            </a:r>
            <a:r>
              <a:rPr lang="en-US" sz="2800" b="1" i="1" dirty="0" err="1">
                <a:latin typeface="+mn-lt"/>
                <a:cs typeface="+mn-cs"/>
              </a:rPr>
              <a:t>h</a:t>
            </a:r>
            <a:r>
              <a:rPr lang="en-US" sz="2800" b="1" i="1" baseline="-25000" dirty="0" err="1">
                <a:latin typeface="+mn-lt"/>
                <a:cs typeface="+mn-cs"/>
              </a:rPr>
              <a:t>MAP</a:t>
            </a:r>
            <a:r>
              <a:rPr lang="en-US" sz="2800" b="1" i="1" dirty="0">
                <a:latin typeface="+mn-lt"/>
                <a:cs typeface="+mn-cs"/>
              </a:rPr>
              <a:t> = </a:t>
            </a:r>
            <a:r>
              <a:rPr lang="en-US" sz="2800" b="1" i="1" dirty="0" err="1">
                <a:latin typeface="+mn-lt"/>
                <a:cs typeface="+mn-cs"/>
              </a:rPr>
              <a:t>argmax</a:t>
            </a:r>
            <a:r>
              <a:rPr lang="en-US" sz="2800" b="1" i="1" dirty="0">
                <a:latin typeface="+mn-lt"/>
                <a:cs typeface="+mn-cs"/>
              </a:rPr>
              <a:t> </a:t>
            </a:r>
            <a:r>
              <a:rPr lang="en-US" sz="2800" b="1" i="1" baseline="-25000" dirty="0" err="1">
                <a:latin typeface="+mn-lt"/>
                <a:cs typeface="+mn-cs"/>
              </a:rPr>
              <a:t>h</a:t>
            </a:r>
            <a:r>
              <a:rPr lang="en-US" sz="2800" b="1" i="1" baseline="-25000" dirty="0" err="1">
                <a:latin typeface="+mn-lt"/>
                <a:cs typeface="+mn-cs"/>
                <a:sym typeface="Symbol" pitchFamily="18" charset="2"/>
              </a:rPr>
              <a:t>H</a:t>
            </a:r>
            <a:r>
              <a:rPr lang="en-US" sz="2800" b="1" i="1" baseline="-25000" dirty="0">
                <a:latin typeface="+mn-lt"/>
                <a:cs typeface="+mn-cs"/>
                <a:sym typeface="Symbol" pitchFamily="18" charset="2"/>
              </a:rPr>
              <a:t> </a:t>
            </a:r>
            <a:r>
              <a:rPr lang="en-US" sz="2800" b="1" i="1" dirty="0">
                <a:latin typeface="+mn-lt"/>
                <a:cs typeface="+mn-cs"/>
                <a:sym typeface="Symbol" pitchFamily="18" charset="2"/>
              </a:rPr>
              <a:t>P(</a:t>
            </a:r>
            <a:r>
              <a:rPr lang="en-US" sz="2800" b="1" i="1" dirty="0" err="1">
                <a:latin typeface="+mn-lt"/>
                <a:cs typeface="+mn-cs"/>
                <a:sym typeface="Symbol" pitchFamily="18" charset="2"/>
              </a:rPr>
              <a:t>h|D</a:t>
            </a:r>
            <a:r>
              <a:rPr lang="en-US" sz="2800" b="1" i="1" dirty="0">
                <a:latin typeface="+mn-lt"/>
                <a:cs typeface="+mn-cs"/>
                <a:sym typeface="Symbol" pitchFamily="18" charset="2"/>
              </a:rPr>
              <a:t>)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b="1" i="1" dirty="0">
                <a:latin typeface="+mn-lt"/>
                <a:cs typeface="+mn-cs"/>
                <a:sym typeface="Symbol" pitchFamily="18" charset="2"/>
              </a:rPr>
              <a:t>                                        = </a:t>
            </a:r>
            <a:r>
              <a:rPr lang="en-US" sz="2800" b="1" i="1" dirty="0" err="1">
                <a:latin typeface="+mn-lt"/>
                <a:cs typeface="+mn-cs"/>
              </a:rPr>
              <a:t>argmax</a:t>
            </a:r>
            <a:r>
              <a:rPr lang="en-US" sz="2800" b="1" i="1" dirty="0">
                <a:latin typeface="+mn-lt"/>
                <a:cs typeface="+mn-cs"/>
              </a:rPr>
              <a:t> </a:t>
            </a:r>
            <a:r>
              <a:rPr lang="en-US" sz="2800" b="1" i="1" baseline="-25000" dirty="0" err="1">
                <a:latin typeface="+mn-lt"/>
                <a:cs typeface="+mn-cs"/>
              </a:rPr>
              <a:t>h</a:t>
            </a:r>
            <a:r>
              <a:rPr lang="en-US" sz="2800" b="1" i="1" baseline="-25000" dirty="0" err="1">
                <a:latin typeface="+mn-lt"/>
                <a:cs typeface="+mn-cs"/>
                <a:sym typeface="Symbol" pitchFamily="18" charset="2"/>
              </a:rPr>
              <a:t>H</a:t>
            </a:r>
            <a:r>
              <a:rPr lang="en-US" sz="2800" b="1" i="1" baseline="-25000" dirty="0">
                <a:latin typeface="+mn-lt"/>
                <a:cs typeface="+mn-cs"/>
                <a:sym typeface="Symbol" pitchFamily="18" charset="2"/>
              </a:rPr>
              <a:t> </a:t>
            </a:r>
            <a:r>
              <a:rPr lang="en-US" sz="2800" b="1" i="1" dirty="0">
                <a:latin typeface="+mn-lt"/>
                <a:cs typeface="+mn-cs"/>
                <a:sym typeface="Symbol" pitchFamily="18" charset="2"/>
              </a:rPr>
              <a:t>P(</a:t>
            </a:r>
            <a:r>
              <a:rPr lang="en-US" sz="2800" b="1" i="1" dirty="0" err="1">
                <a:latin typeface="+mn-lt"/>
                <a:cs typeface="+mn-cs"/>
                <a:sym typeface="Symbol" pitchFamily="18" charset="2"/>
              </a:rPr>
              <a:t>D|h</a:t>
            </a:r>
            <a:r>
              <a:rPr lang="en-US" sz="2800" b="1" i="1" dirty="0">
                <a:latin typeface="+mn-lt"/>
                <a:cs typeface="+mn-cs"/>
                <a:sym typeface="Symbol" pitchFamily="18" charset="2"/>
              </a:rPr>
              <a:t>)P(h)/P(D)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b="1" i="1" dirty="0">
                <a:latin typeface="+mn-lt"/>
                <a:cs typeface="+mn-cs"/>
                <a:sym typeface="Symbol" pitchFamily="18" charset="2"/>
              </a:rPr>
              <a:t>                               = </a:t>
            </a:r>
            <a:r>
              <a:rPr lang="en-US" sz="2800" b="1" i="1" dirty="0" err="1">
                <a:latin typeface="+mn-lt"/>
                <a:cs typeface="+mn-cs"/>
              </a:rPr>
              <a:t>argmax</a:t>
            </a:r>
            <a:r>
              <a:rPr lang="en-US" sz="2800" b="1" i="1" dirty="0">
                <a:latin typeface="+mn-lt"/>
                <a:cs typeface="+mn-cs"/>
              </a:rPr>
              <a:t> </a:t>
            </a:r>
            <a:r>
              <a:rPr lang="en-US" sz="2800" b="1" i="1" baseline="-25000" dirty="0" err="1">
                <a:latin typeface="+mn-lt"/>
                <a:cs typeface="+mn-cs"/>
              </a:rPr>
              <a:t>h</a:t>
            </a:r>
            <a:r>
              <a:rPr lang="en-US" sz="2800" b="1" i="1" baseline="-25000" dirty="0" err="1">
                <a:latin typeface="+mn-lt"/>
                <a:cs typeface="+mn-cs"/>
                <a:sym typeface="Symbol" pitchFamily="18" charset="2"/>
              </a:rPr>
              <a:t>H</a:t>
            </a:r>
            <a:r>
              <a:rPr lang="en-US" sz="2800" b="1" i="1" baseline="-25000" dirty="0">
                <a:latin typeface="+mn-lt"/>
                <a:cs typeface="+mn-cs"/>
                <a:sym typeface="Symbol" pitchFamily="18" charset="2"/>
              </a:rPr>
              <a:t> </a:t>
            </a:r>
            <a:r>
              <a:rPr lang="en-US" sz="2800" b="1" i="1" dirty="0">
                <a:latin typeface="+mn-lt"/>
                <a:cs typeface="+mn-cs"/>
                <a:sym typeface="Symbol" pitchFamily="18" charset="2"/>
              </a:rPr>
              <a:t>P(</a:t>
            </a:r>
            <a:r>
              <a:rPr lang="en-US" sz="2800" b="1" i="1" dirty="0" err="1">
                <a:latin typeface="+mn-lt"/>
                <a:cs typeface="+mn-cs"/>
                <a:sym typeface="Symbol" pitchFamily="18" charset="2"/>
              </a:rPr>
              <a:t>D|h</a:t>
            </a:r>
            <a:r>
              <a:rPr lang="en-US" sz="2800" b="1" i="1" dirty="0">
                <a:latin typeface="+mn-lt"/>
                <a:cs typeface="+mn-cs"/>
                <a:sym typeface="Symbol" pitchFamily="18" charset="2"/>
              </a:rPr>
              <a:t>)P(h)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  <a:sym typeface="Symbol" pitchFamily="18" charset="2"/>
              </a:rPr>
              <a:t>If every hypothesis in </a:t>
            </a:r>
            <a:r>
              <a:rPr lang="en-US" sz="2800" i="1" dirty="0">
                <a:latin typeface="+mn-lt"/>
                <a:cs typeface="+mn-cs"/>
                <a:sym typeface="Symbol" pitchFamily="18" charset="2"/>
              </a:rPr>
              <a:t>H</a:t>
            </a:r>
            <a:r>
              <a:rPr lang="en-US" sz="2800" dirty="0">
                <a:latin typeface="+mn-lt"/>
                <a:cs typeface="+mn-cs"/>
                <a:sym typeface="Symbol" pitchFamily="18" charset="2"/>
              </a:rPr>
              <a:t> is equally probable a priori, we only need to consider the likelihood of the data </a:t>
            </a:r>
            <a:r>
              <a:rPr lang="en-US" sz="2800" i="1" dirty="0">
                <a:latin typeface="+mn-lt"/>
                <a:cs typeface="+mn-cs"/>
                <a:sym typeface="Symbol" pitchFamily="18" charset="2"/>
              </a:rPr>
              <a:t>D</a:t>
            </a:r>
            <a:r>
              <a:rPr lang="en-US" sz="2800" dirty="0">
                <a:latin typeface="+mn-lt"/>
                <a:cs typeface="+mn-cs"/>
                <a:sym typeface="Symbol" pitchFamily="18" charset="2"/>
              </a:rPr>
              <a:t> given </a:t>
            </a:r>
            <a:r>
              <a:rPr lang="en-US" sz="2800" i="1" dirty="0">
                <a:latin typeface="+mn-lt"/>
                <a:cs typeface="+mn-cs"/>
                <a:sym typeface="Symbol" pitchFamily="18" charset="2"/>
              </a:rPr>
              <a:t>h</a:t>
            </a:r>
            <a:r>
              <a:rPr lang="en-US" sz="2800" dirty="0">
                <a:latin typeface="+mn-lt"/>
                <a:cs typeface="+mn-cs"/>
                <a:sym typeface="Symbol" pitchFamily="18" charset="2"/>
              </a:rPr>
              <a:t>, </a:t>
            </a:r>
            <a:r>
              <a:rPr lang="en-US" sz="2800" b="1" i="1" dirty="0">
                <a:latin typeface="+mn-lt"/>
                <a:cs typeface="+mn-cs"/>
                <a:sym typeface="Symbol" pitchFamily="18" charset="2"/>
              </a:rPr>
              <a:t>P(</a:t>
            </a:r>
            <a:r>
              <a:rPr lang="en-US" sz="2800" b="1" i="1" dirty="0" err="1">
                <a:latin typeface="+mn-lt"/>
                <a:cs typeface="+mn-cs"/>
                <a:sym typeface="Symbol" pitchFamily="18" charset="2"/>
              </a:rPr>
              <a:t>D|h</a:t>
            </a:r>
            <a:r>
              <a:rPr lang="en-US" sz="2800" b="1" i="1" dirty="0">
                <a:latin typeface="+mn-lt"/>
                <a:cs typeface="+mn-cs"/>
                <a:sym typeface="Symbol" pitchFamily="18" charset="2"/>
              </a:rPr>
              <a:t>). </a:t>
            </a:r>
            <a:r>
              <a:rPr lang="en-US" sz="2800" dirty="0">
                <a:latin typeface="+mn-lt"/>
                <a:cs typeface="+mn-cs"/>
                <a:sym typeface="Symbol" pitchFamily="18" charset="2"/>
              </a:rPr>
              <a:t>Then, </a:t>
            </a:r>
            <a:r>
              <a:rPr lang="en-US" sz="2800" i="1" dirty="0" err="1">
                <a:latin typeface="+mn-lt"/>
                <a:cs typeface="+mn-cs"/>
                <a:sym typeface="Symbol" pitchFamily="18" charset="2"/>
              </a:rPr>
              <a:t>h</a:t>
            </a:r>
            <a:r>
              <a:rPr lang="en-US" sz="2800" i="1" baseline="-25000" dirty="0" err="1">
                <a:latin typeface="+mn-lt"/>
                <a:cs typeface="+mn-cs"/>
                <a:sym typeface="Symbol" pitchFamily="18" charset="2"/>
              </a:rPr>
              <a:t>MAP</a:t>
            </a:r>
            <a:r>
              <a:rPr lang="en-US" sz="2800" dirty="0">
                <a:latin typeface="+mn-lt"/>
                <a:cs typeface="+mn-cs"/>
                <a:sym typeface="Symbol" pitchFamily="18" charset="2"/>
              </a:rPr>
              <a:t> becomes the </a:t>
            </a:r>
            <a:r>
              <a:rPr lang="en-US" sz="2800" b="1" i="1" dirty="0">
                <a:latin typeface="+mn-lt"/>
                <a:cs typeface="+mn-cs"/>
                <a:sym typeface="Symbol" pitchFamily="18" charset="2"/>
              </a:rPr>
              <a:t>Maximum Likelihood</a:t>
            </a:r>
            <a:r>
              <a:rPr lang="en-US" sz="2800" dirty="0">
                <a:latin typeface="+mn-lt"/>
                <a:cs typeface="+mn-cs"/>
                <a:sym typeface="Symbol" pitchFamily="18" charset="2"/>
              </a:rPr>
              <a:t>, 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b="1" i="1" dirty="0" err="1">
                <a:latin typeface="+mn-lt"/>
                <a:cs typeface="+mn-cs"/>
                <a:sym typeface="Symbol" pitchFamily="18" charset="2"/>
              </a:rPr>
              <a:t>h</a:t>
            </a:r>
            <a:r>
              <a:rPr lang="en-US" sz="2800" b="1" i="1" baseline="-25000" dirty="0" err="1">
                <a:latin typeface="+mn-lt"/>
                <a:cs typeface="+mn-cs"/>
                <a:sym typeface="Symbol" pitchFamily="18" charset="2"/>
              </a:rPr>
              <a:t>ML</a:t>
            </a:r>
            <a:r>
              <a:rPr lang="en-US" sz="2800" b="1" i="1" dirty="0">
                <a:latin typeface="+mn-lt"/>
                <a:cs typeface="+mn-cs"/>
                <a:sym typeface="Symbol" pitchFamily="18" charset="2"/>
              </a:rPr>
              <a:t>= </a:t>
            </a:r>
            <a:r>
              <a:rPr lang="en-US" sz="2800" b="1" i="1" dirty="0" err="1">
                <a:latin typeface="+mn-lt"/>
                <a:cs typeface="+mn-cs"/>
              </a:rPr>
              <a:t>argmax</a:t>
            </a:r>
            <a:r>
              <a:rPr lang="en-US" sz="2800" b="1" i="1" dirty="0">
                <a:latin typeface="+mn-lt"/>
                <a:cs typeface="+mn-cs"/>
              </a:rPr>
              <a:t> </a:t>
            </a:r>
            <a:r>
              <a:rPr lang="en-US" sz="2800" b="1" i="1" baseline="-25000" dirty="0" err="1">
                <a:latin typeface="+mn-lt"/>
                <a:cs typeface="+mn-cs"/>
              </a:rPr>
              <a:t>h</a:t>
            </a:r>
            <a:r>
              <a:rPr lang="en-US" sz="2800" b="1" i="1" baseline="-25000" dirty="0" err="1">
                <a:latin typeface="+mn-lt"/>
                <a:cs typeface="+mn-cs"/>
                <a:sym typeface="Symbol" pitchFamily="18" charset="2"/>
              </a:rPr>
              <a:t>H</a:t>
            </a:r>
            <a:r>
              <a:rPr lang="en-US" sz="2800" b="1" i="1" baseline="-25000" dirty="0">
                <a:latin typeface="+mn-lt"/>
                <a:cs typeface="+mn-cs"/>
                <a:sym typeface="Symbol" pitchFamily="18" charset="2"/>
              </a:rPr>
              <a:t> </a:t>
            </a:r>
            <a:r>
              <a:rPr lang="en-US" sz="2800" b="1" i="1" dirty="0" smtClean="0">
                <a:latin typeface="+mn-lt"/>
                <a:cs typeface="+mn-cs"/>
                <a:sym typeface="Symbol" pitchFamily="18" charset="2"/>
              </a:rPr>
              <a:t>P(</a:t>
            </a:r>
            <a:r>
              <a:rPr lang="en-US" sz="2800" b="1" i="1" dirty="0" err="1" smtClean="0">
                <a:latin typeface="+mn-lt"/>
                <a:cs typeface="+mn-cs"/>
                <a:sym typeface="Symbol" pitchFamily="18" charset="2"/>
              </a:rPr>
              <a:t>D|h</a:t>
            </a:r>
            <a:r>
              <a:rPr lang="en-US" sz="2800" b="1" i="1" dirty="0" smtClean="0">
                <a:latin typeface="+mn-lt"/>
                <a:cs typeface="+mn-cs"/>
                <a:sym typeface="Symbol" pitchFamily="18" charset="2"/>
              </a:rPr>
              <a:t>)</a:t>
            </a:r>
            <a:endParaRPr lang="en-US" sz="3200" b="1" i="1" dirty="0">
              <a:latin typeface="+mn-lt"/>
              <a:cs typeface="+mn-cs"/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867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can be applied to any set H of mutually exclusive propositions whose probabilities sum to 1.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1058</Words>
  <Application>Microsoft Office PowerPoint</Application>
  <PresentationFormat>On-screen Show (4:3)</PresentationFormat>
  <Paragraphs>165</Paragraphs>
  <Slides>20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Arial</vt:lpstr>
      <vt:lpstr>Monotype Sorts</vt:lpstr>
      <vt:lpstr>Symbol</vt:lpstr>
      <vt:lpstr>Office Theme</vt:lpstr>
      <vt:lpstr>Microsoft Equation 3.0</vt:lpstr>
      <vt:lpstr>Microsoft Excel Worksheet</vt:lpstr>
      <vt:lpstr>Bayesian Learning</vt:lpstr>
      <vt:lpstr>Bayes Classifiers</vt:lpstr>
      <vt:lpstr>Slide 3</vt:lpstr>
      <vt:lpstr>Slide 4</vt:lpstr>
      <vt:lpstr>Slide 5</vt:lpstr>
      <vt:lpstr>Bayesian Learning (Based on Chapter 6 of Mitchell T.., Machine Learning,) </vt:lpstr>
      <vt:lpstr>Bayes Theorem</vt:lpstr>
      <vt:lpstr>Bayes Theorem</vt:lpstr>
      <vt:lpstr> Maximum A Posteriori (MAP)   Hypothesis and Maximum Likelihood</vt:lpstr>
      <vt:lpstr>Slide 10</vt:lpstr>
      <vt:lpstr>Bayesian classifiers</vt:lpstr>
      <vt:lpstr>Naïve Bayes Classifier</vt:lpstr>
      <vt:lpstr>Naïve Bayesian Classification</vt:lpstr>
      <vt:lpstr>Play-tennis example: estimating P(xi|C)</vt:lpstr>
      <vt:lpstr>Naive Bayesian Classifier (II)</vt:lpstr>
      <vt:lpstr>Play-tennis example: classifying X</vt:lpstr>
      <vt:lpstr>The independence hypothesis…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G. N. Pillai</cp:lastModifiedBy>
  <cp:revision>5</cp:revision>
  <dcterms:created xsi:type="dcterms:W3CDTF">2017-02-13T04:50:49Z</dcterms:created>
  <dcterms:modified xsi:type="dcterms:W3CDTF">2018-03-12T05:15:36Z</dcterms:modified>
</cp:coreProperties>
</file>