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4" r:id="rId2"/>
    <p:sldId id="277" r:id="rId3"/>
    <p:sldId id="278" r:id="rId4"/>
    <p:sldId id="263" r:id="rId5"/>
    <p:sldId id="262" r:id="rId6"/>
    <p:sldId id="258" r:id="rId7"/>
    <p:sldId id="265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4" d="100"/>
          <a:sy n="34" d="100"/>
        </p:scale>
        <p:origin x="-56" y="-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4F23967-8268-41B3-A6E4-C1AECB7E1AFE}" type="datetimeFigureOut">
              <a:rPr lang="en-US"/>
              <a:pPr>
                <a:defRPr/>
              </a:pPr>
              <a:t>4/22/2018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BF78B13-2A2B-4A5B-B6A9-CF91516E7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006F5E8-BEE9-422E-B71B-3F5525FA54F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718175" cy="4113212"/>
          </a:xfrm>
          <a:noFill/>
        </p:spPr>
        <p:txBody>
          <a:bodyPr wrap="square" lIns="91337" tIns="45668" rIns="91337" bIns="4566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8803D-2F7B-4D4C-BB06-A876A9266F4B}" type="datetimeFigureOut">
              <a:rPr lang="en-US"/>
              <a:pPr>
                <a:defRPr/>
              </a:pPr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41E8F-8774-45F4-B5F5-56A3DFF75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DFE44-6526-4DFF-BCCF-F947796355F9}" type="datetimeFigureOut">
              <a:rPr lang="en-US"/>
              <a:pPr>
                <a:defRPr/>
              </a:pPr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77BC2-F658-402D-BFE1-BD626881C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7346F-9243-4B54-8D65-A9B87F8DD227}" type="datetimeFigureOut">
              <a:rPr lang="en-US"/>
              <a:pPr>
                <a:defRPr/>
              </a:pPr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836A3-486F-442A-B585-725DF8CB1E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74940-08C4-470D-ACB6-7F103E6157F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E5AE5-47CC-4861-BC70-F84BFEA64456}" type="datetimeFigureOut">
              <a:rPr lang="en-US"/>
              <a:pPr>
                <a:defRPr/>
              </a:pPr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54A6-20EB-4A55-B44E-480B131AC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68659-609C-4CE7-B1F9-A963D27FEFE5}" type="datetimeFigureOut">
              <a:rPr lang="en-US"/>
              <a:pPr>
                <a:defRPr/>
              </a:pPr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E9549-999A-45A1-BEAC-481E47487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5CC48-110C-49DF-802D-43242A2E76A1}" type="datetimeFigureOut">
              <a:rPr lang="en-US"/>
              <a:pPr>
                <a:defRPr/>
              </a:pPr>
              <a:t>4/22/2018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DC60E-916F-4E40-A1EC-0E61B99930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96EC4-A76F-422E-BBC9-390F6A14D885}" type="datetimeFigureOut">
              <a:rPr lang="en-US"/>
              <a:pPr>
                <a:defRPr/>
              </a:pPr>
              <a:t>4/22/2018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CC195-15A1-42EB-B34A-CCC5EFA01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14E45-8D98-49FE-9D52-70496A253B56}" type="datetimeFigureOut">
              <a:rPr lang="en-US"/>
              <a:pPr>
                <a:defRPr/>
              </a:pPr>
              <a:t>4/22/2018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CEE50-5F23-477B-8B92-759B4AF69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AAB4B-FA01-462F-8DEE-61A68074E091}" type="datetimeFigureOut">
              <a:rPr lang="en-US"/>
              <a:pPr>
                <a:defRPr/>
              </a:pPr>
              <a:t>4/22/2018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88667-04DB-4C77-A808-98EA0C6DE3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C0EAB-9AD3-4401-99E4-318E4E4933B1}" type="datetimeFigureOut">
              <a:rPr lang="en-US"/>
              <a:pPr>
                <a:defRPr/>
              </a:pPr>
              <a:t>4/22/2018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86F0E-63BB-4510-9F97-3CFE806A0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3130A-1A74-4F76-A70B-33C6E7F12168}" type="datetimeFigureOut">
              <a:rPr lang="en-US"/>
              <a:pPr>
                <a:defRPr/>
              </a:pPr>
              <a:t>4/22/2018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9A15B-0188-4DBD-BAA6-D861BD1DE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B41FC89-2136-4B94-8A70-F64DC36E29A8}" type="datetimeFigureOut">
              <a:rPr lang="en-US"/>
              <a:pPr>
                <a:defRPr/>
              </a:pPr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4C2FE5F-8DD0-429D-9B8E-AE7F15C842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afs/cs/project/theo-11/www/naive-bayes.html" TargetMode="External"/><Relationship Id="rId2" Type="http://schemas.openxmlformats.org/officeDocument/2006/relationships/hyperlink" Target="homes.cs.washington.edu/~pedrod/papers/mlc96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s.cornell.edu/people/tj/publications/joachims_97a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y:\unix\homes\gws\pedrod\ppt\image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457200" y="228600"/>
            <a:ext cx="78486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You are given some documents, each specified by a feature vector, (</a:t>
            </a:r>
            <a:r>
              <a:rPr lang="en-US" i="1"/>
              <a:t>X</a:t>
            </a:r>
            <a:r>
              <a:rPr lang="en-US"/>
              <a:t>1, </a:t>
            </a:r>
            <a:r>
              <a:rPr lang="en-US" i="1"/>
              <a:t>X</a:t>
            </a:r>
            <a:r>
              <a:rPr lang="en-US"/>
              <a:t>2, </a:t>
            </a:r>
            <a:r>
              <a:rPr lang="en-US" i="1"/>
              <a:t>X</a:t>
            </a:r>
            <a:r>
              <a:rPr lang="en-US"/>
              <a:t>3), where each component has a binary value. There are two possible classifications of a document, </a:t>
            </a:r>
            <a:r>
              <a:rPr lang="en-US" i="1"/>
              <a:t>C </a:t>
            </a:r>
            <a:r>
              <a:rPr lang="en-US"/>
              <a:t>= 0 or 1. It is 3 times more likely that a document is in class 1 than in class 0. You also know: </a:t>
            </a:r>
          </a:p>
          <a:p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1 = 1 | </a:t>
            </a:r>
            <a:r>
              <a:rPr lang="en-US" i="1"/>
              <a:t>C </a:t>
            </a:r>
            <a:r>
              <a:rPr lang="en-US"/>
              <a:t>= 0) =0.25,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2 = 1 | </a:t>
            </a:r>
            <a:r>
              <a:rPr lang="en-US" i="1"/>
              <a:t>C </a:t>
            </a:r>
            <a:r>
              <a:rPr lang="en-US"/>
              <a:t>= 0) = 0.5,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3 = 1 | </a:t>
            </a:r>
            <a:r>
              <a:rPr lang="en-US" i="1"/>
              <a:t>C </a:t>
            </a:r>
            <a:r>
              <a:rPr lang="en-US"/>
              <a:t>= 0) = 0.4,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1 = 1 | </a:t>
            </a:r>
            <a:r>
              <a:rPr lang="en-US" i="1"/>
              <a:t>C </a:t>
            </a:r>
            <a:r>
              <a:rPr lang="en-US"/>
              <a:t>= 1) = 0.5,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2 = 1 | </a:t>
            </a:r>
            <a:r>
              <a:rPr lang="en-US" i="1"/>
              <a:t>C </a:t>
            </a:r>
            <a:r>
              <a:rPr lang="en-US"/>
              <a:t>= 1) =0.25, and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3 = 1 | </a:t>
            </a:r>
            <a:r>
              <a:rPr lang="en-US" i="1"/>
              <a:t>C </a:t>
            </a:r>
            <a:r>
              <a:rPr lang="en-US"/>
              <a:t>= 1) = 0.3.</a:t>
            </a:r>
          </a:p>
          <a:p>
            <a:r>
              <a:rPr lang="en-US"/>
              <a:t>Given a new document with feature vector (</a:t>
            </a:r>
            <a:r>
              <a:rPr lang="en-US" i="1"/>
              <a:t>X</a:t>
            </a:r>
            <a:r>
              <a:rPr lang="en-US"/>
              <a:t>1 = 0, </a:t>
            </a:r>
            <a:r>
              <a:rPr lang="en-US" i="1"/>
              <a:t>X</a:t>
            </a:r>
            <a:r>
              <a:rPr lang="en-US"/>
              <a:t>2 = 1, </a:t>
            </a:r>
            <a:r>
              <a:rPr lang="en-US" i="1"/>
              <a:t>X</a:t>
            </a:r>
            <a:r>
              <a:rPr lang="en-US"/>
              <a:t>3 = 1), determine the classification of this document using the Naive Bayes model.</a:t>
            </a:r>
          </a:p>
          <a:p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0" y="3200400"/>
            <a:ext cx="807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P</a:t>
            </a:r>
            <a:r>
              <a:rPr lang="en-US"/>
              <a:t>(011 | </a:t>
            </a:r>
            <a:r>
              <a:rPr lang="en-US" i="1"/>
              <a:t>C </a:t>
            </a:r>
            <a:r>
              <a:rPr lang="en-US"/>
              <a:t>= 0) = (. 75)(0. 5)(0. 4)(0. 25) = 0. 0375</a:t>
            </a:r>
          </a:p>
          <a:p>
            <a:r>
              <a:rPr lang="en-US" i="1"/>
              <a:t>P</a:t>
            </a:r>
            <a:r>
              <a:rPr lang="en-US"/>
              <a:t>(011 | </a:t>
            </a:r>
            <a:r>
              <a:rPr lang="en-US" i="1"/>
              <a:t>C </a:t>
            </a:r>
            <a:r>
              <a:rPr lang="en-US"/>
              <a:t>= 1) = (0. 5)(0. 25)(. 3)(0. 75) = 0. 028  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y:\unix\homes\gws\pedrod\ppt\image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4" name="AutoShape 2"/>
          <p:cNvSpPr txBox="1">
            <a:spLocks noChangeArrowheads="1"/>
          </p:cNvSpPr>
          <p:nvPr/>
        </p:nvSpPr>
        <p:spPr bwMode="auto">
          <a:xfrm>
            <a:off x="762000" y="762000"/>
            <a:ext cx="792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GB" sz="3200">
                <a:latin typeface="+mj-lt"/>
                <a:ea typeface="+mj-ea"/>
                <a:cs typeface="+mj-cs"/>
              </a:rPr>
              <a:t>EXAMPLES OF TEXT CATEGORIZATION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838200" y="2362200"/>
            <a:ext cx="7693025" cy="372427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400" dirty="0">
                <a:latin typeface="+mn-lt"/>
                <a:cs typeface="+mn-cs"/>
              </a:rPr>
              <a:t>LABELS=BINARY</a:t>
            </a: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GB" sz="2000" dirty="0">
                <a:latin typeface="+mn-lt"/>
                <a:cs typeface="+mn-cs"/>
              </a:rPr>
              <a:t>“spam” / “not spam”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400" dirty="0">
                <a:latin typeface="+mn-lt"/>
                <a:cs typeface="+mn-cs"/>
              </a:rPr>
              <a:t>LABELS=TOPICS</a:t>
            </a: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GB" sz="2000" dirty="0">
                <a:latin typeface="+mn-lt"/>
                <a:cs typeface="+mn-cs"/>
              </a:rPr>
              <a:t>“finance” / “sports” / “</a:t>
            </a:r>
            <a:r>
              <a:rPr lang="en-GB" sz="2000" dirty="0" err="1">
                <a:latin typeface="+mn-lt"/>
                <a:cs typeface="+mn-cs"/>
              </a:rPr>
              <a:t>asia</a:t>
            </a:r>
            <a:r>
              <a:rPr lang="en-GB" sz="2000" dirty="0">
                <a:latin typeface="+mn-lt"/>
                <a:cs typeface="+mn-cs"/>
              </a:rPr>
              <a:t>”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400" dirty="0">
                <a:latin typeface="+mn-lt"/>
                <a:cs typeface="+mn-cs"/>
              </a:rPr>
              <a:t>LABELS=OPINION</a:t>
            </a: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GB" sz="2000" dirty="0">
                <a:latin typeface="+mn-lt"/>
                <a:cs typeface="+mn-cs"/>
              </a:rPr>
              <a:t>“like” / “hate” / “neutral”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400" dirty="0">
                <a:latin typeface="+mn-lt"/>
                <a:cs typeface="+mn-cs"/>
              </a:rPr>
              <a:t>LABELS=AUTHOR</a:t>
            </a: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GB" sz="2000" dirty="0">
                <a:latin typeface="+mn-lt"/>
                <a:cs typeface="+mn-cs"/>
              </a:rPr>
              <a:t>“Shakespeare” / “Tagore” 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Arial" charset="0"/>
              </a:rPr>
              <a:t>CIS 391- Intro to AI</a:t>
            </a:r>
          </a:p>
          <a:p>
            <a:pPr>
              <a:defRPr/>
            </a:pPr>
            <a:endParaRPr lang="en-US" altLang="en-US" smtClean="0">
              <a:cs typeface="Arial" charset="0"/>
            </a:endParaRP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cs typeface="Arial" charset="0"/>
              </a:rPr>
              <a:t>       </a:t>
            </a:r>
            <a:fld id="{B536F400-A238-4A6E-99C4-C6B308E1E512}" type="slidenum">
              <a:rPr lang="en-US" altLang="en-US" smtClean="0">
                <a:cs typeface="Arial" charset="0"/>
              </a:rPr>
              <a:pPr>
                <a:defRPr/>
              </a:pPr>
              <a:t>13</a:t>
            </a:fld>
            <a:endParaRPr lang="en-US" altLang="en-US" smtClean="0">
              <a:cs typeface="Arial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000" smtClean="0"/>
              <a:t>LABELS=BINARY</a:t>
            </a:r>
          </a:p>
          <a:p>
            <a:pPr lvl="1" eaLnBrk="1" hangingPunct="1"/>
            <a:r>
              <a:rPr lang="en-GB" sz="1800" smtClean="0"/>
              <a:t>“spam” / “not spam”</a:t>
            </a:r>
          </a:p>
          <a:p>
            <a:pPr eaLnBrk="1" hangingPunct="1"/>
            <a:r>
              <a:rPr lang="en-GB" sz="2000" smtClean="0"/>
              <a:t>LABELS=TOPICS</a:t>
            </a:r>
          </a:p>
          <a:p>
            <a:pPr lvl="1" eaLnBrk="1" hangingPunct="1"/>
            <a:r>
              <a:rPr lang="en-GB" sz="1800" smtClean="0"/>
              <a:t>“finance” / “sports” / “asia”</a:t>
            </a:r>
          </a:p>
          <a:p>
            <a:pPr eaLnBrk="1" hangingPunct="1"/>
            <a:r>
              <a:rPr lang="en-GB" sz="2000" smtClean="0"/>
              <a:t>LABELS=OPINION</a:t>
            </a:r>
          </a:p>
          <a:p>
            <a:pPr lvl="1" eaLnBrk="1" hangingPunct="1"/>
            <a:r>
              <a:rPr lang="en-GB" sz="1800" smtClean="0"/>
              <a:t>“like” / “hate” / “neutral”</a:t>
            </a:r>
          </a:p>
          <a:p>
            <a:pPr eaLnBrk="1" hangingPunct="1"/>
            <a:r>
              <a:rPr lang="en-GB" sz="2000" smtClean="0"/>
              <a:t>LABELS=AUTHOR</a:t>
            </a:r>
          </a:p>
          <a:p>
            <a:pPr lvl="1" eaLnBrk="1" hangingPunct="1"/>
            <a:r>
              <a:rPr lang="en-GB" sz="1800" smtClean="0"/>
              <a:t>“Shakespeare” / “Tagore”</a:t>
            </a: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Text Classification: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Text Classification: Examples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Classify news stories as </a:t>
            </a:r>
            <a:r>
              <a:rPr lang="en-US" sz="2400" i="1" smtClean="0"/>
              <a:t>World, US, Business, SciTech, Sports, Entertainment, Health, Other</a:t>
            </a: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Classify business names by industry.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Classify student essays as </a:t>
            </a:r>
            <a:r>
              <a:rPr lang="en-US" sz="2400" i="1" smtClean="0"/>
              <a:t>A,B,C,D, </a:t>
            </a:r>
            <a:r>
              <a:rPr lang="en-US" sz="2400" smtClean="0"/>
              <a:t>or </a:t>
            </a:r>
            <a:r>
              <a:rPr lang="en-US" sz="2400" i="1" smtClean="0"/>
              <a:t>F.</a:t>
            </a:r>
            <a:r>
              <a:rPr lang="en-US" sz="2400" smtClean="0"/>
              <a:t> </a:t>
            </a:r>
            <a:endParaRPr lang="en-US" sz="2400" i="1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Classify email as </a:t>
            </a:r>
            <a:r>
              <a:rPr lang="en-US" sz="2400" i="1" smtClean="0"/>
              <a:t>Spam, Other.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Classify email to tech staff as </a:t>
            </a:r>
            <a:r>
              <a:rPr lang="en-US" sz="2400" i="1" smtClean="0"/>
              <a:t>Mac, Windows, ..., Other.</a:t>
            </a: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Classify pdf files as </a:t>
            </a:r>
            <a:r>
              <a:rPr lang="en-US" sz="2400" i="1" smtClean="0"/>
              <a:t>ResearchPaper, Other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Classify documents as </a:t>
            </a:r>
            <a:r>
              <a:rPr lang="en-US" sz="2400" i="1" smtClean="0"/>
              <a:t>WrittenByReagan, GhostWritten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Classify movie reviews as </a:t>
            </a:r>
            <a:r>
              <a:rPr lang="en-US" sz="2400" i="1" smtClean="0"/>
              <a:t>Favorable,Unfavorable,Neutral.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Classify technical papers as </a:t>
            </a:r>
            <a:r>
              <a:rPr lang="en-US" sz="2400" i="1" smtClean="0"/>
              <a:t>Interesting, Uninteresting.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Classify jokes as </a:t>
            </a:r>
            <a:r>
              <a:rPr lang="en-US" sz="2400" i="1" smtClean="0"/>
              <a:t>Funny, NotFunny.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y:\unix\homes\gws\pedrod\ppt\image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152400" y="1600200"/>
            <a:ext cx="88392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/>
              <a:t>Now the idea of Pakoda is being hailed as Modi government's single biggest contribution to India. India did not vote for the BJP in 2014 to buy more </a:t>
            </a:r>
            <a:r>
              <a:rPr lang="en-US" sz="2400" i="1"/>
              <a:t>pakodas</a:t>
            </a:r>
            <a:r>
              <a:rPr lang="en-US" sz="2400"/>
              <a:t> or see more and more youth set up corner stalls for frying fritters, boiling eggs or serving </a:t>
            </a:r>
            <a:r>
              <a:rPr lang="en-US" sz="2400" i="1"/>
              <a:t>pani puri</a:t>
            </a:r>
            <a:r>
              <a:rPr lang="en-US" sz="2400"/>
              <a:t>. The vote was for better days, more employment, high rates of growth, and ultimately, a life of dignity and hope. With its reductive </a:t>
            </a:r>
            <a:r>
              <a:rPr lang="en-US" sz="2400" i="1"/>
              <a:t>pakoda</a:t>
            </a:r>
            <a:r>
              <a:rPr lang="en-US" sz="2400"/>
              <a:t> logic, the BJP is only hiding its failure. Also, what exactly is the government's contribution if a youth sets up a roadside stall, buys a stove, oil, condiments and some gram flour to earn a living? It is in fact a desperate measure that signals the end of hopes and dreams, a surrender to circumstances. Any government that claims credit for this is just laughing at itself.</a:t>
            </a:r>
          </a:p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609600" y="1066800"/>
            <a:ext cx="716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A TEXT DOCUMENT</a:t>
            </a:r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304800" y="228600"/>
            <a:ext cx="8610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General setting:  Consider an instance space X consisting of all possible text documents. Given are training samples of some unknown target functions.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2" descr="y:\unix\homes\gws\pedrod\ppt\image2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80988" y="6364288"/>
          <a:ext cx="2182812" cy="476250"/>
        </p:xfrm>
        <a:graphic>
          <a:graphicData uri="http://schemas.openxmlformats.org/presentationml/2006/ole">
            <p:oleObj spid="_x0000_s23554" name="Equation" r:id="rId4" imgW="1104840" imgH="24120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463675" y="5562600"/>
          <a:ext cx="5076825" cy="457200"/>
        </p:xfrm>
        <a:graphic>
          <a:graphicData uri="http://schemas.openxmlformats.org/presentationml/2006/ole">
            <p:oleObj spid="_x0000_s23555" name="Equation" r:id="rId5" imgW="2679480" imgH="241200" progId="Equation.3">
              <p:embed/>
            </p:oleObj>
          </a:graphicData>
        </a:graphic>
      </p:graphicFrame>
      <p:graphicFrame>
        <p:nvGraphicFramePr>
          <p:cNvPr id="1028" name="Object 8"/>
          <p:cNvGraphicFramePr>
            <a:graphicFrameLocks noChangeAspect="1"/>
          </p:cNvGraphicFramePr>
          <p:nvPr/>
        </p:nvGraphicFramePr>
        <p:xfrm>
          <a:off x="630238" y="219075"/>
          <a:ext cx="6435725" cy="1239838"/>
        </p:xfrm>
        <a:graphic>
          <a:graphicData uri="http://schemas.openxmlformats.org/presentationml/2006/ole">
            <p:oleObj spid="_x0000_s23556" name="Equation" r:id="rId6" imgW="3695400" imgH="71100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Box 2"/>
          <p:cNvSpPr txBox="1">
            <a:spLocks noChangeArrowheads="1"/>
          </p:cNvSpPr>
          <p:nvPr/>
        </p:nvSpPr>
        <p:spPr bwMode="auto">
          <a:xfrm>
            <a:off x="838200" y="457200"/>
            <a:ext cx="7924800" cy="778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NB classification  is the classification that maximizes the probability of observing the words that were actually found in the document, subject to the independence assumption.</a:t>
            </a:r>
          </a:p>
          <a:p>
            <a:r>
              <a:rPr lang="en-US"/>
              <a:t>Assumption: The word probabilties of one text position are independent of the words that occur in other positions, given the document classification vj. </a:t>
            </a:r>
          </a:p>
          <a:p>
            <a:r>
              <a:rPr lang="en-US"/>
              <a:t>In practice, NB performs remarkably well in many text classification problems despite the independence assumption [1]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50000  distinct words   2  possible target values  </a:t>
            </a:r>
            <a:r>
              <a:rPr lang="en-US" b="1"/>
              <a:t>111</a:t>
            </a:r>
            <a:r>
              <a:rPr lang="en-US"/>
              <a:t> text positions</a:t>
            </a:r>
          </a:p>
          <a:p>
            <a:r>
              <a:rPr lang="en-US"/>
              <a:t>10 million terms.</a:t>
            </a:r>
          </a:p>
          <a:p>
            <a:endParaRPr lang="en-US"/>
          </a:p>
          <a:p>
            <a:r>
              <a:rPr lang="en-US"/>
              <a:t>Assume that the probability of encountering a specific word wk is independent of the specific word position being considered. 100,000 terms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1600"/>
              <a:t>n   total number of word positions in all training examples whose target value is vj</a:t>
            </a:r>
          </a:p>
          <a:p>
            <a:r>
              <a:rPr lang="en-US" sz="1600"/>
              <a:t>nk= the number of times word wk is found among these n word positions.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838200" y="4876800"/>
          <a:ext cx="3873500" cy="457200"/>
        </p:xfrm>
        <a:graphic>
          <a:graphicData uri="http://schemas.openxmlformats.org/presentationml/2006/ole">
            <p:oleObj spid="_x0000_s24578" name="Equation" r:id="rId3" imgW="2044440" imgH="241200" progId="Equation.3">
              <p:embed/>
            </p:oleObj>
          </a:graphicData>
        </a:graphic>
      </p:graphicFrame>
      <p:graphicFrame>
        <p:nvGraphicFramePr>
          <p:cNvPr id="2051" name="Rectangle 4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4579" name="Equation" r:id="rId4" imgW="0" imgH="0" progId="Equation.3">
              <p:embed/>
            </p:oleObj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609600" y="5938838"/>
          <a:ext cx="533400" cy="919162"/>
        </p:xfrm>
        <a:graphic>
          <a:graphicData uri="http://schemas.openxmlformats.org/presentationml/2006/ole">
            <p:oleObj spid="_x0000_s24580" name="Equation" r:id="rId5" imgW="2286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y:\unix\homes\gws\pedrod\ppt\image3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4800" y="1828800"/>
            <a:ext cx="8401050" cy="655638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>
                <a:latin typeface="+mn-lt"/>
                <a:cs typeface="+mn-cs"/>
              </a:rPr>
              <a:t>Given a training set, we can compute the probabilities</a:t>
            </a:r>
          </a:p>
        </p:txBody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1066800" y="2743200"/>
          <a:ext cx="6459538" cy="2862263"/>
        </p:xfrm>
        <a:graphic>
          <a:graphicData uri="http://schemas.openxmlformats.org/presentationml/2006/ole">
            <p:oleObj spid="_x0000_s1026" name="Worksheet" r:id="rId3" imgW="6459480" imgH="2862000" progId="Excel.Sheet.8">
              <p:embed/>
            </p:oleObj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1143000" y="1143000"/>
            <a:ext cx="6096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hlinkClick r:id="rId2" action="ppaction://hlinkfile"/>
              </a:rPr>
              <a:t>homes.cs.washington.edu/~pedrod/papers/mlc96.pdf</a:t>
            </a:r>
            <a:endParaRPr lang="en-US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990600" y="2895600"/>
            <a:ext cx="7239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hlinkClick r:id="rId3"/>
              </a:rPr>
              <a:t>http://www.cs.cmu.edu/afs/cs/project/theo-11/www/naive-bayes.html</a:t>
            </a:r>
            <a:endParaRPr lang="en-US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990600" y="3581400"/>
            <a:ext cx="7391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hlinkClick r:id="rId4"/>
              </a:rPr>
              <a:t>https://www.cs.cornell.edu/people/tj/publications/joachims_97a.pdf</a:t>
            </a:r>
            <a:endParaRPr lang="en-US"/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457200" y="11430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[1]</a:t>
            </a:r>
          </a:p>
        </p:txBody>
      </p:sp>
      <p:sp>
        <p:nvSpPr>
          <p:cNvPr id="13318" name="TextBox 5"/>
          <p:cNvSpPr txBox="1">
            <a:spLocks noChangeArrowheads="1"/>
          </p:cNvSpPr>
          <p:nvPr/>
        </p:nvSpPr>
        <p:spPr bwMode="auto">
          <a:xfrm>
            <a:off x="1981200" y="2362200"/>
            <a:ext cx="533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Code and data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81000" y="838200"/>
            <a:ext cx="8178800" cy="4724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 eaLnBrk="0" fontAlgn="auto" hangingPunct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>
                <a:latin typeface="+mn-lt"/>
                <a:cs typeface="+mn-cs"/>
              </a:rPr>
              <a:t>An unseen sample X = &lt;rain, hot, high, false&gt;</a:t>
            </a:r>
          </a:p>
          <a:p>
            <a:pPr marL="342900" indent="-342900" eaLnBrk="0" fontAlgn="auto" hangingPunct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200" dirty="0">
              <a:latin typeface="+mn-lt"/>
              <a:cs typeface="+mn-cs"/>
            </a:endParaRPr>
          </a:p>
          <a:p>
            <a:pPr marL="342900" indent="-342900" eaLnBrk="0" fontAlgn="auto" hangingPunct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>
                <a:latin typeface="+mn-lt"/>
                <a:cs typeface="+mn-cs"/>
              </a:rPr>
              <a:t>P(</a:t>
            </a:r>
            <a:r>
              <a:rPr lang="en-US" sz="3200" dirty="0" err="1">
                <a:latin typeface="+mn-lt"/>
                <a:cs typeface="+mn-cs"/>
              </a:rPr>
              <a:t>X|p</a:t>
            </a:r>
            <a:r>
              <a:rPr lang="en-US" sz="3200" dirty="0">
                <a:latin typeface="+mn-lt"/>
                <a:cs typeface="+mn-cs"/>
              </a:rPr>
              <a:t>)·P(p) = </a:t>
            </a:r>
            <a:br>
              <a:rPr lang="en-US" sz="3200" dirty="0">
                <a:latin typeface="+mn-lt"/>
                <a:cs typeface="+mn-cs"/>
              </a:rPr>
            </a:br>
            <a:r>
              <a:rPr lang="en-US" sz="3200" dirty="0">
                <a:latin typeface="+mn-lt"/>
                <a:cs typeface="+mn-cs"/>
              </a:rPr>
              <a:t>P(</a:t>
            </a:r>
            <a:r>
              <a:rPr lang="en-US" sz="3200" dirty="0" err="1">
                <a:latin typeface="+mn-lt"/>
                <a:cs typeface="+mn-cs"/>
              </a:rPr>
              <a:t>rain|p</a:t>
            </a:r>
            <a:r>
              <a:rPr lang="en-US" sz="3200" dirty="0">
                <a:latin typeface="+mn-lt"/>
                <a:cs typeface="+mn-cs"/>
              </a:rPr>
              <a:t>)·P(</a:t>
            </a:r>
            <a:r>
              <a:rPr lang="en-US" sz="3200" dirty="0" err="1">
                <a:latin typeface="+mn-lt"/>
                <a:cs typeface="+mn-cs"/>
              </a:rPr>
              <a:t>hot|p</a:t>
            </a:r>
            <a:r>
              <a:rPr lang="en-US" sz="3200" dirty="0">
                <a:latin typeface="+mn-lt"/>
                <a:cs typeface="+mn-cs"/>
              </a:rPr>
              <a:t>)·P(</a:t>
            </a:r>
            <a:r>
              <a:rPr lang="en-US" sz="3200" dirty="0" err="1">
                <a:latin typeface="+mn-lt"/>
                <a:cs typeface="+mn-cs"/>
              </a:rPr>
              <a:t>high|p</a:t>
            </a:r>
            <a:r>
              <a:rPr lang="en-US" sz="3200" dirty="0">
                <a:latin typeface="+mn-lt"/>
                <a:cs typeface="+mn-cs"/>
              </a:rPr>
              <a:t>)·P(</a:t>
            </a:r>
            <a:r>
              <a:rPr lang="en-US" sz="3200" dirty="0" err="1">
                <a:latin typeface="+mn-lt"/>
                <a:cs typeface="+mn-cs"/>
              </a:rPr>
              <a:t>false|p</a:t>
            </a:r>
            <a:r>
              <a:rPr lang="en-US" sz="3200" dirty="0">
                <a:latin typeface="+mn-lt"/>
                <a:cs typeface="+mn-cs"/>
              </a:rPr>
              <a:t>)·P(p) = 3/9·2/9·3/9·6/9·9/14 = </a:t>
            </a:r>
            <a:r>
              <a:rPr lang="it-IT" sz="3200" dirty="0">
                <a:latin typeface="+mn-lt"/>
                <a:cs typeface="Arial" pitchFamily="34" charset="0"/>
              </a:rPr>
              <a:t>0.010582</a:t>
            </a:r>
            <a:endParaRPr lang="en-US" sz="3200" dirty="0">
              <a:latin typeface="+mn-lt"/>
              <a:cs typeface="Arial" pitchFamily="34" charset="0"/>
            </a:endParaRPr>
          </a:p>
          <a:p>
            <a:pPr marL="342900" indent="-342900" eaLnBrk="0" fontAlgn="auto" hangingPunct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>
                <a:latin typeface="+mn-lt"/>
                <a:cs typeface="+mn-cs"/>
              </a:rPr>
              <a:t>P(</a:t>
            </a:r>
            <a:r>
              <a:rPr lang="en-US" sz="3200" dirty="0" err="1">
                <a:latin typeface="+mn-lt"/>
                <a:cs typeface="+mn-cs"/>
              </a:rPr>
              <a:t>X|n</a:t>
            </a:r>
            <a:r>
              <a:rPr lang="en-US" sz="3200" dirty="0">
                <a:latin typeface="+mn-lt"/>
                <a:cs typeface="+mn-cs"/>
              </a:rPr>
              <a:t>)·P(n) = </a:t>
            </a:r>
            <a:br>
              <a:rPr lang="en-US" sz="3200" dirty="0">
                <a:latin typeface="+mn-lt"/>
                <a:cs typeface="+mn-cs"/>
              </a:rPr>
            </a:br>
            <a:r>
              <a:rPr lang="en-US" sz="3200" dirty="0">
                <a:latin typeface="+mn-lt"/>
                <a:cs typeface="+mn-cs"/>
              </a:rPr>
              <a:t>P(</a:t>
            </a:r>
            <a:r>
              <a:rPr lang="en-US" sz="3200" dirty="0" err="1">
                <a:latin typeface="+mn-lt"/>
                <a:cs typeface="+mn-cs"/>
              </a:rPr>
              <a:t>rain|n</a:t>
            </a:r>
            <a:r>
              <a:rPr lang="en-US" sz="3200" dirty="0">
                <a:latin typeface="+mn-lt"/>
                <a:cs typeface="+mn-cs"/>
              </a:rPr>
              <a:t>)·P(</a:t>
            </a:r>
            <a:r>
              <a:rPr lang="en-US" sz="3200" dirty="0" err="1">
                <a:latin typeface="+mn-lt"/>
                <a:cs typeface="+mn-cs"/>
              </a:rPr>
              <a:t>hot|n</a:t>
            </a:r>
            <a:r>
              <a:rPr lang="en-US" sz="3200" dirty="0">
                <a:latin typeface="+mn-lt"/>
                <a:cs typeface="+mn-cs"/>
              </a:rPr>
              <a:t>)·P(</a:t>
            </a:r>
            <a:r>
              <a:rPr lang="en-US" sz="3200" dirty="0" err="1">
                <a:latin typeface="+mn-lt"/>
                <a:cs typeface="+mn-cs"/>
              </a:rPr>
              <a:t>high|n</a:t>
            </a:r>
            <a:r>
              <a:rPr lang="en-US" sz="3200" dirty="0">
                <a:latin typeface="+mn-lt"/>
                <a:cs typeface="+mn-cs"/>
              </a:rPr>
              <a:t>)·P(</a:t>
            </a:r>
            <a:r>
              <a:rPr lang="en-US" sz="3200" dirty="0" err="1">
                <a:latin typeface="+mn-lt"/>
                <a:cs typeface="+mn-cs"/>
              </a:rPr>
              <a:t>false|n</a:t>
            </a:r>
            <a:r>
              <a:rPr lang="en-US" sz="3200" dirty="0">
                <a:latin typeface="+mn-lt"/>
                <a:cs typeface="+mn-cs"/>
              </a:rPr>
              <a:t>)·P(n) = 2/5·2/5·4/5·2/5·5/14 = </a:t>
            </a:r>
            <a:r>
              <a:rPr lang="it-IT" sz="3200" dirty="0">
                <a:solidFill>
                  <a:schemeClr val="hlink"/>
                </a:solidFill>
                <a:latin typeface="+mn-lt"/>
                <a:cs typeface="Arial" pitchFamily="34" charset="0"/>
              </a:rPr>
              <a:t>0.018286</a:t>
            </a:r>
            <a:endParaRPr lang="en-US" sz="3200" dirty="0">
              <a:solidFill>
                <a:schemeClr val="hlink"/>
              </a:solidFill>
              <a:latin typeface="+mn-lt"/>
              <a:cs typeface="Arial" pitchFamily="34" charset="0"/>
            </a:endParaRPr>
          </a:p>
          <a:p>
            <a:pPr marL="342900" indent="-342900" eaLnBrk="0" fontAlgn="auto" hangingPunct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200" dirty="0">
              <a:solidFill>
                <a:schemeClr val="hlink"/>
              </a:solidFill>
              <a:latin typeface="+mn-lt"/>
              <a:cs typeface="Arial" pitchFamily="34" charset="0"/>
            </a:endParaRPr>
          </a:p>
          <a:p>
            <a:pPr marL="342900" indent="-342900" eaLnBrk="0" fontAlgn="auto" hangingPunct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>
                <a:latin typeface="+mn-lt"/>
                <a:cs typeface="+mn-cs"/>
              </a:rPr>
              <a:t>Sample </a:t>
            </a:r>
            <a:r>
              <a:rPr lang="en-US" sz="3200" dirty="0">
                <a:solidFill>
                  <a:schemeClr val="hlink"/>
                </a:solidFill>
                <a:latin typeface="+mn-lt"/>
                <a:cs typeface="+mn-cs"/>
              </a:rPr>
              <a:t>X is</a:t>
            </a:r>
            <a:r>
              <a:rPr lang="en-US" sz="3200" dirty="0">
                <a:latin typeface="+mn-lt"/>
                <a:cs typeface="+mn-cs"/>
              </a:rPr>
              <a:t> classified in class </a:t>
            </a:r>
            <a:r>
              <a:rPr lang="en-US" sz="3200" dirty="0">
                <a:solidFill>
                  <a:schemeClr val="hlink"/>
                </a:solidFill>
                <a:latin typeface="+mn-lt"/>
                <a:cs typeface="+mn-cs"/>
              </a:rPr>
              <a:t>n </a:t>
            </a:r>
            <a:r>
              <a:rPr lang="en-US" sz="3200" dirty="0">
                <a:latin typeface="+mn-lt"/>
                <a:cs typeface="+mn-cs"/>
              </a:rPr>
              <a:t>(don</a:t>
            </a:r>
            <a:r>
              <a:rPr lang="en-US" sz="3200" dirty="0">
                <a:latin typeface="Comic Sans MS" pitchFamily="66" charset="0"/>
                <a:cs typeface="+mn-cs"/>
              </a:rPr>
              <a:t>’</a:t>
            </a:r>
            <a:r>
              <a:rPr lang="en-US" sz="3200" dirty="0">
                <a:latin typeface="+mn-lt"/>
                <a:cs typeface="+mn-cs"/>
              </a:rPr>
              <a:t>t play)</a:t>
            </a:r>
            <a:endParaRPr lang="it-IT" sz="3200" dirty="0">
              <a:latin typeface="+mn-lt"/>
              <a:cs typeface="+mn-cs"/>
            </a:endParaRPr>
          </a:p>
          <a:p>
            <a:pPr marL="342900" indent="-342900" eaLnBrk="0" fontAlgn="auto" hangingPunct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it-IT" sz="24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7145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The Naive Bayes Classifier for Data Sets with Numerical Attribute Values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20938"/>
            <a:ext cx="8229600" cy="3705225"/>
          </a:xfrm>
        </p:spPr>
        <p:txBody>
          <a:bodyPr/>
          <a:lstStyle/>
          <a:p>
            <a:pPr eaLnBrk="1" hangingPunct="1"/>
            <a:r>
              <a:rPr lang="en-US" altLang="zh-TW" smtClean="0"/>
              <a:t>One common practice to handle numerical attribute values is to assume normal distributions for numerical attributes.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4525963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Let </a:t>
            </a:r>
            <a:r>
              <a:rPr lang="en-US" altLang="zh-TW" sz="2800" i="1" smtClean="0"/>
              <a:t>x</a:t>
            </a:r>
            <a:r>
              <a:rPr lang="en-US" altLang="zh-TW" sz="2800" baseline="-25000" smtClean="0"/>
              <a:t>1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x</a:t>
            </a:r>
            <a:r>
              <a:rPr lang="en-US" altLang="zh-TW" sz="2800" baseline="-25000" smtClean="0"/>
              <a:t>2</a:t>
            </a:r>
            <a:r>
              <a:rPr lang="en-US" altLang="zh-TW" sz="2800" smtClean="0"/>
              <a:t>, …, </a:t>
            </a:r>
            <a:r>
              <a:rPr lang="en-US" altLang="zh-TW" sz="2800" i="1" smtClean="0"/>
              <a:t>x</a:t>
            </a:r>
            <a:r>
              <a:rPr lang="en-US" altLang="zh-TW" sz="2800" i="1" baseline="-25000" smtClean="0"/>
              <a:t>n</a:t>
            </a:r>
            <a:r>
              <a:rPr lang="en-US" altLang="zh-TW" sz="2800" smtClean="0"/>
              <a:t> be the values of a numerical attribute in the training data set.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endParaRPr lang="en-US" altLang="zh-TW" sz="2800" smtClean="0"/>
          </a:p>
          <a:p>
            <a:pPr eaLnBrk="1" hangingPunct="1"/>
            <a:endParaRPr lang="en-US" altLang="zh-TW" sz="2800" smtClean="0"/>
          </a:p>
          <a:p>
            <a:pPr eaLnBrk="1" hangingPunct="1"/>
            <a:endParaRPr lang="en-US" altLang="zh-TW" sz="2800" smtClean="0"/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47813" y="2709863"/>
          <a:ext cx="3278187" cy="3311525"/>
        </p:xfrm>
        <a:graphic>
          <a:graphicData uri="http://schemas.openxmlformats.org/presentationml/2006/ole">
            <p:oleObj spid="_x0000_s2050" name="方程式" r:id="rId3" imgW="1244600" imgH="1257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42863"/>
            <a:ext cx="8742362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Naive Bayes 	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1217613"/>
            <a:ext cx="8545513" cy="5114925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endParaRPr lang="en-US" altLang="en-US" b="1" smtClean="0"/>
          </a:p>
          <a:p>
            <a:pPr marL="466725" indent="-466725" eaLnBrk="1" hangingPunct="1">
              <a:lnSpc>
                <a:spcPct val="110000"/>
              </a:lnSpc>
              <a:buFont typeface="Arial" charset="0"/>
              <a:buNone/>
            </a:pPr>
            <a:r>
              <a:rPr lang="en-US" altLang="en-US" sz="2800" b="1" smtClean="0"/>
              <a:t>     </a:t>
            </a:r>
          </a:p>
        </p:txBody>
      </p:sp>
      <p:sp>
        <p:nvSpPr>
          <p:cNvPr id="3079" name="Rectangle 4"/>
          <p:cNvSpPr>
            <a:spLocks noChangeArrowheads="1"/>
          </p:cNvSpPr>
          <p:nvPr/>
        </p:nvSpPr>
        <p:spPr bwMode="auto">
          <a:xfrm>
            <a:off x="336550" y="1079500"/>
            <a:ext cx="8666163" cy="525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/>
          <a:lstStyle/>
          <a:p>
            <a:pPr marL="466725" indent="-466725" defTabSz="912813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500">
                <a:latin typeface="Tahoma" pitchFamily="34" charset="0"/>
              </a:rPr>
              <a:t>Example: Continuous-valued Features </a:t>
            </a: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100">
                <a:latin typeface="Tahoma" pitchFamily="34" charset="0"/>
              </a:rPr>
              <a:t>Temperature is naturally of continuous value.</a:t>
            </a: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</a:pPr>
            <a:r>
              <a:rPr lang="en-US" altLang="en-US" sz="2100">
                <a:latin typeface="Tahoma" pitchFamily="34" charset="0"/>
              </a:rPr>
              <a:t>     </a:t>
            </a:r>
            <a:r>
              <a:rPr lang="en-US" altLang="en-US" sz="2100" b="1">
                <a:latin typeface="Tahoma" pitchFamily="34" charset="0"/>
              </a:rPr>
              <a:t>Yes</a:t>
            </a:r>
            <a:r>
              <a:rPr lang="en-US" altLang="en-US" sz="2100">
                <a:latin typeface="Tahoma" pitchFamily="34" charset="0"/>
              </a:rPr>
              <a:t>: 25.2, 19.3, 18.5, 21.7, 20.1, 24.3, 22.8, 23.1, 19.8</a:t>
            </a: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</a:pPr>
            <a:r>
              <a:rPr lang="en-US" altLang="en-US" sz="2100">
                <a:latin typeface="Tahoma" pitchFamily="34" charset="0"/>
              </a:rPr>
              <a:t>      </a:t>
            </a:r>
            <a:r>
              <a:rPr lang="en-US" altLang="en-US" sz="2100" b="1">
                <a:solidFill>
                  <a:srgbClr val="FF0000"/>
                </a:solidFill>
                <a:latin typeface="Tahoma" pitchFamily="34" charset="0"/>
              </a:rPr>
              <a:t>No</a:t>
            </a:r>
            <a:r>
              <a:rPr lang="en-US" altLang="en-US" sz="2100">
                <a:solidFill>
                  <a:srgbClr val="FF0000"/>
                </a:solidFill>
                <a:latin typeface="Tahoma" pitchFamily="34" charset="0"/>
              </a:rPr>
              <a:t>: 27.3, 30.1, 17.4, 29.5, 15.1</a:t>
            </a: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100">
                <a:latin typeface="Tahoma" pitchFamily="34" charset="0"/>
              </a:rPr>
              <a:t>Estimate mean and variance for each class</a:t>
            </a: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altLang="en-US" sz="2100">
              <a:latin typeface="Tahoma" pitchFamily="34" charset="0"/>
            </a:endParaRP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altLang="en-US" sz="2100">
              <a:latin typeface="Tahoma" pitchFamily="34" charset="0"/>
            </a:endParaRP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100" b="1">
                <a:latin typeface="Tahoma" pitchFamily="34" charset="0"/>
              </a:rPr>
              <a:t>Learning Phase</a:t>
            </a:r>
            <a:r>
              <a:rPr lang="en-US" altLang="en-US" sz="2100">
                <a:latin typeface="Tahoma" pitchFamily="34" charset="0"/>
              </a:rPr>
              <a:t>: output two Gaussian models for P(temp|C)</a:t>
            </a: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</a:pPr>
            <a:r>
              <a:rPr lang="en-US" altLang="en-US" sz="2100">
                <a:latin typeface="Tahoma" pitchFamily="34" charset="0"/>
              </a:rPr>
              <a:t>      </a:t>
            </a: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altLang="en-US" sz="2100">
              <a:latin typeface="Tahoma" pitchFamily="34" charset="0"/>
            </a:endParaRP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altLang="en-US" sz="2100">
              <a:latin typeface="Tahoma" pitchFamily="34" charset="0"/>
            </a:endParaRP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altLang="en-US" sz="2100">
              <a:latin typeface="Tahoma" pitchFamily="34" charset="0"/>
            </a:endParaRPr>
          </a:p>
          <a:p>
            <a:pPr marL="857250" lvl="1" indent="-400050" defTabSz="912813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altLang="en-US" sz="2100">
              <a:latin typeface="Tahoma" pitchFamily="34" charset="0"/>
            </a:endParaRPr>
          </a:p>
          <a:p>
            <a:pPr marL="1247775" lvl="2" indent="-333375" defTabSz="912813">
              <a:spcBef>
                <a:spcPct val="20000"/>
              </a:spcBef>
              <a:buFontTx/>
              <a:buChar char="•"/>
            </a:pPr>
            <a:endParaRPr lang="en-US" altLang="en-US">
              <a:latin typeface="Tahoma" pitchFamily="34" charset="0"/>
            </a:endParaRPr>
          </a:p>
        </p:txBody>
      </p:sp>
      <p:graphicFrame>
        <p:nvGraphicFramePr>
          <p:cNvPr id="3074" name="Object 12"/>
          <p:cNvGraphicFramePr>
            <a:graphicFrameLocks noChangeAspect="1"/>
          </p:cNvGraphicFramePr>
          <p:nvPr/>
        </p:nvGraphicFramePr>
        <p:xfrm>
          <a:off x="1249363" y="3497263"/>
          <a:ext cx="3344862" cy="762000"/>
        </p:xfrm>
        <a:graphic>
          <a:graphicData uri="http://schemas.openxmlformats.org/presentationml/2006/ole">
            <p:oleObj spid="_x0000_s3074" name="Equation" r:id="rId3" imgW="2133600" imgH="457200" progId="Equation.3">
              <p:embed/>
            </p:oleObj>
          </a:graphicData>
        </a:graphic>
      </p:graphicFrame>
      <p:graphicFrame>
        <p:nvGraphicFramePr>
          <p:cNvPr id="3075" name="Object 13"/>
          <p:cNvGraphicFramePr>
            <a:graphicFrameLocks noChangeAspect="1"/>
          </p:cNvGraphicFramePr>
          <p:nvPr/>
        </p:nvGraphicFramePr>
        <p:xfrm>
          <a:off x="5270500" y="3448050"/>
          <a:ext cx="2468563" cy="720725"/>
        </p:xfrm>
        <a:graphic>
          <a:graphicData uri="http://schemas.openxmlformats.org/presentationml/2006/ole">
            <p:oleObj spid="_x0000_s3075" name="Equation" r:id="rId4" imgW="1574800" imgH="431800" progId="Equation.3">
              <p:embed/>
            </p:oleObj>
          </a:graphicData>
        </a:graphic>
      </p:graphicFrame>
      <p:graphicFrame>
        <p:nvGraphicFramePr>
          <p:cNvPr id="3076" name="Object 14"/>
          <p:cNvGraphicFramePr>
            <a:graphicFrameLocks noChangeAspect="1"/>
          </p:cNvGraphicFramePr>
          <p:nvPr/>
        </p:nvGraphicFramePr>
        <p:xfrm>
          <a:off x="847725" y="4845050"/>
          <a:ext cx="7643813" cy="2076450"/>
        </p:xfrm>
        <a:graphic>
          <a:graphicData uri="http://schemas.openxmlformats.org/presentationml/2006/ole">
            <p:oleObj spid="_x0000_s3076" name="Equation" r:id="rId5" imgW="4647960" imgH="126972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 descr="y:\unix\homes\gws\pedrod\ppt\image2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9060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6843713" y="3124200"/>
          <a:ext cx="2300287" cy="685800"/>
        </p:xfrm>
        <a:graphic>
          <a:graphicData uri="http://schemas.openxmlformats.org/presentationml/2006/ole">
            <p:oleObj spid="_x0000_s4098" name="Equation" r:id="rId4" imgW="1320480" imgH="393480" progId="Equation.3">
              <p:embed/>
            </p:oleObj>
          </a:graphicData>
        </a:graphic>
      </p:graphicFrame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228600"/>
            <a:ext cx="6934200" cy="22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0" y="533400"/>
            <a:ext cx="8991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/>
          <a:lstStyle/>
          <a:p>
            <a:pPr marL="533400" indent="-533400" defTabSz="1042988">
              <a:lnSpc>
                <a:spcPct val="120000"/>
              </a:lnSpc>
              <a:spcBef>
                <a:spcPct val="20000"/>
              </a:spcBef>
            </a:pPr>
            <a:r>
              <a:rPr lang="en-US" altLang="en-US" sz="2000">
                <a:latin typeface="Tahoma" pitchFamily="34" charset="0"/>
              </a:rPr>
              <a:t>   Example: </a:t>
            </a:r>
            <a:r>
              <a:rPr lang="en-US" altLang="en-US" sz="2000">
                <a:solidFill>
                  <a:srgbClr val="FF0000"/>
                </a:solidFill>
                <a:latin typeface="Palatino Linotype" pitchFamily="18" charset="0"/>
              </a:rPr>
              <a:t>P(outlook=overcast|no)=0 </a:t>
            </a:r>
            <a:r>
              <a:rPr lang="en-US" altLang="en-US" sz="2000">
                <a:latin typeface="Tahoma" pitchFamily="34" charset="0"/>
              </a:rPr>
              <a:t>in the play-tennis dataset</a:t>
            </a:r>
          </a:p>
          <a:p>
            <a:pPr marL="979488" lvl="1" indent="-457200" defTabSz="1042988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>
                <a:latin typeface="Tahoma" pitchFamily="34" charset="0"/>
              </a:rPr>
              <a:t>Adding </a:t>
            </a:r>
            <a:r>
              <a:rPr lang="en-US" altLang="en-US" sz="2000" b="1" i="1">
                <a:solidFill>
                  <a:srgbClr val="FF0000"/>
                </a:solidFill>
                <a:latin typeface="Palatino Linotype" pitchFamily="18" charset="0"/>
              </a:rPr>
              <a:t>m</a:t>
            </a:r>
            <a:r>
              <a:rPr lang="en-US" altLang="en-US" sz="2000">
                <a:latin typeface="Tahoma" pitchFamily="34" charset="0"/>
              </a:rPr>
              <a:t> “virtual” examples (</a:t>
            </a:r>
            <a:r>
              <a:rPr lang="en-US" altLang="en-US" sz="2000" i="1">
                <a:solidFill>
                  <a:srgbClr val="FF0000"/>
                </a:solidFill>
                <a:latin typeface="Palatino Linotype" pitchFamily="18" charset="0"/>
              </a:rPr>
              <a:t>m</a:t>
            </a:r>
            <a:r>
              <a:rPr lang="en-US" altLang="en-US" sz="2000">
                <a:solidFill>
                  <a:srgbClr val="FF0000"/>
                </a:solidFill>
                <a:latin typeface="Tahoma" pitchFamily="34" charset="0"/>
              </a:rPr>
              <a:t>: up to 1% of #training example</a:t>
            </a:r>
            <a:r>
              <a:rPr lang="en-US" altLang="en-US" sz="2000">
                <a:latin typeface="Tahoma" pitchFamily="34" charset="0"/>
              </a:rPr>
              <a:t>)</a:t>
            </a:r>
          </a:p>
          <a:p>
            <a:pPr marL="1423988" lvl="2" indent="-381000" defTabSz="1042988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Tahoma" pitchFamily="34" charset="0"/>
              </a:rPr>
              <a:t>In this dataset, # of training examples for the “no” class is 5.</a:t>
            </a:r>
          </a:p>
          <a:p>
            <a:pPr marL="1423988" lvl="2" indent="-381000" defTabSz="1042988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Tahoma" pitchFamily="34" charset="0"/>
              </a:rPr>
              <a:t>We can only add </a:t>
            </a:r>
            <a:r>
              <a:rPr lang="en-US" altLang="en-US" sz="2000" b="1" i="1">
                <a:solidFill>
                  <a:srgbClr val="FF0000"/>
                </a:solidFill>
                <a:latin typeface="Palatino Linotype" pitchFamily="18" charset="0"/>
              </a:rPr>
              <a:t>m</a:t>
            </a:r>
            <a:r>
              <a:rPr lang="en-US" altLang="en-US" sz="2000" b="1">
                <a:solidFill>
                  <a:srgbClr val="FF0000"/>
                </a:solidFill>
                <a:latin typeface="Tahoma" pitchFamily="34" charset="0"/>
              </a:rPr>
              <a:t>=1</a:t>
            </a:r>
            <a:r>
              <a:rPr lang="en-US" altLang="en-US" sz="2000">
                <a:latin typeface="Tahoma" pitchFamily="34" charset="0"/>
              </a:rPr>
              <a:t> “virtual” example in our </a:t>
            </a:r>
            <a:r>
              <a:rPr lang="en-US" altLang="en-US" sz="2000">
                <a:latin typeface="Palatino Linotype" pitchFamily="18" charset="0"/>
              </a:rPr>
              <a:t>m</a:t>
            </a:r>
            <a:r>
              <a:rPr lang="en-US" altLang="en-US" sz="2000">
                <a:latin typeface="Tahoma" pitchFamily="34" charset="0"/>
              </a:rPr>
              <a:t>-esitmate remedy. </a:t>
            </a:r>
          </a:p>
          <a:p>
            <a:pPr marL="979488" lvl="1" indent="-457200" defTabSz="1042988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>
                <a:latin typeface="Tahoma" pitchFamily="34" charset="0"/>
              </a:rPr>
              <a:t>The “outlook” feature can takes only 3 values. So </a:t>
            </a:r>
            <a:r>
              <a:rPr lang="en-US" altLang="en-US" sz="2000" b="1" i="1">
                <a:solidFill>
                  <a:srgbClr val="FF0000"/>
                </a:solidFill>
                <a:latin typeface="Palatino Linotype" pitchFamily="18" charset="0"/>
              </a:rPr>
              <a:t>p=1/3</a:t>
            </a:r>
            <a:r>
              <a:rPr lang="en-US" altLang="en-US" sz="2000">
                <a:latin typeface="Tahoma" pitchFamily="34" charset="0"/>
              </a:rPr>
              <a:t>.</a:t>
            </a:r>
          </a:p>
          <a:p>
            <a:pPr marL="979488" lvl="1" indent="-457200" defTabSz="1042988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>
                <a:latin typeface="Tahoma" pitchFamily="34" charset="0"/>
              </a:rPr>
              <a:t>Re-estimate </a:t>
            </a:r>
            <a:r>
              <a:rPr lang="en-US" altLang="en-US" sz="2000">
                <a:solidFill>
                  <a:srgbClr val="FF0000"/>
                </a:solidFill>
                <a:latin typeface="Palatino Linotype" pitchFamily="18" charset="0"/>
              </a:rPr>
              <a:t>P(outlook|no)</a:t>
            </a:r>
            <a:r>
              <a:rPr lang="en-US" altLang="en-US" sz="2000">
                <a:latin typeface="Tahoma" pitchFamily="34" charset="0"/>
              </a:rPr>
              <a:t> with the </a:t>
            </a:r>
            <a:r>
              <a:rPr lang="en-US" altLang="en-US" sz="2000">
                <a:latin typeface="Palatino Linotype" pitchFamily="18" charset="0"/>
              </a:rPr>
              <a:t>m</a:t>
            </a:r>
            <a:r>
              <a:rPr lang="en-US" altLang="en-US" sz="2000">
                <a:latin typeface="Tahoma" pitchFamily="34" charset="0"/>
              </a:rPr>
              <a:t>-estimate</a:t>
            </a:r>
          </a:p>
          <a:p>
            <a:pPr marL="979488" lvl="1" indent="-457200" defTabSz="1042988">
              <a:lnSpc>
                <a:spcPct val="120000"/>
              </a:lnSpc>
              <a:spcBef>
                <a:spcPct val="20000"/>
              </a:spcBef>
            </a:pPr>
            <a:endParaRPr lang="en-US" altLang="en-US" sz="2400">
              <a:latin typeface="Tahoma" pitchFamily="34" charset="0"/>
            </a:endParaRPr>
          </a:p>
          <a:p>
            <a:pPr marL="1423988" lvl="2" indent="-381000" defTabSz="1042988">
              <a:lnSpc>
                <a:spcPct val="120000"/>
              </a:lnSpc>
              <a:spcBef>
                <a:spcPct val="20000"/>
              </a:spcBef>
            </a:pPr>
            <a:r>
              <a:rPr lang="en-US" altLang="en-US" sz="2000">
                <a:latin typeface="Tahoma" pitchFamily="34" charset="0"/>
              </a:rPr>
              <a:t> 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84301" y="4466431"/>
            <a:ext cx="8610599" cy="2443105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kern="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34400" cy="685800"/>
          </a:xfrm>
        </p:spPr>
        <p:txBody>
          <a:bodyPr/>
          <a:lstStyle/>
          <a:p>
            <a:r>
              <a:rPr lang="en-US" sz="4000" smtClean="0"/>
              <a:t>How about Linear-Loss 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762000"/>
            <a:ext cx="8305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>
                <a:latin typeface="+mn-lt"/>
              </a:rPr>
              <a:t>Linear-Loss Function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kern="0">
                <a:latin typeface="+mn-lt"/>
              </a:rPr>
              <a:t>Fitting Error Grows Linearly</a:t>
            </a:r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auto">
          <a:xfrm>
            <a:off x="1524000" y="5181600"/>
            <a:ext cx="5486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8" name="Line 5"/>
          <p:cNvSpPr>
            <a:spLocks noChangeShapeType="1"/>
          </p:cNvSpPr>
          <p:nvPr/>
        </p:nvSpPr>
        <p:spPr bwMode="auto">
          <a:xfrm>
            <a:off x="4343400" y="1524000"/>
            <a:ext cx="0" cy="4648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ph sz="half" idx="4294967295"/>
          </p:nvPr>
        </p:nvGraphicFramePr>
        <p:xfrm>
          <a:off x="5148263" y="5489575"/>
          <a:ext cx="2808287" cy="538163"/>
        </p:xfrm>
        <a:graphic>
          <a:graphicData uri="http://schemas.openxmlformats.org/presentationml/2006/ole">
            <p:oleObj spid="_x0000_s22530" name="Equation" r:id="rId3" imgW="1193760" imgH="228600" progId="Equation.3">
              <p:embed/>
            </p:oleObj>
          </a:graphicData>
        </a:graphic>
      </p:graphicFrame>
      <p:sp>
        <p:nvSpPr>
          <p:cNvPr id="3079" name="Line 9"/>
          <p:cNvSpPr>
            <a:spLocks noChangeShapeType="1"/>
          </p:cNvSpPr>
          <p:nvPr/>
        </p:nvSpPr>
        <p:spPr bwMode="auto">
          <a:xfrm flipV="1">
            <a:off x="4343400" y="2362200"/>
            <a:ext cx="2743200" cy="2819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80" name="Line 10"/>
          <p:cNvSpPr>
            <a:spLocks noChangeShapeType="1"/>
          </p:cNvSpPr>
          <p:nvPr/>
        </p:nvSpPr>
        <p:spPr bwMode="auto">
          <a:xfrm flipH="1" flipV="1">
            <a:off x="1905000" y="2438400"/>
            <a:ext cx="2438400" cy="2743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851</Words>
  <Application>Microsoft Office PowerPoint</Application>
  <PresentationFormat>On-screen Show (4:3)</PresentationFormat>
  <Paragraphs>105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Office Theme</vt:lpstr>
      <vt:lpstr>Worksheet</vt:lpstr>
      <vt:lpstr>方程式</vt:lpstr>
      <vt:lpstr>Equation</vt:lpstr>
      <vt:lpstr>Microsoft Equation 3.0</vt:lpstr>
      <vt:lpstr>Slide 1</vt:lpstr>
      <vt:lpstr>Slide 2</vt:lpstr>
      <vt:lpstr>Slide 3</vt:lpstr>
      <vt:lpstr>The Naive Bayes Classifier for Data Sets with Numerical Attribute Values</vt:lpstr>
      <vt:lpstr>Slide 5</vt:lpstr>
      <vt:lpstr>Naive Bayes  </vt:lpstr>
      <vt:lpstr>Slide 7</vt:lpstr>
      <vt:lpstr>Slide 8</vt:lpstr>
      <vt:lpstr>How about Linear-Loss ?</vt:lpstr>
      <vt:lpstr>Slide 10</vt:lpstr>
      <vt:lpstr>Slide 11</vt:lpstr>
      <vt:lpstr>Slide 12</vt:lpstr>
      <vt:lpstr>Text Classification: Examples</vt:lpstr>
      <vt:lpstr>Text Classification: Examples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G. N. Pillai</cp:lastModifiedBy>
  <cp:revision>6</cp:revision>
  <dcterms:created xsi:type="dcterms:W3CDTF">2015-01-20T18:10:51Z</dcterms:created>
  <dcterms:modified xsi:type="dcterms:W3CDTF">2018-04-22T07:20:35Z</dcterms:modified>
</cp:coreProperties>
</file>