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59" r:id="rId14"/>
    <p:sldId id="260" r:id="rId15"/>
    <p:sldId id="256" r:id="rId16"/>
    <p:sldId id="257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6F149BE-32C3-4ED9-9F88-576F671DBD92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555E76A-AFBF-4659-AE46-69651E6C8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C6253-45B6-457B-AE25-161A0725814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21FB6-B878-4D18-B6B5-B6FA7DE368B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39DEBC-441D-4857-B9B7-D511CD31913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bi.snu.ac.k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23417-81A2-4455-ACD8-8E9723AE44C6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1C98D-D49E-45F0-936B-E13174BA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50FE9-C6C8-47B2-8726-D014A347073B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7CD9-41D9-4F80-A69A-07FEF5019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8E271-4257-4439-B442-C8DFAD7261E6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E0CB9-3E44-4AF1-9C2E-EB87414CF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0005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24300"/>
            <a:ext cx="40005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322DC3-EB38-4DB7-B410-0856B42241B3}" type="slidenum">
              <a:rPr lang="ko-KR" altLang="ko-KR"/>
              <a:pPr/>
              <a:t>‹#›</a:t>
            </a:fld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(C) 2007, SNU Biointelligence Lab, </a:t>
            </a:r>
            <a:r>
              <a:rPr lang="en-US" altLang="ko-KR">
                <a:hlinkClick r:id="rId2"/>
              </a:rPr>
              <a:t>http://bi.snu.ac.kr/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5EC0F-046F-464A-A85F-5B94F81E3A8B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EDE05-5975-444E-B252-FE4CA1D5D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C3573-5561-4446-B5DF-F2C6E8C1B3ED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DF9CA-503D-4F2A-8123-6C76D6F30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0A249-A852-4916-A559-1F1FD7AC0F5B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83C33-C7F3-4E2D-8DE0-51BA6B625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87F34-0E9F-4580-BC3A-2EA8C7E5F991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85F8A-35AC-44DC-9384-4EA901262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B49F-FEFC-4F9B-8BE5-DEF2B08DDC97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D0CA8-3435-41FA-8731-D91C6F163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A6C40-A6C0-4F45-96FB-8A37875D55E2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20891-DE17-4CAF-8CBA-5C8772F53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CAA50-21BE-4E89-A0F3-EA556132907A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A46F9-B55C-4BDD-AEE6-C9652380D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3BA2C-F600-4B65-9872-FF6A62A53EF1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353A6-DACD-4DD2-8065-DFAB0227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B36D03-7738-4010-AE2B-D6E79FB1DB99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E924E6-3BBE-4325-8036-5175647B7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A90673-46F9-4EB9-B7E0-5CE521027A67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69888"/>
            <a:ext cx="75819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261938"/>
            <a:ext cx="88582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1128713"/>
            <a:ext cx="90773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Inference by Variable Elimination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41624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2400"/>
            <a:ext cx="38195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956050"/>
            <a:ext cx="47244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228600" y="152400"/>
            <a:ext cx="50292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Joint probability distribution induced by BN</a:t>
            </a:r>
          </a:p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sz="2800" b="1" smtClean="0">
                <a:solidFill>
                  <a:srgbClr val="FF0000"/>
                </a:solidFill>
              </a:rPr>
              <a:t>Summing out variables from a probability distribution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28600" y="1600200"/>
            <a:ext cx="260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To sum out the variable  E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57721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38600"/>
            <a:ext cx="76485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838200" y="5562600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P(A=t, B=t, C=t, D=t) =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343400" y="5410200"/>
          <a:ext cx="3497263" cy="762000"/>
        </p:xfrm>
        <a:graphic>
          <a:graphicData uri="http://schemas.openxmlformats.org/presentationml/2006/ole">
            <p:oleObj spid="_x0000_s1026" name="Equation" r:id="rId5" imgW="227304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81075"/>
            <a:ext cx="8991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133600" y="457200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A Bayesian Network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914400" y="5105400"/>
            <a:ext cx="769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P(C=1)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2057400" y="57150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P(C=1)= (.6*.9*.3)+(.6*.1*.5)+(.4*.2*.3)+(.4*.8*.5)= 0.3760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2057400" y="61722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P(C=0)= (.6*.9*.7)+(.6*.1*.5)+(.4*.2*.7)+(.4*.8*.5) = 0.6240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4514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09600" y="533400"/>
            <a:ext cx="815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There are two tables that contain variable </a:t>
            </a:r>
            <a:r>
              <a:rPr lang="en-US" sz="2400" i="1">
                <a:latin typeface="Calibri" pitchFamily="34" charset="0"/>
              </a:rPr>
              <a:t>A</a:t>
            </a:r>
            <a:r>
              <a:rPr lang="en-US" sz="2400">
                <a:latin typeface="Calibri" pitchFamily="34" charset="0"/>
              </a:rPr>
              <a:t>. </a:t>
            </a:r>
          </a:p>
          <a:p>
            <a:r>
              <a:rPr lang="en-US" sz="2400">
                <a:latin typeface="Calibri" pitchFamily="34" charset="0"/>
              </a:rPr>
              <a:t>Multiply these tables first and then sum out variable A  from the resulting table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105400"/>
            <a:ext cx="3952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685800" y="4572000"/>
            <a:ext cx="373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Summing out variable </a:t>
            </a:r>
            <a:r>
              <a:rPr lang="en-US" sz="2400" i="1">
                <a:latin typeface="Calibri" pitchFamily="34" charset="0"/>
              </a:rPr>
              <a:t>A</a:t>
            </a:r>
            <a:r>
              <a:rPr lang="en-US" sz="240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457200" y="457200"/>
            <a:ext cx="7772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We have two tables and </a:t>
            </a:r>
            <a:r>
              <a:rPr lang="en-US" sz="2400" i="1">
                <a:latin typeface="Calibri" pitchFamily="34" charset="0"/>
              </a:rPr>
              <a:t>B</a:t>
            </a:r>
            <a:r>
              <a:rPr lang="en-US" sz="2400">
                <a:latin typeface="Calibri" pitchFamily="34" charset="0"/>
              </a:rPr>
              <a:t> is appearing in both the tables. To eliminate </a:t>
            </a:r>
            <a:r>
              <a:rPr lang="en-US" sz="2400" i="1">
                <a:latin typeface="Calibri" pitchFamily="34" charset="0"/>
              </a:rPr>
              <a:t>B</a:t>
            </a:r>
            <a:r>
              <a:rPr lang="en-US" sz="2400">
                <a:latin typeface="Calibri" pitchFamily="34" charset="0"/>
              </a:rPr>
              <a:t>, first multiply the tables.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00188"/>
            <a:ext cx="5286375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724400"/>
            <a:ext cx="5105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609600" y="4343400"/>
            <a:ext cx="373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Summing out variable </a:t>
            </a:r>
            <a:r>
              <a:rPr lang="en-US" sz="2400" i="1">
                <a:latin typeface="Calibri" pitchFamily="34" charset="0"/>
              </a:rPr>
              <a:t>B</a:t>
            </a:r>
            <a:r>
              <a:rPr lang="en-US" sz="240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61991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three variable a, b, c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a,b,c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c|a,b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)p(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c|a,b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)p(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b|a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)p(a) </a:t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right-hand side by product rule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order of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a,b,c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p(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a,b,c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makes </a:t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graphical representation.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Representation is NOT unique!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Directed acyclic graphs (DAGs)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Restriction: no directed cycles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362200" y="3886200"/>
          <a:ext cx="2087562" cy="506413"/>
        </p:xfrm>
        <a:graphic>
          <a:graphicData uri="http://schemas.openxmlformats.org/presentationml/2006/ole">
            <p:oleObj spid="_x0000_s22534" name="Equation" r:id="rId3" imgW="799920" imgH="22860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971550" y="4578350"/>
          <a:ext cx="4424363" cy="363538"/>
        </p:xfrm>
        <a:graphic>
          <a:graphicData uri="http://schemas.openxmlformats.org/presentationml/2006/ole">
            <p:oleObj spid="_x0000_s22535" name="Equation" r:id="rId4" imgW="2082600" imgH="177480" progId="Equation.3">
              <p:embed/>
            </p:oleObj>
          </a:graphicData>
        </a:graphic>
      </p:graphicFrame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1863" y="1773238"/>
            <a:ext cx="15843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15000" y="3429000"/>
            <a:ext cx="262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latin typeface="굴림" pitchFamily="50" charset="-127"/>
              </a:rPr>
              <a:t>Fully connected graph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066800"/>
          </a:xfrm>
        </p:spPr>
        <p:txBody>
          <a:bodyPr/>
          <a:lstStyle/>
          <a:p>
            <a:r>
              <a:rPr lang="en-US" altLang="ko-KR" dirty="0"/>
              <a:t>8.1 Bayesian </a:t>
            </a:r>
            <a:r>
              <a:rPr lang="en-US" altLang="ko-KR" dirty="0" smtClean="0"/>
              <a:t>network (Bishop)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D21C11-70FE-4700-BBF9-348C73B8EB2D}" type="slidenum">
              <a:rPr lang="ko-KR" altLang="ko-KR"/>
              <a:pPr/>
              <a:t>3</a:t>
            </a:fld>
            <a:endParaRPr lang="ko-KR" altLang="ko-K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Bayesian </a:t>
            </a:r>
            <a:r>
              <a:rPr lang="en-US" altLang="ko-KR" dirty="0" smtClean="0"/>
              <a:t>network</a:t>
            </a:r>
            <a:endParaRPr lang="en-US" altLang="ko-KR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42275" cy="4800600"/>
          </a:xfrm>
        </p:spPr>
        <p:txBody>
          <a:bodyPr/>
          <a:lstStyle/>
          <a:p>
            <a:r>
              <a:rPr lang="en-US" altLang="ko-KR" sz="2200" dirty="0"/>
              <a:t>The joint distribution defined by a graph is given by the product of a conditional distribution of each node conditioned on their parent nodes.</a:t>
            </a:r>
          </a:p>
          <a:p>
            <a:endParaRPr lang="en-US" altLang="ko-KR" sz="22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200" dirty="0"/>
              <a:t>Example)</a:t>
            </a:r>
          </a:p>
          <a:p>
            <a:pPr lvl="1"/>
            <a:r>
              <a:rPr lang="en-US" altLang="ko-KR" sz="1800" dirty="0"/>
              <a:t>The joint distribution of all 7 variables is given by</a:t>
            </a:r>
          </a:p>
          <a:p>
            <a:pPr lvl="1"/>
            <a:endParaRPr lang="en-US" altLang="ko-KR" sz="1600" dirty="0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03525" y="2420938"/>
          <a:ext cx="2341563" cy="749300"/>
        </p:xfrm>
        <a:graphic>
          <a:graphicData uri="http://schemas.openxmlformats.org/presentationml/2006/ole">
            <p:oleObj spid="_x0000_s23554" name="Equation" r:id="rId4" imgW="1587240" imgH="507960" progId="Equation.3">
              <p:embed/>
            </p:oleObj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227138" y="3386138"/>
          <a:ext cx="642937" cy="296862"/>
        </p:xfrm>
        <a:graphic>
          <a:graphicData uri="http://schemas.openxmlformats.org/presentationml/2006/ole">
            <p:oleObj spid="_x0000_s23555" name="Equation" r:id="rId5" imgW="495000" imgH="228600" progId="Equation.3">
              <p:embed/>
            </p:oleObj>
          </a:graphicData>
        </a:graphic>
      </p:graphicFrame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1979613" y="3325813"/>
            <a:ext cx="3887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굴림" pitchFamily="50" charset="-127"/>
              </a:rPr>
              <a:t>denotes the set of parents of </a:t>
            </a:r>
            <a:r>
              <a:rPr lang="en-US" altLang="ko-KR" i="1">
                <a:latin typeface="굴림" pitchFamily="50" charset="-127"/>
              </a:rPr>
              <a:t>x</a:t>
            </a:r>
            <a:r>
              <a:rPr lang="en-US" altLang="ko-KR" i="1" baseline="-25000">
                <a:latin typeface="굴림" pitchFamily="50" charset="-127"/>
              </a:rPr>
              <a:t>k</a:t>
            </a:r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4500" y="2924175"/>
            <a:ext cx="2314575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2988" y="5734050"/>
            <a:ext cx="54387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ko-KR" sz="2800" dirty="0"/>
              <a:t>8.2 Conditional Independence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altLang="ko-KR" sz="2000" dirty="0"/>
              <a:t>Conditional independence simplifies both the structure of a model and the computations</a:t>
            </a:r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r>
              <a:rPr lang="en-US" altLang="ko-KR" sz="2000" dirty="0"/>
              <a:t>An important feature of graphical models is that conditional independence properties of the joint distribution can be read directly from the graph without having to perform any analytical manipulations</a:t>
            </a:r>
          </a:p>
          <a:p>
            <a:pPr lvl="1"/>
            <a:r>
              <a:rPr lang="en-US" altLang="ko-KR" sz="1800" dirty="0"/>
              <a:t>The general framework for this is called </a:t>
            </a:r>
            <a:r>
              <a:rPr lang="en-US" altLang="ko-KR" sz="1800" b="1" i="1" dirty="0">
                <a:solidFill>
                  <a:srgbClr val="00CC00"/>
                </a:solidFill>
              </a:rPr>
              <a:t>d-separation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05000"/>
            <a:ext cx="24288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17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676400"/>
            <a:ext cx="1076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1799" name="AutoShape 7"/>
          <p:cNvSpPr>
            <a:spLocks noChangeArrowheads="1"/>
          </p:cNvSpPr>
          <p:nvPr/>
        </p:nvSpPr>
        <p:spPr bwMode="auto">
          <a:xfrm>
            <a:off x="3581400" y="1828800"/>
            <a:ext cx="1439862" cy="360363"/>
          </a:xfrm>
          <a:prstGeom prst="rightArrow">
            <a:avLst>
              <a:gd name="adj1" fmla="val 50000"/>
              <a:gd name="adj2" fmla="val 9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4038600"/>
            <a:ext cx="7315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Each node is conditionally independent of its non-descendents,</a:t>
            </a:r>
          </a:p>
          <a:p>
            <a:r>
              <a:rPr lang="en-US" sz="1600" dirty="0"/>
              <a:t>given its immediate parents</a:t>
            </a:r>
            <a:r>
              <a:rPr lang="en-US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572000"/>
            <a:ext cx="6705600" cy="256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57912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The conditioned node ‘blocks’ the path from a to b </a:t>
            </a:r>
            <a:br>
              <a:rPr lang="en-US" altLang="ko-KR" dirty="0" smtClean="0"/>
            </a:br>
            <a:r>
              <a:rPr lang="en-US" altLang="ko-KR" dirty="0" smtClean="0"/>
              <a:t>causes a and b to become (conditionally) independent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2675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95600"/>
            <a:ext cx="27527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860800"/>
            <a:ext cx="952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8392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62200"/>
            <a:ext cx="334076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667000"/>
            <a:ext cx="1114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0" y="44196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The conditioned node ‘blocks’ the path from a to b </a:t>
            </a:r>
            <a:br>
              <a:rPr lang="en-US" altLang="ko-KR" dirty="0" smtClean="0"/>
            </a:br>
            <a:r>
              <a:rPr lang="en-US" altLang="ko-KR" dirty="0" smtClean="0"/>
              <a:t>causes a and b to become (conditionally) independent.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9154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0"/>
            <a:ext cx="28289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048000"/>
            <a:ext cx="885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1148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Conditioning on c ‘unblocks’ the path and render a and b dependent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452438"/>
            <a:ext cx="892492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00025"/>
            <a:ext cx="88011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330</Words>
  <Application>Microsoft Office PowerPoint</Application>
  <PresentationFormat>On-screen Show (4:3)</PresentationFormat>
  <Paragraphs>57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Slide 1</vt:lpstr>
      <vt:lpstr>8.1 Bayesian network (Bishop)</vt:lpstr>
      <vt:lpstr> Bayesian network</vt:lpstr>
      <vt:lpstr>8.2 Conditional Independence</vt:lpstr>
      <vt:lpstr>Slide 5</vt:lpstr>
      <vt:lpstr>Slide 6</vt:lpstr>
      <vt:lpstr>Slide 7</vt:lpstr>
      <vt:lpstr>Slide 8</vt:lpstr>
      <vt:lpstr>Slide 9</vt:lpstr>
      <vt:lpstr>Slide 10</vt:lpstr>
      <vt:lpstr>Slide 11</vt:lpstr>
      <vt:lpstr>Inference by Variable Elimination</vt:lpstr>
      <vt:lpstr>Slide 13</vt:lpstr>
      <vt:lpstr>Summing out variables from a probability distribution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G. N. Pillai</cp:lastModifiedBy>
  <cp:revision>6</cp:revision>
  <dcterms:created xsi:type="dcterms:W3CDTF">2017-03-16T05:45:36Z</dcterms:created>
  <dcterms:modified xsi:type="dcterms:W3CDTF">2018-03-21T18:03:57Z</dcterms:modified>
</cp:coreProperties>
</file>