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18" r:id="rId9"/>
    <p:sldId id="33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2528C0-ADB3-4D54-9789-7ACAB091BAC6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2A05276-2C62-4B59-96CF-ABC3FE025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AE5B-C07D-44AB-B9B6-88187303E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8A136-B643-4298-8E51-864F21739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6E4C-1D57-4E71-A407-256FF9D90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5BBEB-C551-4247-992F-B7ACBD19B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FAC0-BFF2-49AB-918A-2864336A9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2080-A200-4E33-AF31-6F83E5F0F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AE25-A14F-42A9-8B3A-5A8D1CF04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D2B3-D6AD-4368-86A6-9E6AB601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A1A1-49CB-4C22-9E54-77AE13AB7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B14D0-15C6-46E7-8483-DBD238E7F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8F8C-44DE-4BA8-B0C1-E47517ED8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1F31DC2-593B-456D-852E-BFE002376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jpeg;base64,/9j/4AAQSkZJRgABAQAAAQABAAD/2wCEAAkGBxQTEhUUExQWExQWFxgXFxUYFxcbGBgXHRgZGRoXHBobHCgiGBolGx4XIjEjJisuLi4uGiAzODMsNyguLisBCgoKBQUFDgUFDisZExkrKysrKysrKysrKysrKysrKysrKysrKysrKysrKysrKysrKysrKysrKysrKysrKysrK//AABEIAL8BBwMBIgACEQEDEQH/xAAbAAEAAgMBAQAAAAAAAAAAAAAAAgUBAwQGB//EAEIQAAIBBAAEBAMFBQYFAwUAAAECEQADEiEEIjFBBRNRYTJxgSNCkaHwBhRSscEzYnLR4fFDU3OCsiRj0gcVNGSS/8QAFAEBAAAAAAAAAAAAAAAAAAAAAP/EABQRAQAAAAAAAAAAAAAAAAAAAAD/2gAMAwEAAhEDEQA/APuNKUoFKUoFKUoFKUoFKUoFKUoFKUoFKVEuJjv/AL/gNGglUWaP6D17wKCT7e306VlVA6f79t+tBBLkkiCIMA+ugZ106xv0rZWm2oJuCJlt/DvkX0/rv6RWwyPfrrvPtv50EqVgGazQKUpQKUpQKUpQKUpQKUpQKUpQKUpQKUpQKUpQKUpQKUpQKUqBf09/9qCdRz9N/L5wd+1MfU/hrvI9/wDPdSoNb5QfWNAb39YmdenzqaiBA0B2qN4cp+R9PT31+NSZo/W/w70GawTHWsGfl1339tfjQL/X890Grh7gLPuYb21yrrQ167k7noRW+tNvZcGDDDUzHKp6Rre+/r3gbNj3/Cev8qCJTmJiNAZQJ6mRPp0/XSWXrr3nXWB9elRQgmRuQN62N/X+n51soFK1wQdbHp9es/U69u1TVp/X9KDNKUoFKUoFKUoFKUoFKUoFKUoFKVzWxc81pP2cDHp11PaY9N/xe1BvdwBJIA9TUOGvh1yAI2RB6gqSpH4g1V8NwDrdtmCQs85aTjF0Ykk5GS1s/wDbJMgVbWbSqAqqFUdAAAB9BQTpWCawGmIGvU69fz6fjQSJqGfpv+XSfqPlWLan72yD6RHaR1/n3rZQRKTM7HSO0ehHesMdj6+np+ulTrW77An6d99NR8/woNlYLR/T371gA6nXsPXc79Onp0oqgdP9fqe9BrvTi33RB3qYj30DPrI1W0LWLp5TuNHfSPeT0rJNBmlVni11WxtMJRyouT0wZscSD/ExCx3Baq3wriFtXvKJ0xCxHw3QrLIH3FdbZY+91I+KSF/w9wEvBnmHcn7in6de0jv3Nbq021kv/i1OWuRRIy16/Drr3mplo69PWe0dT6d6DEcx3uBPTpzfX1/U1IP0nR/rEwD370B5jvsNfjuP10qVBEjY12O9e1ZIrUdEd9H5ga+ZJn9dJ3UEQ3QHr6+pjsKlUWGx/l7flWIjp09NCBHQa/U0E6VgN+XX271mgUpSgUpSgUpSgUpSgwGH4VmqzguCuI9wysHMqeplmyE8oIA2OpnXSIrr4a8XXYxILKYMwQY0SNjr2oN5MViSemvn89/l/OoumjqTB6769tnp7VsoIhfmf16dKlSolusbO++p1o9x19KDFsdfmfT19qZ+m/l84O+mv6Go21md9z6evtW2gjB7n8Pn/tWIiANfr0qda7jQR9fX09B1oNlYJrBk66dd6ntsfn19KBB17738+v0oIXWMGNaOz7fLp86mF+Z/3npWLvwn5H1/pv8ACubxO/ioUHFrjBFPoT96exAmJ6nEdSKCtvXS2frxAK2umsSQGB7jE+ZHoG96p/HOCF1D5SEXI8xW0cOIQh2UmZd8ktPgvU2T8Mg1Z3rhQNiRlZYW7CT8RP3TJAOuTfTBjXBx/iti2vxs1owQy5Fhcx5rzYgkJEyD1OXKQ1Bf/s74iOIsreClPMCsUIIKNioZDPUqwI1rXrNWdfNz4hc4dg3C3LLB2k2TpXM44qqZPYbSqABdlnVSLdeiT9r1WBesX7bfxBMkMEAlTOTQSQREjEyIgkPQwcjHoNEnrv25RrtWwNVTwH7S8JeLeXxNl8YDAXVlTLCCpPKdH3MfKunhfFeHvErbv2rjAlCEuKzBh1XlMgjuKDsJ5h8jrXt9aFepHX+ZiN+vaoFiCJ9+nzAGuvfrW2g1sdjXr6enX862VC4BoHvPp6H6/hWenuPz66EAdP8AKgxcHpo/rtWcvX9DXX0rDGYje/Y9Dv8ACpEUGaVBte49NkyT8+nWpAzQZpSlApSlAqsHF3PMKApIOxidayiS8k4xsLG/nVnVJbvD98ZQQOkrKyfsxuC4I9NIRrr1gLuuTw7o3/Uuf+Zrm4azeHEX3aDbZLS2lzaOXzCZWIViW2wmRiN463eFOSrcpX7S5ox/G3oT8/rQdd34T8j6f11+NA89N+/bpII9e1RuLoknoOutGDsTod620ECk9d+3bpER3HzqdKiW/p+ZigIfedn+dZLVC3J6nv0G+5nZHTp2qarHSgiJPt/OI9uhn59KFdj/AF3qN/60vXVVSzEKoEliQAB6knoKrb3iLMwFtY3GdwEAFlJU4aJUkY7x3oUFrWGaBJ0B3qgfxO6AMrltZAMC02eJBBgeYZZXEMsaG9VW8Wr3z9q+YBkWslCzAH3Gi7v/AIe9nZAIFB38R+0hYfY2He2cvtmOCBV+K6B8bWxIgqNzI1zDh4jiLuD3b91QuC546FvRu6friiRcaIJEQ3LB2vxq21a48hPjuzirXFVmK4oIx2GzUw3xAg9TxWwxbK8s2JNxbfbzJVrjMGHLNx0QLvD7XIzsAtlbdxxb4e55bCJcgKVknykLuSr3XAYriA4Yd91R8b475blmttZQNiRea7bRlGFs/DK27YZ3ULkYCHkkF69itgr9nogzbQ9At8jJ7iidL8URtcCB8Qrl43hQ5kqDBwu3LjsFzBnRB5VYDfoTagSug1EIOo4gzsc19i4x5ZxYkZWwUOX3rYMTS/askAurLkunLMr30nIOSWBdwuKqGOStcOgCJqfDbr2MbaN9mgaPMdrjKci65N8ZTNWljIWbkEpFX9y5HIWBZ4e3I5YJ+ytAH7wvGT7JvWgHB4f4ZaAxtkKB3RyVBPV4aVMBbrjIGQtjr0rq4vg1uqEuplkAoJVCDkMvJuK+vhMs0bLHEq0CpLwto7xATsyyCLeIY7+ITYtWAdjdw/IbrQZAQ7EgqyuTsoID37gPdciF2JBA7UFIniN/groAOdnLFrBcXCCxxS3ZdvLxgKdHMtHRTmV9r4Zx1u/bFyy0q24KlSN7lWAZW69aoeNskwoBLBc0GYRQnPFpjHM2GRAOXRpgSWqfD7jWGztsjRAfAznAiWxsT1kZMRsEE5CWD3uewJg+kie/b6flWyuPguNS8oZCCMiCAejL1Guu/wAoNdQJ776b99zrsKCN1enzHy6+hP59akrfr8e9Yc9PmPT+tSInrQYuDXr9Joy/Q+uvXpUHBiOo16T8zJ32rYpnYoMZR1/HtswB8+lSqL9D8qyKDNKUoFUiPbN7yiL6sSTJvPjrm+7dMa3EdCNAVd1RC7PFj7sEjaps+WTH9nkNAGc+giN6C9rk8O6N/wBS5/5mtdm4fNuR5hCgyCrQzaIwLAKABI0dk76SXhd3JGKg/wBpc6grByOjIkfhQdtw6PbR30/PtULzEqQhhiCAYkA9JPbR7T2NZurozvR1sajv/nWygo+H8aL2g+PMtzy71qSCjBipCyBnzQAdBxsdYq34S+roroQUcBlI7g7Brw/7aWH4S+OLtYC3dON8tMKQFi6ewACKxOiPLJEklWsP2W8UAfy8XCXAzop2UK4jFhJ5nBLa5eVmmHBIerT+p9fX3rVxnFLbAJkkkKoESzHoBJA/E0GRkfDswZknvqZH66CqjiTLM0ZLdD2EEmSe294gsLsnpAQxqgjedy2TEZhgIJOFlgxCkjowZT1MMZ+6DyVrO2M5PgIXK2tpUUDmVSz5S1t4xYaKmAGaZ709SM2H2d5dTxD7GWvuAhtdIyWBjFaeIHQz5moW4QGkCBiFbpEn7Vp9DMwQr3vMIKBSWLDkY8xkKWW64ycliDg2CEsQbmiSbih00OsCOkZMQEQZ2X5WJFsMeUEsCaxxd0AM2QURm7M4SRBgteIK31xAALAqFBgOVOPHw/hy8QeZwOHDqCqwMwqlyLkM0AoHMiG2u8eQB08Pw7NL/AgAby8LRZsLZclhE4EeWNtkQ9skqw3b2WAkOJx24HR1tAsWGuZjfcz/AISDvRgAU2xYrINwGWa3/wAe6R3uLAtIQZ7R/CZC0WxIALhk1P38W4m5BBgIxZFnY6dYBoJW7RCtbJBe0ERCP+ZcYN5hH904766Y995KKxAb7O0QUbr/APk25YODGyuLHPcsidMdzN6DbvY5QHvNAOWNzlQDfZfX+Ht213bAWbbNOIS50kNxS4kA7EmRbcJEkmdRQcviFo3FW4x8t3ywthQxF0CHt75y5VSeQqAbcyRs83gzTaPDkhhkzW8ic3DNihZHAYi3llBBhRa2TJq42WJ0LlwqZ/5LggBW9iAo/vx1giKXxXh1YFtsTolja3IYtaVSIIaSymFmTzAGaDp/drYWVHlKVmE5VKOTcZGA5cxw1pF6SJG4gjosL5Q5mLIv9pskgI24JMnK/mTMyARqIPDw1/zQXtOwORD25VilyVbyzmCVYBOHQ7xm7Xfw2VsDma6BBGQWSRktr4FErytcIiRIPtQTa1AwOwW5QIAF9lUAT/y0kAGDBgRKqDzcQrEsWhoaGZrhtWgzMRKqoJ8q4RiQZhogvzNXRCoDubOLBm6lbYM3X10FxpGugUsDAgY4m2ZWVFxgpIBYwtsqfsgQGm4F5gw5mxPQdQreC4zy7gdLltyYBU8QwlSzaIcsHug5JlKy2JOIYivbWboZQymQwBB9QRIrzF1bpksyH+JgrdgMyObU28LoA7p6iu3wTjAjNZdrYIYgKmlQgDlIk45Ai4on7zD7uwuHERGtjXt6D0rYrT+v1NYft8xRln+h1rtImgxd6f7evvqsldz09em/Y1C68AkmB1mQABrqT9a20GtjogjZ1GiCYnXr39OlTFRuiVPyNSFBmlKUCqcH/wBV1GtfHckg25xiccgRJEdCDVxXEPDV843pljr4behAEBsM47xl1P0oO2uTw7o3/Uuf+Zrm4TjWNxgTIHmlkAk28XAt6Ay50ltzMSsDVT8K4pWVihDjzbg5dgEOwIJ7EEEGehEddUHfd6H5H1/pv8Kw9wDXU+g6/wCnzNQa2WBDGAeykg+4y6/UQRUkGPYRroPoNewjf8qDi8Z8O/ebFyyxwDqQCNsrRKuD0BVoPfoK+U8Hx9+w4QLldtXM9OJe0jXlHUD4SosOgHS7baW0a+z182/+ov7NljcKKLn7wDjaJxm/hDIrAE5XUVYXSgrdYmSID1nEeMyvQW50GLAzoEYYyYKnTGIkd9V57i/HQreXasm5MwFe2bdgpBJyUkhmjTYwrQTymTWfsBx73OEGYW3dRjbuoBDKQ8hboG7ykEFVEMciuwcqtMsiQWLqOot2yuKgHNjsyQXY4jeXmJBkUD/1Z2zC0BbFseUUS5hzCftAwUkqxkMQotswLQuem7+828fKvC5/F5lqVdQoUJ5dmHU57kIA0f4VO5AmQi08LvGCqWYHUK7KAUFsqComeG7eZvsvISGAJkyCHUO0yYW6gKtxUgEEBoABALQTQVXC+JXQ5S9YZdg5IGbh3B8sAnJQbWTZpJBaEYhQJAu1ZLmPmjFsGedziSXuMhIBKsQEUETjMivM+JfZDIIhUSRK2pkDIqCLJFx2couE5lsYBb7St3gP7QcO6gI4EtOJdSpeVWVWwFFy6XIg6BJBByOg9H5uJi9CyYy+6ZPn3kJ/wKq4iddJg4gCrFTKm4pUCBCX7zBri9d4ri4AHQXCSezEEYXSSpUgsNMELFnywMpduOFECOhxxaVEjkRi+QuTIYfe4howlgMZtrAIggjccsUGxFUu9sjkZyd9PJtklh8luysdg6/KtYcwqvkLig3gSRmztyWPQE4yrL2KidEFoXEUrhdAZRCq4B/s00SsyUuO4KggyRBDT0jxNxhyuuUsftFK6uSis8sRBTJLasJ5pJAC0EuJ4yC0qSzEi4AHa3dK5A7UE20XEiCJbFgQQMjS3P2hdi2CARys929bV+nNaNsNcxUGQZ5iY0SVZ+Br5JCg+WCFxW7duRiPLynO6CwAIClVYHoGcsxq98J4VgiuWMsIQo2SPony1wVQpJZ/tFBaMyG+IsFJ4rbfzQw8/h7oxUFJvEBirxxAZz3UY3GUdACwYAi38A8QW5blLiFgsui3UcIuKlnR07YFLaEiYEkAk13uoEABjpmt2LZ3jmfNtkjEg60CwXIBd4yfOeN/s+4+2sNat3AyDJ71zmU5Ml5bxP2d1zCFsWDFdgrqg9QoIJKJEOpazpRll9lbHLo/8QkHGd9GJrFwAKMWbBmlSAVZr466HMtskFYBBGx8O6834N+0JuoFuBfOTJC1m5blbpBZh5ZdGZ3LY5dy3KFJk3t7ilGfW2QALsWmi2msGRcZUqFnJo6dDChQ0DhkkFeFGiuJcWTEsRbUnInTZ2iB91x6VvtOVRQcbCAKAoGT+UGZrLAdAyQVdRlMMZ0Jr08YsXDH7010OpZ0tgEm2wK3Spt2wypyrdDA80H1FWXBErlguJ39pceRkQXdAxZiUcFXAPw5N3GNBe8LeZgOUgiMkJgg6OjOxBmPfqDIrsRgRIrz3D3gmLIdN8LMFyu9B5bQQFAbQJGugA1lbcNxdu4RHK/XtJE9j0dfcSPkaDruHX+sUK+nvrsT+H6mtTXCBzCNgSCQCZ1EbHy+m630Gt3EHto+gOtE7/2qYqN3odx7zH51IUGaUpQKUpQV9ni/MYoyjFvNjZn7O4LbT8yZ/KtzcEBu3FtojQ5SAIAZdAjp0g6gGK3JYUMWCqGb4mAAJjpJ71soOa1xWwrjBz0Eyranlbv31o6Oo3XTXKb9q4MQ1u5koYLkDK6KtqddDNaLSXbY5j5i+gnJBrud3YHfTHemJAAdvTp7a9p33FauIsC6jJcHKwErJBGz94HR6dOhHWtti4rCVII309Z2D6GZketTI/LpQfNv2vsXOBv2nsoOIXin8s22KowugMVYXAVxHlZKSBJFm2paKteGuRifMNtjzKl4W8YUzIxCnBAuR2CCtsGAINr+23Avc4N8FL3bUXbUfFnbGQIiIY7AjuRqNVQ2LVp7Fsm2+BxKlFKoXHMqlFXnOywu4FVVQ64sAaCRvbxN0hhEpbGTiWTTAZMWEWpiJNpwfik7eJ4oY/8AM0cVdbquAfdVyKmeYwC5DEnFa0W2tjR4grA+D7K2QMQYwKqUbBrax28231NqalfvKdC63ESQSq4YaaQC6IMAWGuaQFtaIoPOcX4J+/3A94+bbGWOZi3jLDXlQLiibRJLcmIYDEFa9NZ8FVExCW8BspgLQUAF2PKIAVSvLHxNjOKwNXC8OhYfvBV2KyUaGXFRLwh6soS7bLkSfMXsd2Q4bGIJDAbWWZGYQ9zEEgc157SwMRyEExqgoLnhd3hzHBwFkl+CuglQWBny8cwSAysQiwIjISQezw39o0dxZeLdwiRw5YF1yaX8tzHnN1kkBkkyZkVaZ5cl1JO+hlXhjIVoBVrl4kcwAZUaJAmqX9s/ArfE2yt0plaMhmuG1buGUyACr8KhQDiZBAnaqQF1auSDEXEgcpG0AWFlTGdtFJMGCzHU6rzfjPHJcb93t5uXBU2idqIcc6EB22+LAyD5xEEAGqXwW/cWCWuXba83KzXLiMrFri3cSzDGFRQj9VkgqCB6Hw7hsoAtOQAqhJtJMEkBihCwGt3CVSUxZyC5oJWbDWpdtsxYiLrzDM9wY2ltwxxuLr0KiQA0XXAX/OUsJXI+XcuN5ZKNnirIFJCnJcT6MqkziZ8+7B3A2qAnIQLheIPOBzG6CjkrtRLSSMSOS268Nxqo6rds8WCpXmRM7SEuqKQSGYs7BCRDJrHzAaD2PDsWH2UAsS4uEkg30lXVGY8wYAwegGR30Gq0bc8ga7IjNiQBbuHXPEWylwRinwjZFbMXYN5pUbgxLA31C4O0DYuW8ORdCMZJaKjeu8rO7CxaAZsThkLbELeQsZVSr7KwdwAdwA4PEvD8rgJYHiIZICGQTGYXBgyrcUBwC2PKwPxGu3w+9mFIGwZtlkZUUklucsAbkjmDdd7hpJ2WwxGFsFSTi1x5/tk5kuQTlLKBJbUeWOaIOsWlYkoHuSCxzZseX47eI5TdS4ZAUCGBEgg0E71m29sZIHtlgcWI/tguXmEgGEGjPTow1E0X7U8K5Jb93LIpBPFKoLMefmTGTw2JKjzQNg3NqAGr1PB2S5JyLDaPdAEXEOMYR0PYt25uuitsoIEBYUQB06SQRGgFAiN/TWw8P4d4vnOZBzAIuczJeWDzOFPwRAEQGncAgGxDdBEZGAoacmgCbbr8ThcoWAqROgtbPE/2LtXGN2w7WLpYPIh7TMO7Wm5diAShRtDmFV/AeB8btL4tMdTcTltuMiTkhJ6gJyqigEtt5yAWtrxNg2JYH+5cU5CQdKw0w6ICAczlHQ1eWcwoJEGASmU4mNhWgTv1/KuXwrwkWhsydaEhQYiVWTGtegAgBRqu69eVBLEKOm+57Aep9qAXBBj0+RGp33FTFcLu9z+zUoIjzHBB+lvRPf4sY0RlW5eIwAF1kViYHNGXyDdD7SfmaDppSlApSlArBE6OxWaUFZwPhZtlecELifhglhaFrrPSBMeverOlQvNCkzEA79NdaDVe4WTkhwf17N7MPvD8x2IrVwviKscTppiRtCd/C2gx1BHUHt3rg4HjLjXEGZdSTAhZKYuc2hRDBgq6gbiJq5uWgwxIBHpQAs9fw7dII9x868F4fYHDXLvBghcDlaW4743OGdpCCRC4KDaYgnFEXlY17Xnt+txPxdf/AJj8/nXL4r4anFICCMlko8BlnurqdOhIEoe4BEMqkBSLcuoCWTZ6lXMhiCwJVgsQDevFYkZWwAY1pupdYY4pbmRCnI/CVwAKBRMFQeYclnRma0C8wbyrnnWbikyLZ84MGcBbgbFnWSpKhgm0wUMFY1sNuweU3IBgQ11oyIHQMd4hRA//AFwY3NB0WOGtBSGxdTDXGgHMFjcdro3LNas2zB73DPXU7fCuNIxRuUY8r2/My64nYUXmuGFIAFjQGjXPdexiGHlKDpYKpGWLeXIIjS8LbOP8T+hI38LwoIm1dYzoObhcNkp5iWJwIt53CRBm79KDejAjEgE4hlG4aT5Vgjc47LHcqzKZ6E7bbFRol3tN5aAdbp5jddhy5FgGJ/v2mgmosxYF1GLp9qqmRDkYWLfyZMgQO7+9brNwIy3AC6pbVWIXnLOSxkDq+QWV7eaSaDyPjPBNavhoFxLrIWZS4ChVXC8q5mXICIIILeWSCGUE7r7QuNoG69zkP211m5kYsHRyAHZhzBmAOIUZFTFh45wYRTI+1QBnZULDy3BHMF+LF8wo3ipBjVQvuGQE3FWyq8y22mFgkg3SdgohZDAI8q1vmmgx4T4eF5jcJYqTC48yzCqMgZyZ1UBpAIuAaOrzxz9mU4qwUchb5xYcQqqWS4rK6kA9UDqvIdED13WjwLhbTOuIQ+XtisaZZST3lnN9p6mBPpXpqDxnAKY57JW6Ps2yuZLbg8jIzSVVGJAhZKujN2rv63JjO7kdkclu6AVImNI6a/iOu5EdvivhS3GzWBc+BtEh00xtvBGisjeuYSDqs8P4PqLjArAGCjFSAZXLZLMPXQPcUFSlouQp8y6McSqABQqSVJLE5PbeVKywYOrEGNW/D+FSB5uEDYtKv2atGMgHrrLXTfSdmxW3j8IAHp9R/IdvkNVMGaDCoB+vrHyqVK03+KVDBPMeigEsR64jce9BsK9+h/p6VpvcWqRmYJ6ASSxgkhQBLEAE6HSoRcf/ANpfTRc/Xar9MvmKkOAtwQVymJYkljBkcx3o7Hp2igjncf4R5a/xNtz8l6L8zPutTscIqnLbP/G229wOyj2ED2ri4zxN0ZxgpCqzyGPRRJU608Yn2n5Ta0CuLj+CNwqQwWFZTImVYoTGxB5R+NdtKBSlKBSlKBUGuqBJYADvIj8fqPxqdVVvwceUULMhMyUduUZSAJ7gQuUTA+lBYveUdSB1kzoRMz6dD+FRucUgIBaCVZwdxipUE5dB8S9TufY1xN4Km+ZtkGeXRClQRrRAI+REiDUr3hYY2gTKW1jfxFluWXU9IO7e/wAvYO1r6jqyjr3HaZ/CD+FLV4NlH3TidEQYB7+xFV1jwG0sdTjhEhdYi2B2/wDbU/P6V1+H8L5YYdiRHyCKgnQ3yz9aDSni6FsYaQwVunKSQqzB7kgR1HcCpP4ecmcOQzaggFI6Qyay7bJy1AIBIqI8KXLIs5JKkyV5sSCgML0UgHUE9yasKCvuxcIS4DaubxZW9Rso8b1OiJ1JEQa4bvh91RBVbikkHCEOJ1ARjiIthbfxdJMbgXd20GEMAQex/EfnXF5ly22IVrtsdWPxL7Cd3dfXR2xMUFVa8Cuuxe4bdtmjMpzs3SRk6iAAbqwQ0q4GsQazf8HKhmR2utEtkEDOsbBKABkbqRiSSYkAALfWHDAMGyHtoSJB116zo9I9RW0ig8zavByHDI7JcDcSyEFSoIwWewWVuDuAjDWRnbat5E23GKXi3ENvEhIjE+jg+UxPSS3pzbPGfD2Um9bGUDntnMrcEkkC2GCz02Z7++VVb44NKOecYqWnm8sqB5JALMS2UZE4sxDBphQHeWLKjE890uLpxaAnKhlZUrB8vvqWPSarscYyC3bltsM0skhXDZYHDIjJxZ12tjtNWL8QrG5Oluwt3R+xA5SrnoGYSPme42Zpw7Myr8JAClcYhMSPO0RgxUlRA0ZG8ZUO7wYRbDKGYMAVnR8sLjb6gbYDIgwQX2BVgsnv8wPWNif9qzbQKAAAABAAEAAdAB2FGX6H9dulBkCKzUQ3r7/z9fwrQ/GCSqA3GGiF6D/E3QfLr7Gg6a5b/FKDiAXfXKnxDuJMgKP8RAPvWP3d3/tGxH8Fskfi4hj9MfrXRZsqghQFHoBA9TQcWN52h/s0I+4Rl8mY7WQfuTsHmGp67HDqg5RE9T1JPqSdsfc04pGKMEbFiCAxEwfWO9VHgXhDWSuQXltKkgkkxbsoF3sgFGOz973NBeUpSg5f/t1mSfKtyWyJwXbSTkdbMk79zXVSlApSlApSlApSlApSlApSlApSlApSlB5/iuF4k3LpIlWWLeF3StLhXIOOMDEmMttqY16ClKDmvcLJyQ4P6xIb0yX73b0PoRJrCcXBxuDBu25VtTytqdTowdHUbrkvcfc87ygAuTFULKTICB2fTiQCccddZkxFdFm2l9EuOgOSKwUnICROgdTvrE0HWW9B69dCapvE/CCdoFIJMoegBJZiEkK+RjJWIB2eujYBXt9JuJ6Ey6/In4x8+brtuldFm6GEqZH9e4PofagouB8DbRdscYCgAMVG9KSoUKZPLiYkw3SLrheGW2MVED5kk6iSTsmABv0FTukASxAA3JjXaZPSuG5x7R9mpcEgeYQcQD96BzXN7lRjv4hBNBY1yHjctWh5n96YT/8AuDP/AGgx3isfuIb+1Pm/3SItj/s7+vNJHaK7KDjPBF/7Y5A/8MaT5Hu/pvR/hFaL/G2+GCoZgKWAlZCjsJILR7Sas65uL4C3d+NZ7RLAETMEAw297oJ8NfzB0VKnEgxowD2JHQiocbxfl4anJgvXpPc+3+lbOH4dUELOzJJJYk+pLEk9vwrbQVHE+OqjlMSSEDxsNGSKRiwEHnWBMmCNd9vCeKh7gSBJDmcp+F2TQjpy9THURO4sqUFPa8XaBKToEsDHUZaG+g/Ex7kQTxsvjimJJt7Jy0zWMhAjeF0b9Z6xu4tWwohRAHQUu2gwhhIlW+qkMPzAoJ0pSgUpSgUpSgUpSgUpSgUpSgUpSgUpSgUpSg0XeDttOSI2QAaVBkDYBkbit9KUGi7xaKYZ1BiYJ7fqa0XrRYh7JVSer7IIHYqIz7jqCPXtWrjvCi9zMXMfgOMMQShLLIyAKyQTqdDYrs4OxgsEyZZiYgSzFjAkwJJ70EU4MTk5Nxh0LdB/hXovz6+pNdNKUHnLdniM9+YRH8TQLmS9eba45b0h7KO/o6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162800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152400" y="-2667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1">
              <a:solidFill>
                <a:srgbClr val="333333"/>
              </a:solidFill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solidFill>
                  <a:srgbClr val="FF0066"/>
                </a:solidFill>
                <a:latin typeface="Comic Sans MS" pitchFamily="66" charset="0"/>
              </a:rPr>
              <a:t>An error surface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solidFill>
                  <a:srgbClr val="FF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3875"/>
            <a:ext cx="8229600" cy="6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991600" cy="63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59436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914400" y="5943600"/>
            <a:ext cx="495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ERROR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839200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X= [2 3; 12 7; -3 5];</a:t>
            </a:r>
          </a:p>
          <a:p>
            <a:r>
              <a:rPr lang="en-US" b="1"/>
              <a:t>y = [5 19 2];</a:t>
            </a:r>
          </a:p>
          <a:p>
            <a:r>
              <a:rPr lang="en-US" b="1"/>
              <a:t>w1 = 0:0.1:2;</a:t>
            </a:r>
          </a:p>
          <a:p>
            <a:r>
              <a:rPr lang="en-US" b="1"/>
              <a:t>w2 = 0:0.1:2;</a:t>
            </a:r>
          </a:p>
          <a:p>
            <a:r>
              <a:rPr lang="en-US" b="1"/>
              <a:t>for p1 = 1:length(w1)</a:t>
            </a:r>
          </a:p>
          <a:p>
            <a:r>
              <a:rPr lang="en-US" b="1"/>
              <a:t>for p2 = 1:length(w2)</a:t>
            </a:r>
          </a:p>
          <a:p>
            <a:r>
              <a:rPr lang="en-US" b="1"/>
              <a:t>    err(p1,p2) = 0;</a:t>
            </a:r>
          </a:p>
          <a:p>
            <a:r>
              <a:rPr lang="en-US" b="1"/>
              <a:t>for n = 1:3</a:t>
            </a:r>
          </a:p>
          <a:p>
            <a:r>
              <a:rPr lang="en-US" b="1"/>
              <a:t>% compute network output for example n</a:t>
            </a:r>
          </a:p>
          <a:p>
            <a:r>
              <a:rPr lang="en-US" b="1"/>
              <a:t>ynet = w1(p1)*X(n,1) + w2(p2)*X(n,2);</a:t>
            </a:r>
          </a:p>
          <a:p>
            <a:r>
              <a:rPr lang="en-US" b="1"/>
              <a:t>% update total error</a:t>
            </a:r>
          </a:p>
          <a:p>
            <a:r>
              <a:rPr lang="en-US" b="1"/>
              <a:t>err(p1,p2) = err(p1,p2) + (y(n) - ynet)^2;</a:t>
            </a:r>
          </a:p>
          <a:p>
            <a:r>
              <a:rPr lang="en-US" b="1"/>
              <a:t>end;</a:t>
            </a:r>
          </a:p>
          <a:p>
            <a:r>
              <a:rPr lang="en-US" b="1"/>
              <a:t>end;</a:t>
            </a:r>
          </a:p>
          <a:p>
            <a:r>
              <a:rPr lang="en-US" b="1"/>
              <a:t>end;</a:t>
            </a:r>
          </a:p>
          <a:p>
            <a:r>
              <a:rPr lang="en-US" b="1"/>
              <a:t>% plot error function</a:t>
            </a:r>
          </a:p>
          <a:p>
            <a:r>
              <a:rPr lang="en-US" b="1"/>
              <a:t>surf(w1,w2,err);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>
                <a:solidFill>
                  <a:srgbClr val="000000"/>
                </a:solidFill>
              </a:rPr>
              <a:t>Learning by Error Minimization</a:t>
            </a:r>
            <a:r>
              <a:rPr lang="en-US" sz="4400">
                <a:solidFill>
                  <a:srgbClr val="000000"/>
                </a:solidFill>
              </a:rPr>
              <a:t/>
            </a:r>
            <a:br>
              <a:rPr lang="en-US" sz="4400">
                <a:solidFill>
                  <a:srgbClr val="000000"/>
                </a:solidFill>
              </a:rPr>
            </a:b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04800" y="685800"/>
            <a:ext cx="800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We  like to minimize the squared error (which is a function of the weights), for each training pair/pattern:</a:t>
            </a: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  <a:latin typeface="ArialMT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Square makes error positive and penalizes large errors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1/2 just makes some of the maths easier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 The total error will be the sum of errors across all patterns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 Need to change the weights in order to minimize the error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  <a:latin typeface="ArialMT" charset="0"/>
              </a:rPr>
              <a:t>– Use principle of </a:t>
            </a:r>
            <a:r>
              <a:rPr lang="en-US" sz="2400" i="1">
                <a:solidFill>
                  <a:srgbClr val="000000"/>
                </a:solidFill>
                <a:latin typeface="Arial-ItalicMT" charset="0"/>
              </a:rPr>
              <a:t>gradient descent </a:t>
            </a:r>
            <a:r>
              <a:rPr lang="en-US" sz="2400">
                <a:solidFill>
                  <a:srgbClr val="000000"/>
                </a:solidFill>
                <a:latin typeface="ArialMT" charset="0"/>
              </a:rPr>
              <a:t>- Calculate derivative (gradient) of the error with respect to the weights, and then change the weights by a small increment in the opposite direction to the gradient</a:t>
            </a: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  <a:latin typeface="ArialMT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86740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0000"/>
                </a:solidFill>
              </a:rPr>
              <a:t>The gradient Descent Optimization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096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979863"/>
            <a:ext cx="609600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6553200" y="6172200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Direction of steepest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The components of the gradient vector are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295400" y="304800"/>
          <a:ext cx="5029200" cy="933450"/>
        </p:xfrm>
        <a:graphic>
          <a:graphicData uri="http://schemas.openxmlformats.org/presentationml/2006/ole">
            <p:oleObj spid="_x0000_s29698" name="Microsoft Equation 3.0" r:id="rId3" imgW="2120760" imgH="393480" progId="Equation.3">
              <p:embed/>
            </p:oleObj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209800" y="1524000"/>
          <a:ext cx="3352800" cy="544513"/>
        </p:xfrm>
        <a:graphic>
          <a:graphicData uri="http://schemas.openxmlformats.org/presentationml/2006/ole">
            <p:oleObj spid="_x0000_s29699" name="Microsoft Equation 3.0" r:id="rId4" imgW="1562040" imgH="253800" progId="Equation.3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219200" y="2743200"/>
          <a:ext cx="5486400" cy="842963"/>
        </p:xfrm>
        <a:graphic>
          <a:graphicData uri="http://schemas.openxmlformats.org/presentationml/2006/ole">
            <p:oleObj spid="_x0000_s29700" name="Microsoft Equation 3.0" r:id="rId5" imgW="2895480" imgH="444240" progId="Equation.3">
              <p:embed/>
            </p:oleObj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2438400" y="3581400"/>
          <a:ext cx="1973263" cy="522288"/>
        </p:xfrm>
        <a:graphic>
          <a:graphicData uri="http://schemas.openxmlformats.org/presentationml/2006/ole">
            <p:oleObj spid="_x0000_s29701" name="Equation" r:id="rId6" imgW="863280" imgH="228600" progId="Equation.3">
              <p:embed/>
            </p:oleObj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1143000" y="4114800"/>
          <a:ext cx="4584700" cy="590550"/>
        </p:xfrm>
        <a:graphic>
          <a:graphicData uri="http://schemas.openxmlformats.org/presentationml/2006/ole">
            <p:oleObj spid="_x0000_s29702" name="Equation" r:id="rId7" imgW="1777680" imgH="228600" progId="Equation.3">
              <p:embed/>
            </p:oleObj>
          </a:graphicData>
        </a:graphic>
      </p:graphicFrame>
      <p:graphicFrame>
        <p:nvGraphicFramePr>
          <p:cNvPr id="6151" name="Object 45"/>
          <p:cNvGraphicFramePr>
            <a:graphicFrameLocks noChangeAspect="1"/>
          </p:cNvGraphicFramePr>
          <p:nvPr/>
        </p:nvGraphicFramePr>
        <p:xfrm>
          <a:off x="6096000" y="4495800"/>
          <a:ext cx="1905000" cy="403225"/>
        </p:xfrm>
        <a:graphic>
          <a:graphicData uri="http://schemas.openxmlformats.org/presentationml/2006/ole">
            <p:oleObj spid="_x0000_s29703" name="Equation" r:id="rId8" imgW="901440" imgH="190440" progId="Equation.3">
              <p:embed/>
            </p:oleObj>
          </a:graphicData>
        </a:graphic>
      </p:graphicFrame>
      <p:graphicFrame>
        <p:nvGraphicFramePr>
          <p:cNvPr id="6152" name="Object 44"/>
          <p:cNvGraphicFramePr>
            <a:graphicFrameLocks noChangeAspect="1"/>
          </p:cNvGraphicFramePr>
          <p:nvPr/>
        </p:nvGraphicFramePr>
        <p:xfrm>
          <a:off x="5105400" y="4953000"/>
          <a:ext cx="3810000" cy="609600"/>
        </p:xfrm>
        <a:graphic>
          <a:graphicData uri="http://schemas.openxmlformats.org/presentationml/2006/ole">
            <p:oleObj spid="_x0000_s29704" name="Microsoft Equation 3.0" r:id="rId9" imgW="1587240" imgH="253800" progId="Equation.3">
              <p:embed/>
            </p:oleObj>
          </a:graphicData>
        </a:graphic>
      </p:graphicFrame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1219200" y="5334000"/>
          <a:ext cx="1905000" cy="403225"/>
        </p:xfrm>
        <a:graphic>
          <a:graphicData uri="http://schemas.openxmlformats.org/presentationml/2006/ole">
            <p:oleObj spid="_x0000_s29705" name="Equation" r:id="rId10" imgW="901440" imgH="190440" progId="Equation.3">
              <p:embed/>
            </p:oleObj>
          </a:graphicData>
        </a:graphic>
      </p:graphicFrame>
      <p:graphicFrame>
        <p:nvGraphicFramePr>
          <p:cNvPr id="6154" name="Object 11"/>
          <p:cNvGraphicFramePr>
            <a:graphicFrameLocks noChangeAspect="1"/>
          </p:cNvGraphicFramePr>
          <p:nvPr/>
        </p:nvGraphicFramePr>
        <p:xfrm>
          <a:off x="1566863" y="6096000"/>
          <a:ext cx="4651375" cy="590550"/>
        </p:xfrm>
        <a:graphic>
          <a:graphicData uri="http://schemas.openxmlformats.org/presentationml/2006/ole">
            <p:oleObj spid="_x0000_s29706" name="Equation" r:id="rId11" imgW="1803240" imgH="228600" progId="Equation.3">
              <p:embed/>
            </p:oleObj>
          </a:graphicData>
        </a:graphic>
      </p:graphicFrame>
      <p:sp>
        <p:nvSpPr>
          <p:cNvPr id="6156" name="Text Box 27"/>
          <p:cNvSpPr txBox="1">
            <a:spLocks noChangeArrowheads="1"/>
          </p:cNvSpPr>
          <p:nvPr/>
        </p:nvSpPr>
        <p:spPr bwMode="auto">
          <a:xfrm>
            <a:off x="6858000" y="6248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d</a:t>
            </a:r>
            <a:r>
              <a:rPr lang="en-US" sz="2000"/>
              <a:t> = </a:t>
            </a:r>
            <a:r>
              <a:rPr lang="en-US" sz="2000" i="1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029200" y="144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6"/>
          <p:cNvSpPr>
            <a:spLocks noChangeShapeType="1"/>
          </p:cNvSpPr>
          <p:nvPr/>
        </p:nvSpPr>
        <p:spPr bwMode="auto">
          <a:xfrm>
            <a:off x="3886200" y="990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7"/>
          <p:cNvSpPr>
            <a:spLocks noChangeShapeType="1"/>
          </p:cNvSpPr>
          <p:nvPr/>
        </p:nvSpPr>
        <p:spPr bwMode="auto">
          <a:xfrm flipV="1">
            <a:off x="39624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8"/>
          <p:cNvSpPr>
            <a:spLocks noChangeShapeType="1"/>
          </p:cNvSpPr>
          <p:nvPr/>
        </p:nvSpPr>
        <p:spPr bwMode="auto">
          <a:xfrm>
            <a:off x="5257800" y="1562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 flipV="1">
            <a:off x="5130800" y="1663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Text Box 10"/>
          <p:cNvSpPr txBox="1">
            <a:spLocks noChangeArrowheads="1"/>
          </p:cNvSpPr>
          <p:nvPr/>
        </p:nvSpPr>
        <p:spPr bwMode="auto">
          <a:xfrm>
            <a:off x="3530600" y="8255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x</a:t>
            </a:r>
            <a:r>
              <a:rPr lang="en-US" b="1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6" name="Text Box 11"/>
          <p:cNvSpPr txBox="1">
            <a:spLocks noChangeArrowheads="1"/>
          </p:cNvSpPr>
          <p:nvPr/>
        </p:nvSpPr>
        <p:spPr bwMode="auto">
          <a:xfrm>
            <a:off x="3581400" y="18415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x</a:t>
            </a:r>
            <a:r>
              <a:rPr lang="en-US" b="1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087" name="Text Box 12"/>
          <p:cNvSpPr txBox="1">
            <a:spLocks noChangeArrowheads="1"/>
          </p:cNvSpPr>
          <p:nvPr/>
        </p:nvSpPr>
        <p:spPr bwMode="auto">
          <a:xfrm>
            <a:off x="4953000" y="1981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8" name="Text Box 13"/>
          <p:cNvSpPr txBox="1">
            <a:spLocks noChangeArrowheads="1"/>
          </p:cNvSpPr>
          <p:nvPr/>
        </p:nvSpPr>
        <p:spPr bwMode="auto">
          <a:xfrm>
            <a:off x="4114800" y="16383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89" name="Text Box 14"/>
          <p:cNvSpPr txBox="1">
            <a:spLocks noChangeArrowheads="1"/>
          </p:cNvSpPr>
          <p:nvPr/>
        </p:nvSpPr>
        <p:spPr bwMode="auto">
          <a:xfrm>
            <a:off x="4165600" y="863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90" name="Text Box 15"/>
          <p:cNvSpPr txBox="1">
            <a:spLocks noChangeArrowheads="1"/>
          </p:cNvSpPr>
          <p:nvPr/>
        </p:nvSpPr>
        <p:spPr bwMode="auto">
          <a:xfrm>
            <a:off x="5092700" y="170180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-3.93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0" y="1066800"/>
          <a:ext cx="2606675" cy="685800"/>
        </p:xfrm>
        <a:graphic>
          <a:graphicData uri="http://schemas.openxmlformats.org/presentationml/2006/ole">
            <p:oleObj spid="_x0000_s3074" name="Equation" r:id="rId3" imgW="1739880" imgH="457200" progId="Equation.3">
              <p:embed/>
            </p:oleObj>
          </a:graphicData>
        </a:graphic>
      </p:graphicFrame>
      <p:sp>
        <p:nvSpPr>
          <p:cNvPr id="3091" name="Text Box 17"/>
          <p:cNvSpPr txBox="1">
            <a:spLocks noChangeArrowheads="1"/>
          </p:cNvSpPr>
          <p:nvPr/>
        </p:nvSpPr>
        <p:spPr bwMode="auto">
          <a:xfrm>
            <a:off x="457200" y="2743200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transfer function is unipolar continuous (</a:t>
            </a:r>
            <a:r>
              <a:rPr lang="en-US" b="1">
                <a:solidFill>
                  <a:srgbClr val="FF0000"/>
                </a:solidFill>
              </a:rPr>
              <a:t>logsig</a:t>
            </a:r>
            <a:r>
              <a:rPr lang="en-US"/>
              <a:t>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81000" y="3200400"/>
          <a:ext cx="2843213" cy="862013"/>
        </p:xfrm>
        <a:graphic>
          <a:graphicData uri="http://schemas.openxmlformats.org/presentationml/2006/ole">
            <p:oleObj spid="_x0000_s3075" name="Equation" r:id="rId4" imgW="1409400" imgH="4316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62000" y="4114800"/>
          <a:ext cx="1295400" cy="361950"/>
        </p:xfrm>
        <a:graphic>
          <a:graphicData uri="http://schemas.openxmlformats.org/presentationml/2006/ole">
            <p:oleObj spid="_x0000_s3076" name="Equation" r:id="rId5" imgW="710891" imgH="203112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324600" y="2743200"/>
          <a:ext cx="1447800" cy="741363"/>
        </p:xfrm>
        <a:graphic>
          <a:graphicData uri="http://schemas.openxmlformats.org/presentationml/2006/ole">
            <p:oleObj spid="_x0000_s3077" name="Equation" r:id="rId6" imgW="799753" imgH="406224" progId="Equation.3">
              <p:embed/>
            </p:oleObj>
          </a:graphicData>
        </a:graphic>
      </p:graphicFrame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943600" y="137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093" name="Rectangle 22"/>
          <p:cNvSpPr>
            <a:spLocks noChangeArrowheads="1"/>
          </p:cNvSpPr>
          <p:nvPr/>
        </p:nvSpPr>
        <p:spPr bwMode="auto">
          <a:xfrm>
            <a:off x="3810000" y="3581400"/>
            <a:ext cx="3589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net=2*0.982+4*0.5-3.93*1=0.034</a:t>
            </a:r>
          </a:p>
        </p:txBody>
      </p:sp>
      <p:sp>
        <p:nvSpPr>
          <p:cNvPr id="3094" name="Rectangle 23"/>
          <p:cNvSpPr>
            <a:spLocks noChangeArrowheads="1"/>
          </p:cNvSpPr>
          <p:nvPr/>
        </p:nvSpPr>
        <p:spPr bwMode="auto">
          <a:xfrm>
            <a:off x="4038600" y="40386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o=1/(1+exp(-0.04)) = 0.51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219200" y="4648200"/>
          <a:ext cx="3414713" cy="411163"/>
        </p:xfrm>
        <a:graphic>
          <a:graphicData uri="http://schemas.openxmlformats.org/presentationml/2006/ole">
            <p:oleObj spid="_x0000_s3078" name="Equation" r:id="rId7" imgW="2006280" imgH="2412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838200" y="5105400"/>
          <a:ext cx="4632325" cy="801688"/>
        </p:xfrm>
        <a:graphic>
          <a:graphicData uri="http://schemas.openxmlformats.org/presentationml/2006/ole">
            <p:oleObj spid="_x0000_s3079" name="Equation" r:id="rId8" imgW="2793960" imgH="482400" progId="Equation.3">
              <p:embed/>
            </p:oleObj>
          </a:graphicData>
        </a:graphic>
      </p:graphicFrame>
      <p:sp>
        <p:nvSpPr>
          <p:cNvPr id="3095" name="Text Box 27"/>
          <p:cNvSpPr txBox="1">
            <a:spLocks noChangeArrowheads="1"/>
          </p:cNvSpPr>
          <p:nvPr/>
        </p:nvSpPr>
        <p:spPr bwMode="auto">
          <a:xfrm>
            <a:off x="1524000" y="1905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d</a:t>
            </a:r>
            <a:r>
              <a:rPr lang="en-US" sz="2000"/>
              <a:t> = </a:t>
            </a:r>
            <a:r>
              <a:rPr lang="en-US" sz="2000" i="1"/>
              <a:t>t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533400" y="152400"/>
            <a:ext cx="1274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Example 2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638800" y="51816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4+0.1*0.1225*.5=4.0061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5638800" y="5638800"/>
            <a:ext cx="283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-3.93+.1*.1225*1=-3.9178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685800" y="60198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net = 2.012*0.982+4.0061*0.5-3.9178*1=0.061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1295400" y="6488113"/>
            <a:ext cx="299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o=1/(1+exp(-0.061)=0.5152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5943600" y="43434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Error=1-0.51=0.49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638800" y="63246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Error=1-0.5152=0.4848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For logistic regression</a:t>
            </a:r>
            <a:endParaRPr lang="en-US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75628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600200" y="1295400"/>
          <a:ext cx="2843213" cy="862013"/>
        </p:xfrm>
        <a:graphic>
          <a:graphicData uri="http://schemas.openxmlformats.org/presentationml/2006/ole">
            <p:oleObj spid="_x0000_s51203" name="Equation" r:id="rId4" imgW="140940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2362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mean squared error loss function, use cross </a:t>
            </a:r>
            <a:r>
              <a:rPr lang="en-US" dirty="0" err="1" smtClean="0"/>
              <a:t>entrpopy</a:t>
            </a:r>
            <a:r>
              <a:rPr lang="en-US" dirty="0" smtClean="0"/>
              <a:t>. Then only difference is the term (d-o) </a:t>
            </a:r>
            <a:r>
              <a:rPr lang="en-US" smtClean="0"/>
              <a:t>will change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303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Design</vt:lpstr>
      <vt:lpstr>Microsoft Equation 3.0</vt:lpstr>
      <vt:lpstr>Equation</vt:lpstr>
      <vt:lpstr>Slide 1</vt:lpstr>
      <vt:lpstr>Slide 2</vt:lpstr>
      <vt:lpstr>Slide 3</vt:lpstr>
      <vt:lpstr>Slide 4</vt:lpstr>
      <vt:lpstr>Slide 5</vt:lpstr>
      <vt:lpstr>The gradient Descent Optimization</vt:lpstr>
      <vt:lpstr>Slide 7</vt:lpstr>
      <vt:lpstr>Slide 8</vt:lpstr>
      <vt:lpstr>For logistic regression</vt:lpstr>
    </vt:vector>
  </TitlesOfParts>
  <Company>iitr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G.N. Pillai</dc:creator>
  <cp:lastModifiedBy>G. N. Pillai</cp:lastModifiedBy>
  <cp:revision>85</cp:revision>
  <dcterms:created xsi:type="dcterms:W3CDTF">2006-01-31T05:54:01Z</dcterms:created>
  <dcterms:modified xsi:type="dcterms:W3CDTF">2018-04-22T07:49:22Z</dcterms:modified>
</cp:coreProperties>
</file>