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55" r:id="rId2"/>
    <p:sldId id="356" r:id="rId3"/>
    <p:sldId id="357" r:id="rId4"/>
    <p:sldId id="330" r:id="rId5"/>
    <p:sldId id="331" r:id="rId6"/>
    <p:sldId id="332" r:id="rId7"/>
    <p:sldId id="333" r:id="rId8"/>
    <p:sldId id="342" r:id="rId9"/>
    <p:sldId id="343" r:id="rId10"/>
    <p:sldId id="338" r:id="rId11"/>
    <p:sldId id="336" r:id="rId12"/>
    <p:sldId id="339" r:id="rId13"/>
    <p:sldId id="344" r:id="rId14"/>
    <p:sldId id="354" r:id="rId15"/>
    <p:sldId id="340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B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94660"/>
  </p:normalViewPr>
  <p:slideViewPr>
    <p:cSldViewPr snapToGrid="0">
      <p:cViewPr>
        <p:scale>
          <a:sx n="75" d="100"/>
          <a:sy n="75" d="100"/>
        </p:scale>
        <p:origin x="-328" y="-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2.xml"/><Relationship Id="rId5" Type="http://schemas.openxmlformats.org/officeDocument/2006/relationships/slide" Target="slides/slide10.xml"/><Relationship Id="rId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wmf"/><Relationship Id="rId2" Type="http://schemas.openxmlformats.org/officeDocument/2006/relationships/image" Target="../media/image70.png"/><Relationship Id="rId1" Type="http://schemas.openxmlformats.org/officeDocument/2006/relationships/image" Target="../media/image69.png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png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image" Target="../media/image26.wmf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B83A03-5052-4BF4-BD45-959291BD4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2F18D56-F2DA-4D02-BEDE-779549819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18D56-F2DA-4D02-BEDE-779549819E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A7C0D-3234-49E8-8D79-BB03BEC66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914B1-E297-4C9A-8FCA-F548153C7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92C3E-6066-4754-8C6F-AFDC8E1CE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D9D2C-CF55-45AB-8104-5BA3BB188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592E-9D0A-4B10-B7AB-B45401545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A4888-8F4D-445D-8172-EACE90221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6E9FE-0434-4373-96A7-B52EE3AD8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28872-3DB4-448A-93C6-752D87CC5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1E5E8-5BDC-47C8-A384-8692F9C1B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1567D-3CEB-448E-A4AA-6789666F8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9C4E5-7D2B-4A4D-A912-D116B3C6F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1B6A47B-CC05-495D-9401-6B332F6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6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ADAPTIVE RESONANCE THEORY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438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sz="2800" kern="0">
                <a:solidFill>
                  <a:srgbClr val="008000"/>
                </a:solidFill>
                <a:latin typeface="+mn-lt"/>
              </a:rPr>
              <a:t>Stability-Plasticity Dilemma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121920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9933FF"/>
                </a:solidFill>
              </a:rPr>
              <a:t>Grossberg, 1976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90600" y="3521075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How can learning continue into adulthood without causing catastrophic forgetting?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90600" y="495300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How can we learn quickly without being forced to forget just as quickly?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8072438" cy="4500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i="1" smtClean="0"/>
              <a:t>Weight update/adaptive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Initial weight: (no bias)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bottom up:                          top down: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a resonance occurs with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487738" y="1576388"/>
          <a:ext cx="1865312" cy="436562"/>
        </p:xfrm>
        <a:graphic>
          <a:graphicData uri="http://schemas.openxmlformats.org/presentationml/2006/ole">
            <p:oleObj spid="_x0000_s5122" name="Equation" r:id="rId3" imgW="977760" imgH="228600" progId="Equation.3">
              <p:embed/>
            </p:oleObj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6958013" y="1655763"/>
          <a:ext cx="1114425" cy="457200"/>
        </p:xfrm>
        <a:graphic>
          <a:graphicData uri="http://schemas.openxmlformats.org/presentationml/2006/ole">
            <p:oleObj spid="_x0000_s5123" name="Equation" r:id="rId4" imgW="558720" imgH="228600" progId="Equation.3">
              <p:embed/>
            </p:oleObj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2336800" y="2632075"/>
          <a:ext cx="3302000" cy="503238"/>
        </p:xfrm>
        <a:graphic>
          <a:graphicData uri="http://schemas.openxmlformats.org/presentationml/2006/ole">
            <p:oleObj spid="_x0000_s5124" name="Equation" r:id="rId5" imgW="1498320" imgH="228600" progId="Equation.3">
              <p:embed/>
            </p:oleObj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1190625" y="3309938"/>
          <a:ext cx="5500688" cy="1257300"/>
        </p:xfrm>
        <a:graphic>
          <a:graphicData uri="http://schemas.openxmlformats.org/presentationml/2006/ole">
            <p:oleObj spid="_x0000_s5125" name="Equation" r:id="rId6" imgW="2552400" imgH="583920" progId="Equation.3">
              <p:embed/>
            </p:oleObj>
          </a:graphicData>
        </a:graphic>
      </p:graphicFrame>
      <p:graphicFrame>
        <p:nvGraphicFramePr>
          <p:cNvPr id="5126" name="Object 11"/>
          <p:cNvGraphicFramePr>
            <a:graphicFrameLocks noChangeAspect="1"/>
          </p:cNvGraphicFramePr>
          <p:nvPr/>
        </p:nvGraphicFramePr>
        <p:xfrm>
          <a:off x="1323975" y="4741863"/>
          <a:ext cx="3794125" cy="565150"/>
        </p:xfrm>
        <a:graphic>
          <a:graphicData uri="http://schemas.openxmlformats.org/presentationml/2006/ole">
            <p:oleObj spid="_x0000_s5126" name="Equation" r:id="rId7" imgW="170172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749300" y="512763"/>
          <a:ext cx="5486400" cy="752475"/>
        </p:xfrm>
        <a:graphic>
          <a:graphicData uri="http://schemas.openxmlformats.org/presentationml/2006/ole">
            <p:oleObj spid="_x0000_s6146" name="Bitmap Image" r:id="rId3" imgW="5485714" imgH="752381" progId="PBrush">
              <p:embed/>
            </p:oleObj>
          </a:graphicData>
        </a:graphic>
      </p:graphicFrame>
      <p:graphicFrame>
        <p:nvGraphicFramePr>
          <p:cNvPr id="6147" name="Object 10"/>
          <p:cNvGraphicFramePr>
            <a:graphicFrameLocks noChangeAspect="1"/>
          </p:cNvGraphicFramePr>
          <p:nvPr/>
        </p:nvGraphicFramePr>
        <p:xfrm>
          <a:off x="828675" y="1277938"/>
          <a:ext cx="4438650" cy="390525"/>
        </p:xfrm>
        <a:graphic>
          <a:graphicData uri="http://schemas.openxmlformats.org/presentationml/2006/ole">
            <p:oleObj spid="_x0000_s6147" name="Bitmap Image" r:id="rId4" imgW="4439270" imgH="390580" progId="PBrush">
              <p:embed/>
            </p:oleObj>
          </a:graphicData>
        </a:graphic>
      </p:graphicFrame>
      <p:graphicFrame>
        <p:nvGraphicFramePr>
          <p:cNvPr id="6148" name="Object 11"/>
          <p:cNvGraphicFramePr>
            <a:graphicFrameLocks noChangeAspect="1"/>
          </p:cNvGraphicFramePr>
          <p:nvPr/>
        </p:nvGraphicFramePr>
        <p:xfrm>
          <a:off x="1133475" y="1679575"/>
          <a:ext cx="2914650" cy="323850"/>
        </p:xfrm>
        <a:graphic>
          <a:graphicData uri="http://schemas.openxmlformats.org/presentationml/2006/ole">
            <p:oleObj spid="_x0000_s6148" name="Bitmap Image" r:id="rId5" imgW="2914286" imgH="323981" progId="PBrush">
              <p:embed/>
            </p:oleObj>
          </a:graphicData>
        </a:graphic>
      </p:graphicFrame>
      <p:graphicFrame>
        <p:nvGraphicFramePr>
          <p:cNvPr id="6149" name="Object 12"/>
          <p:cNvGraphicFramePr>
            <a:graphicFrameLocks noChangeAspect="1"/>
          </p:cNvGraphicFramePr>
          <p:nvPr/>
        </p:nvGraphicFramePr>
        <p:xfrm>
          <a:off x="1119188" y="1984375"/>
          <a:ext cx="5916612" cy="323850"/>
        </p:xfrm>
        <a:graphic>
          <a:graphicData uri="http://schemas.openxmlformats.org/presentationml/2006/ole">
            <p:oleObj spid="_x0000_s6149" name="Bitmap Image" r:id="rId6" imgW="5915851" imgH="323981" progId="PBrush">
              <p:embed/>
            </p:oleObj>
          </a:graphicData>
        </a:graphic>
      </p:graphicFrame>
      <p:graphicFrame>
        <p:nvGraphicFramePr>
          <p:cNvPr id="6150" name="Object 13"/>
          <p:cNvGraphicFramePr>
            <a:graphicFrameLocks noChangeAspect="1"/>
          </p:cNvGraphicFramePr>
          <p:nvPr/>
        </p:nvGraphicFramePr>
        <p:xfrm>
          <a:off x="1384300" y="2305050"/>
          <a:ext cx="2819400" cy="342900"/>
        </p:xfrm>
        <a:graphic>
          <a:graphicData uri="http://schemas.openxmlformats.org/presentationml/2006/ole">
            <p:oleObj spid="_x0000_s6150" name="Bitmap Image" r:id="rId7" imgW="2819794" imgH="343039" progId="PBrush">
              <p:embed/>
            </p:oleObj>
          </a:graphicData>
        </a:graphic>
      </p:graphicFrame>
      <p:graphicFrame>
        <p:nvGraphicFramePr>
          <p:cNvPr id="6151" name="Object 14"/>
          <p:cNvGraphicFramePr>
            <a:graphicFrameLocks noChangeAspect="1"/>
          </p:cNvGraphicFramePr>
          <p:nvPr/>
        </p:nvGraphicFramePr>
        <p:xfrm>
          <a:off x="1127125" y="2579688"/>
          <a:ext cx="1123950" cy="352425"/>
        </p:xfrm>
        <a:graphic>
          <a:graphicData uri="http://schemas.openxmlformats.org/presentationml/2006/ole">
            <p:oleObj spid="_x0000_s6151" name="Bitmap Image" r:id="rId8" imgW="1123810" imgH="352474" progId="PBrush">
              <p:embed/>
            </p:oleObj>
          </a:graphicData>
        </a:graphic>
      </p:graphicFrame>
      <p:graphicFrame>
        <p:nvGraphicFramePr>
          <p:cNvPr id="6152" name="Object 15"/>
          <p:cNvGraphicFramePr>
            <a:graphicFrameLocks noChangeAspect="1"/>
          </p:cNvGraphicFramePr>
          <p:nvPr/>
        </p:nvGraphicFramePr>
        <p:xfrm>
          <a:off x="1371600" y="2938463"/>
          <a:ext cx="5715000" cy="1743075"/>
        </p:xfrm>
        <a:graphic>
          <a:graphicData uri="http://schemas.openxmlformats.org/presentationml/2006/ole">
            <p:oleObj spid="_x0000_s6152" name="Bitmap Image" r:id="rId9" imgW="5714286" imgH="1743318" progId="PBrush">
              <p:embed/>
            </p:oleObj>
          </a:graphicData>
        </a:graphic>
      </p:graphicFrame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1911350" y="4629150"/>
          <a:ext cx="4076700" cy="1257300"/>
        </p:xfrm>
        <a:graphic>
          <a:graphicData uri="http://schemas.openxmlformats.org/presentationml/2006/ole">
            <p:oleObj spid="_x0000_s6153" name="Bitmap Image" r:id="rId10" imgW="4076190" imgH="1257476" progId="PBrush">
              <p:embed/>
            </p:oleObj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1517650" y="5729288"/>
          <a:ext cx="5754688" cy="352425"/>
        </p:xfrm>
        <a:graphic>
          <a:graphicData uri="http://schemas.openxmlformats.org/presentationml/2006/ole">
            <p:oleObj spid="_x0000_s6154" name="Bitmap Image" r:id="rId11" imgW="5753903" imgH="352474" progId="PBrush">
              <p:embed/>
            </p:oleObj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1171575" y="6092825"/>
          <a:ext cx="5962650" cy="285750"/>
        </p:xfrm>
        <a:graphic>
          <a:graphicData uri="http://schemas.openxmlformats.org/presentationml/2006/ole">
            <p:oleObj spid="_x0000_s6155" name="Bitmap Image" r:id="rId12" imgW="5961905" imgH="285866" progId="PBrush">
              <p:embed/>
            </p:oleObj>
          </a:graphicData>
        </a:graphic>
      </p:graphicFrame>
      <p:graphicFrame>
        <p:nvGraphicFramePr>
          <p:cNvPr id="6156" name="Object 19"/>
          <p:cNvGraphicFramePr>
            <a:graphicFrameLocks noChangeAspect="1"/>
          </p:cNvGraphicFramePr>
          <p:nvPr/>
        </p:nvGraphicFramePr>
        <p:xfrm>
          <a:off x="7078663" y="6111875"/>
          <a:ext cx="295275" cy="247650"/>
        </p:xfrm>
        <a:graphic>
          <a:graphicData uri="http://schemas.openxmlformats.org/presentationml/2006/ole">
            <p:oleObj spid="_x0000_s6156" name="Bitmap Image" r:id="rId13" imgW="295238" imgH="247685" progId="PBrush">
              <p:embed/>
            </p:oleObj>
          </a:graphicData>
        </a:graphic>
      </p:graphicFrame>
      <p:graphicFrame>
        <p:nvGraphicFramePr>
          <p:cNvPr id="6157" name="Object 20"/>
          <p:cNvGraphicFramePr>
            <a:graphicFrameLocks noChangeAspect="1"/>
          </p:cNvGraphicFramePr>
          <p:nvPr/>
        </p:nvGraphicFramePr>
        <p:xfrm>
          <a:off x="908050" y="6381750"/>
          <a:ext cx="1273175" cy="228600"/>
        </p:xfrm>
        <a:graphic>
          <a:graphicData uri="http://schemas.openxmlformats.org/presentationml/2006/ole">
            <p:oleObj spid="_x0000_s6157" name="Bitmap Image" r:id="rId14" imgW="1486107" imgH="26673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1825" y="544513"/>
            <a:ext cx="7772400" cy="550862"/>
          </a:xfrm>
        </p:spPr>
        <p:txBody>
          <a:bodyPr/>
          <a:lstStyle/>
          <a:p>
            <a:pPr eaLnBrk="1" hangingPunct="1"/>
            <a:r>
              <a:rPr lang="en-US" sz="2800" smtClean="0"/>
              <a:t>Example </a:t>
            </a:r>
            <a:r>
              <a:rPr lang="en-US" sz="2400" smtClean="0"/>
              <a:t>  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995363" y="1036638"/>
          <a:ext cx="7207250" cy="2128837"/>
        </p:xfrm>
        <a:graphic>
          <a:graphicData uri="http://schemas.openxmlformats.org/presentationml/2006/ole">
            <p:oleObj spid="_x0000_s7170" name="Equation" r:id="rId3" imgW="2603160" imgH="1041120" progId="Equation.3">
              <p:embed/>
            </p:oleObj>
          </a:graphicData>
        </a:graphic>
      </p:graphicFrame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908050" y="3236913"/>
            <a:ext cx="19573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n-US"/>
              <a:t>for input </a:t>
            </a:r>
            <a:r>
              <a:rPr lang="en-US" i="1"/>
              <a:t>x</a:t>
            </a:r>
            <a:r>
              <a:rPr lang="en-US"/>
              <a:t>(1)</a:t>
            </a:r>
          </a:p>
        </p:txBody>
      </p: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2697163" y="3103563"/>
          <a:ext cx="6216650" cy="727075"/>
        </p:xfrm>
        <a:graphic>
          <a:graphicData uri="http://schemas.openxmlformats.org/presentationml/2006/ole">
            <p:oleObj spid="_x0000_s7171" name="Bitmap Image" r:id="rId4" imgW="5780952" imgH="676369" progId="PBrush">
              <p:embed/>
            </p:oleObj>
          </a:graphicData>
        </a:graphic>
      </p:graphicFrame>
      <p:graphicFrame>
        <p:nvGraphicFramePr>
          <p:cNvPr id="7172" name="Object 9"/>
          <p:cNvGraphicFramePr>
            <a:graphicFrameLocks noChangeAspect="1"/>
          </p:cNvGraphicFramePr>
          <p:nvPr/>
        </p:nvGraphicFramePr>
        <p:xfrm>
          <a:off x="2798763" y="3903663"/>
          <a:ext cx="3155950" cy="739775"/>
        </p:xfrm>
        <a:graphic>
          <a:graphicData uri="http://schemas.openxmlformats.org/presentationml/2006/ole">
            <p:oleObj spid="_x0000_s7172" name="Bitmap Image" r:id="rId5" imgW="2886478" imgH="676369" progId="PBrush">
              <p:embed/>
            </p:oleObj>
          </a:graphicData>
        </a:graphic>
      </p:graphicFrame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958850" y="3935413"/>
            <a:ext cx="19573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n-US"/>
              <a:t>Node 1 wins</a:t>
            </a:r>
          </a:p>
        </p:txBody>
      </p:sp>
      <p:graphicFrame>
        <p:nvGraphicFramePr>
          <p:cNvPr id="7173" name="Object 11"/>
          <p:cNvGraphicFramePr>
            <a:graphicFrameLocks noChangeAspect="1"/>
          </p:cNvGraphicFramePr>
          <p:nvPr/>
        </p:nvGraphicFramePr>
        <p:xfrm>
          <a:off x="688975" y="4641850"/>
          <a:ext cx="4491038" cy="1016000"/>
        </p:xfrm>
        <a:graphic>
          <a:graphicData uri="http://schemas.openxmlformats.org/presentationml/2006/ole">
            <p:oleObj spid="_x0000_s7173" name="Bitmap Image" r:id="rId6" imgW="4210638" imgH="952633" progId="PBrush">
              <p:embed/>
            </p:oleObj>
          </a:graphicData>
        </a:graphic>
      </p:graphicFrame>
      <p:graphicFrame>
        <p:nvGraphicFramePr>
          <p:cNvPr id="7174" name="Object 12"/>
          <p:cNvGraphicFramePr>
            <a:graphicFrameLocks noChangeAspect="1"/>
          </p:cNvGraphicFramePr>
          <p:nvPr/>
        </p:nvGraphicFramePr>
        <p:xfrm>
          <a:off x="5537200" y="4981575"/>
          <a:ext cx="2060575" cy="450850"/>
        </p:xfrm>
        <a:graphic>
          <a:graphicData uri="http://schemas.openxmlformats.org/presentationml/2006/ole">
            <p:oleObj spid="_x0000_s7174" name="Bitmap Image" r:id="rId7" imgW="1828571" imgH="400000" progId="PBrush">
              <p:embed/>
            </p:oleObj>
          </a:graphicData>
        </a:graphic>
      </p:graphicFrame>
      <p:graphicFrame>
        <p:nvGraphicFramePr>
          <p:cNvPr id="7175" name="Object 13"/>
          <p:cNvGraphicFramePr>
            <a:graphicFrameLocks noChangeAspect="1"/>
          </p:cNvGraphicFramePr>
          <p:nvPr/>
        </p:nvGraphicFramePr>
        <p:xfrm>
          <a:off x="1014413" y="5864225"/>
          <a:ext cx="3228975" cy="590550"/>
        </p:xfrm>
        <a:graphic>
          <a:graphicData uri="http://schemas.openxmlformats.org/presentationml/2006/ole">
            <p:oleObj spid="_x0000_s7175" name="Bitmap Image" r:id="rId8" imgW="3228571" imgH="590476" progId="PBrush">
              <p:embed/>
            </p:oleObj>
          </a:graphicData>
        </a:graphic>
      </p:graphicFrame>
      <p:graphicFrame>
        <p:nvGraphicFramePr>
          <p:cNvPr id="7176" name="Object 14"/>
          <p:cNvGraphicFramePr>
            <a:graphicFrameLocks noChangeAspect="1"/>
          </p:cNvGraphicFramePr>
          <p:nvPr/>
        </p:nvGraphicFramePr>
        <p:xfrm>
          <a:off x="5014913" y="5919788"/>
          <a:ext cx="2924175" cy="428625"/>
        </p:xfrm>
        <a:graphic>
          <a:graphicData uri="http://schemas.openxmlformats.org/presentationml/2006/ole">
            <p:oleObj spid="_x0000_s7176" name="Bitmap Image" r:id="rId9" imgW="2924583" imgH="42879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420688" y="628650"/>
          <a:ext cx="8120062" cy="4813300"/>
        </p:xfrm>
        <a:graphic>
          <a:graphicData uri="http://schemas.openxmlformats.org/presentationml/2006/ole">
            <p:oleObj spid="_x0000_s8194" name="Bitmap Image" r:id="rId3" imgW="6620799" imgH="392484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9900"/>
            <a:ext cx="7772400" cy="5626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Present the 3</a:t>
            </a:r>
            <a:r>
              <a:rPr lang="en-US" baseline="30000" smtClean="0"/>
              <a:t>rd</a:t>
            </a:r>
            <a:r>
              <a:rPr lang="en-US" smtClean="0"/>
              <a:t> vector</a:t>
            </a:r>
          </a:p>
          <a:p>
            <a:pPr eaLnBrk="1" hangingPunct="1">
              <a:buFontTx/>
              <a:buNone/>
            </a:pPr>
            <a:r>
              <a:rPr lang="en-US" smtClean="0"/>
              <a:t>y1=1/3.5    y2=4/4.5</a:t>
            </a:r>
          </a:p>
          <a:p>
            <a:pPr eaLnBrk="1" hangingPunct="1">
              <a:buFontTx/>
              <a:buNone/>
            </a:pPr>
            <a:r>
              <a:rPr lang="en-US" smtClean="0"/>
              <a:t>The second node wins. Vigilance test succeeds.</a:t>
            </a:r>
          </a:p>
          <a:p>
            <a:pPr eaLnBrk="1" hangingPunct="1">
              <a:buFontTx/>
              <a:buNone/>
            </a:pPr>
            <a:r>
              <a:rPr lang="en-US" smtClean="0"/>
              <a:t>Second node’s are adapted with each top down weights=old top down weights*corresponding element of input sample</a:t>
            </a:r>
          </a:p>
          <a:p>
            <a:pPr eaLnBrk="1" hangingPunct="1">
              <a:buFontTx/>
              <a:buNone/>
            </a:pPr>
            <a:r>
              <a:rPr lang="en-US" smtClean="0"/>
              <a:t>Divide this (0.5+sigma()=4.5)</a:t>
            </a:r>
          </a:p>
          <a:p>
            <a:pPr eaLnBrk="1" hangingPunct="1">
              <a:buFontTx/>
              <a:buNone/>
            </a:pPr>
            <a:r>
              <a:rPr lang="en-US" smtClean="0"/>
              <a:t>This results in no change in weight matrices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268288"/>
            <a:ext cx="7772400" cy="442912"/>
          </a:xfrm>
        </p:spPr>
        <p:txBody>
          <a:bodyPr/>
          <a:lstStyle/>
          <a:p>
            <a:pPr eaLnBrk="1" hangingPunct="1"/>
            <a:r>
              <a:rPr lang="en-US" sz="3200" b="1" smtClean="0"/>
              <a:t>Notes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41375"/>
            <a:ext cx="7772400" cy="5254625"/>
          </a:xfrm>
        </p:spPr>
        <p:txBody>
          <a:bodyPr/>
          <a:lstStyle/>
          <a:p>
            <a:pPr marL="339725" indent="-339725" eaLnBrk="1" hangingPunct="1">
              <a:buFontTx/>
              <a:buAutoNum type="arabicPeriod"/>
              <a:tabLst>
                <a:tab pos="339725" algn="l"/>
              </a:tabLst>
            </a:pPr>
            <a:r>
              <a:rPr lang="en-US" sz="2400" smtClean="0"/>
              <a:t>Classification as a search process</a:t>
            </a:r>
          </a:p>
          <a:p>
            <a:pPr marL="339725" indent="-339725" eaLnBrk="1" hangingPunct="1">
              <a:buFontTx/>
              <a:buAutoNum type="arabicPeriod"/>
              <a:tabLst>
                <a:tab pos="339725" algn="l"/>
              </a:tabLst>
            </a:pPr>
            <a:r>
              <a:rPr lang="en-US" sz="2400" smtClean="0"/>
              <a:t>No two classes have the same </a:t>
            </a:r>
            <a:r>
              <a:rPr lang="en-US" sz="2400" b="1" i="1" smtClean="0"/>
              <a:t>b</a:t>
            </a:r>
            <a:r>
              <a:rPr lang="en-US" sz="2400" smtClean="0"/>
              <a:t> and </a:t>
            </a:r>
            <a:r>
              <a:rPr lang="en-US" sz="2400" b="1" i="1" smtClean="0"/>
              <a:t>t</a:t>
            </a:r>
          </a:p>
          <a:p>
            <a:pPr marL="339725" indent="-339725" eaLnBrk="1" hangingPunct="1">
              <a:buFontTx/>
              <a:buAutoNum type="arabicPeriod"/>
              <a:tabLst>
                <a:tab pos="339725" algn="l"/>
              </a:tabLst>
            </a:pPr>
            <a:r>
              <a:rPr lang="en-US" sz="2400" smtClean="0"/>
              <a:t>Outliers that do not belong to any cluster will be assigned  separate nodes</a:t>
            </a:r>
          </a:p>
          <a:p>
            <a:pPr marL="339725" indent="-339725" eaLnBrk="1" hangingPunct="1">
              <a:buFontTx/>
              <a:buAutoNum type="arabicPeriod"/>
              <a:tabLst>
                <a:tab pos="339725" algn="l"/>
              </a:tabLst>
            </a:pPr>
            <a:r>
              <a:rPr lang="en-US" sz="2400" smtClean="0"/>
              <a:t>Different ordering of sample input presentations may result in different classification.</a:t>
            </a:r>
          </a:p>
          <a:p>
            <a:pPr marL="339725" indent="-339725" eaLnBrk="1" hangingPunct="1">
              <a:buFontTx/>
              <a:buAutoNum type="arabicPeriod"/>
              <a:tabLst>
                <a:tab pos="339725" algn="l"/>
              </a:tabLst>
            </a:pPr>
            <a:r>
              <a:rPr lang="en-US" sz="2400" smtClean="0"/>
              <a:t>Increase of </a:t>
            </a:r>
            <a:r>
              <a:rPr lang="en-US" sz="2400" smtClean="0">
                <a:latin typeface="Symbol" pitchFamily="18" charset="2"/>
              </a:rPr>
              <a:t>r </a:t>
            </a:r>
            <a:r>
              <a:rPr lang="en-US" sz="2400" smtClean="0"/>
              <a:t>increases # of classes learned, and decreases the average class size.</a:t>
            </a:r>
          </a:p>
          <a:p>
            <a:pPr marL="339725" indent="-339725" eaLnBrk="1" hangingPunct="1">
              <a:buFontTx/>
              <a:buAutoNum type="arabicPeriod"/>
              <a:tabLst>
                <a:tab pos="339725" algn="l"/>
              </a:tabLst>
            </a:pPr>
            <a:r>
              <a:rPr lang="en-US" sz="2400" smtClean="0"/>
              <a:t>Classification may shift during search, will reach stability eventually.</a:t>
            </a:r>
          </a:p>
          <a:p>
            <a:pPr marL="339725" indent="-339725" eaLnBrk="1" hangingPunct="1">
              <a:buFontTx/>
              <a:buAutoNum type="arabicPeriod"/>
              <a:tabLst>
                <a:tab pos="339725" algn="l"/>
              </a:tabLst>
            </a:pPr>
            <a:r>
              <a:rPr lang="en-US" sz="2400" smtClean="0"/>
              <a:t>There are different versions of ART1 with minor variations</a:t>
            </a:r>
          </a:p>
          <a:p>
            <a:pPr marL="339725" indent="-339725" eaLnBrk="1" hangingPunct="1">
              <a:buFontTx/>
              <a:buAutoNum type="arabicPeriod"/>
              <a:tabLst>
                <a:tab pos="339725" algn="l"/>
              </a:tabLst>
            </a:pPr>
            <a:r>
              <a:rPr lang="en-US" sz="2400" smtClean="0"/>
              <a:t>ART2 is the same in spirit but different in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1684338"/>
            <a:ext cx="7378700" cy="461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977900" y="406400"/>
            <a:ext cx="787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 effect of vigilance parameter on ART performance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  <a:ea typeface="ＭＳ Ｐゴシック" pitchFamily="34" charset="-128"/>
              </a:rPr>
              <a:t>Principal Components Analysis (PCA)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  <a:ea typeface="ＭＳ Ｐゴシック" charset="0"/>
                <a:cs typeface="Arial" charset="0"/>
              </a:rPr>
              <a:t>Transfer the dataset to the center by subtracting the means: let matrix A be the result.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  <a:ea typeface="ＭＳ Ｐゴシック" charset="0"/>
                <a:cs typeface="Arial" charset="0"/>
              </a:rPr>
              <a:t>Compute the covariance matrix A</a:t>
            </a:r>
            <a:r>
              <a:rPr lang="en-US" sz="3200" baseline="30000" dirty="0">
                <a:latin typeface="+mn-lt"/>
                <a:ea typeface="ＭＳ Ｐゴシック" charset="0"/>
                <a:cs typeface="Arial" charset="0"/>
              </a:rPr>
              <a:t>T</a:t>
            </a:r>
            <a:r>
              <a:rPr lang="en-US" sz="3200" dirty="0">
                <a:latin typeface="+mn-lt"/>
                <a:ea typeface="ＭＳ Ｐゴシック" charset="0"/>
                <a:cs typeface="Arial" charset="0"/>
              </a:rPr>
              <a:t>A.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  <a:ea typeface="ＭＳ Ｐゴシック" charset="0"/>
                <a:cs typeface="Arial" charset="0"/>
              </a:rPr>
              <a:t>Project the dataset along a subset of the eigenvectors of A</a:t>
            </a:r>
            <a:r>
              <a:rPr lang="en-US" sz="3200" baseline="30000" dirty="0">
                <a:latin typeface="+mn-lt"/>
                <a:ea typeface="ＭＳ Ｐゴシック" charset="0"/>
                <a:cs typeface="Arial" charset="0"/>
              </a:rPr>
              <a:t>T</a:t>
            </a:r>
            <a:r>
              <a:rPr lang="en-US" sz="3200" dirty="0">
                <a:latin typeface="+mn-lt"/>
                <a:ea typeface="ＭＳ Ｐゴシック" charset="0"/>
                <a:cs typeface="Arial" charset="0"/>
              </a:rPr>
              <a:t>A.</a:t>
            </a:r>
          </a:p>
          <a:p>
            <a:pPr>
              <a:buClr>
                <a:srgbClr val="00FF00"/>
              </a:buClr>
              <a:defRPr/>
            </a:pPr>
            <a:r>
              <a:rPr lang="en-US" sz="3200" dirty="0">
                <a:latin typeface="+mn-lt"/>
                <a:ea typeface="ＭＳ Ｐゴシック" charset="0"/>
                <a:cs typeface="Arial" charset="0"/>
              </a:rPr>
              <a:t>.</a:t>
            </a:r>
            <a:r>
              <a:rPr lang="en-US" sz="2800" dirty="0">
                <a:ea typeface="ＭＳ Ｐゴシック" pitchFamily="34" charset="-128"/>
              </a:rPr>
              <a:t>Takes a data matrix of </a:t>
            </a:r>
            <a:r>
              <a:rPr lang="en-US" sz="2800" i="1" dirty="0">
                <a:ea typeface="ＭＳ Ｐゴシック" pitchFamily="34" charset="-128"/>
              </a:rPr>
              <a:t>m</a:t>
            </a:r>
            <a:r>
              <a:rPr lang="en-US" sz="2800" dirty="0">
                <a:ea typeface="ＭＳ Ｐゴシック" pitchFamily="34" charset="-128"/>
              </a:rPr>
              <a:t> objects by </a:t>
            </a:r>
            <a:r>
              <a:rPr lang="en-US" sz="2800" i="1" dirty="0">
                <a:ea typeface="ＭＳ Ｐゴシック" pitchFamily="34" charset="-128"/>
              </a:rPr>
              <a:t>n</a:t>
            </a:r>
            <a:r>
              <a:rPr lang="en-US" sz="2800" dirty="0">
                <a:ea typeface="ＭＳ Ｐゴシック" pitchFamily="34" charset="-128"/>
              </a:rPr>
              <a:t> variables, which may be correlated, and summarizes it by uncorrelated axes (principal components or principal axes) that are linear combinations of the original </a:t>
            </a:r>
            <a:r>
              <a:rPr lang="en-US" sz="2800" i="1" dirty="0">
                <a:ea typeface="ＭＳ Ｐゴシック" pitchFamily="34" charset="-128"/>
              </a:rPr>
              <a:t>n </a:t>
            </a:r>
            <a:r>
              <a:rPr lang="en-US" sz="2800" dirty="0">
                <a:ea typeface="ＭＳ Ｐゴシック" pitchFamily="34" charset="-128"/>
              </a:rPr>
              <a:t>variables</a:t>
            </a:r>
          </a:p>
          <a:p>
            <a:pPr>
              <a:buClr>
                <a:srgbClr val="00FF00"/>
              </a:buClr>
              <a:defRPr/>
            </a:pPr>
            <a:r>
              <a:rPr lang="en-US" sz="2800" dirty="0">
                <a:ea typeface="ＭＳ Ｐゴシック" pitchFamily="34" charset="-128"/>
              </a:rPr>
              <a:t>The first </a:t>
            </a:r>
            <a:r>
              <a:rPr lang="en-US" sz="2800" i="1" dirty="0">
                <a:ea typeface="ＭＳ Ｐゴシック" pitchFamily="34" charset="-128"/>
              </a:rPr>
              <a:t>k</a:t>
            </a:r>
            <a:r>
              <a:rPr lang="en-US" sz="2800" dirty="0">
                <a:ea typeface="ＭＳ Ｐゴシック" pitchFamily="34" charset="-128"/>
              </a:rPr>
              <a:t> components display as much as possible of the variation among objects.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3200" dirty="0">
              <a:latin typeface="+mn-lt"/>
              <a:ea typeface="ＭＳ Ｐゴシック" charset="0"/>
              <a:cs typeface="Arial" charset="0"/>
            </a:endParaRPr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B2D9A-F14C-4FE9-85F5-43B94CFB776A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657225"/>
            <a:ext cx="8458200" cy="457200"/>
          </a:xfrm>
        </p:spPr>
        <p:txBody>
          <a:bodyPr/>
          <a:lstStyle/>
          <a:p>
            <a:pPr eaLnBrk="1" hangingPunct="1"/>
            <a:r>
              <a:rPr lang="en-US" sz="2800" b="1" smtClean="0"/>
              <a:t>Principle Component Analysis (PCA) Networks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246188"/>
            <a:ext cx="8175625" cy="5329237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800" smtClean="0"/>
              <a:t>PCA: a statistical procedure</a:t>
            </a:r>
          </a:p>
          <a:p>
            <a:pPr marL="571500" lvl="1" indent="-228600" eaLnBrk="1" hangingPunct="1">
              <a:lnSpc>
                <a:spcPct val="90000"/>
              </a:lnSpc>
            </a:pPr>
            <a:r>
              <a:rPr lang="en-US" sz="2600" smtClean="0"/>
              <a:t>Reduce dimensionality of input vectors </a:t>
            </a:r>
          </a:p>
          <a:p>
            <a:pPr marL="914400" lvl="2" eaLnBrk="1" hangingPunct="1">
              <a:lnSpc>
                <a:spcPct val="90000"/>
              </a:lnSpc>
            </a:pPr>
            <a:r>
              <a:rPr lang="en-US" smtClean="0"/>
              <a:t>Too many features, some of them are dependent of others</a:t>
            </a:r>
          </a:p>
          <a:p>
            <a:pPr marL="914400" lvl="2" eaLnBrk="1" hangingPunct="1">
              <a:lnSpc>
                <a:spcPct val="90000"/>
              </a:lnSpc>
            </a:pPr>
            <a:r>
              <a:rPr lang="en-US" smtClean="0"/>
              <a:t>Extract important (new) features of data which are functions of original features</a:t>
            </a:r>
          </a:p>
          <a:p>
            <a:pPr marL="914400" lvl="2" eaLnBrk="1" hangingPunct="1">
              <a:lnSpc>
                <a:spcPct val="90000"/>
              </a:lnSpc>
            </a:pPr>
            <a:r>
              <a:rPr lang="en-US" smtClean="0"/>
              <a:t>Minimize information loss in the process</a:t>
            </a:r>
          </a:p>
          <a:p>
            <a:pPr marL="571500" lvl="1" indent="-228600" eaLnBrk="1" hangingPunct="1">
              <a:lnSpc>
                <a:spcPct val="90000"/>
              </a:lnSpc>
            </a:pPr>
            <a:r>
              <a:rPr lang="en-US" sz="2600" smtClean="0"/>
              <a:t>This is done by forming new interesting features</a:t>
            </a:r>
          </a:p>
          <a:p>
            <a:pPr marL="914400" lvl="2" eaLnBrk="1" hangingPunct="1">
              <a:lnSpc>
                <a:spcPct val="90000"/>
              </a:lnSpc>
            </a:pPr>
            <a:r>
              <a:rPr lang="en-US" smtClean="0"/>
              <a:t>As linear combinations of original features (first order of approximation)</a:t>
            </a:r>
          </a:p>
          <a:p>
            <a:pPr marL="914400" lvl="2" eaLnBrk="1" hangingPunct="1">
              <a:lnSpc>
                <a:spcPct val="90000"/>
              </a:lnSpc>
            </a:pPr>
            <a:r>
              <a:rPr lang="en-US" smtClean="0"/>
              <a:t>New features are required to be linearly independent (to avoid redundancy)</a:t>
            </a:r>
          </a:p>
          <a:p>
            <a:pPr marL="914400" lvl="2" eaLnBrk="1" hangingPunct="1">
              <a:lnSpc>
                <a:spcPct val="90000"/>
              </a:lnSpc>
            </a:pPr>
            <a:r>
              <a:rPr lang="en-US" smtClean="0"/>
              <a:t>New features are desired to be different from each other as much as possible (maximum variability)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24188" y="4645025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89900" cy="5132388"/>
          </a:xfrm>
        </p:spPr>
        <p:txBody>
          <a:bodyPr/>
          <a:lstStyle/>
          <a:p>
            <a:pPr eaLnBrk="1" hangingPunct="1"/>
            <a:r>
              <a:rPr lang="en-US" sz="2400" smtClean="0"/>
              <a:t>Two vectors 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are said to be </a:t>
            </a:r>
            <a:r>
              <a:rPr lang="en-US" sz="2400" b="1" i="1" smtClean="0"/>
              <a:t>orthogonal</a:t>
            </a:r>
            <a:r>
              <a:rPr lang="en-US" sz="2400" smtClean="0"/>
              <a:t> to each other if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 set of vectors                      of dimension </a:t>
            </a:r>
            <a:r>
              <a:rPr lang="en-US" sz="2400" i="1" smtClean="0"/>
              <a:t>n</a:t>
            </a:r>
            <a:r>
              <a:rPr lang="en-US" sz="2400" smtClean="0"/>
              <a:t> are said to be </a:t>
            </a:r>
            <a:r>
              <a:rPr lang="en-US" sz="2400" b="1" i="1" smtClean="0"/>
              <a:t>linearly independent</a:t>
            </a:r>
            <a:r>
              <a:rPr lang="en-US" sz="2400" smtClean="0"/>
              <a:t> of each other if there does not exist a set of real numbers                 which are not all zero such that</a:t>
            </a:r>
          </a:p>
          <a:p>
            <a:pPr eaLnBrk="1" hangingPunct="1"/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otherwise, these vectors are linearly dependent and each one can be expressed as a </a:t>
            </a:r>
            <a:r>
              <a:rPr lang="en-US" sz="2400" b="1" i="1" smtClean="0"/>
              <a:t>linear combination</a:t>
            </a:r>
            <a:r>
              <a:rPr lang="en-US" sz="2400" smtClean="0"/>
              <a:t> of the others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720975" y="1281113"/>
          <a:ext cx="4673600" cy="454025"/>
        </p:xfrm>
        <a:graphic>
          <a:graphicData uri="http://schemas.openxmlformats.org/presentationml/2006/ole">
            <p:oleObj spid="_x0000_s27650" name="Equation" r:id="rId3" imgW="1841400" imgH="203040" progId="Equation.3">
              <p:embed/>
            </p:oleObj>
          </a:graphicData>
        </a:graphic>
      </p:graphicFrame>
      <p:sp>
        <p:nvSpPr>
          <p:cNvPr id="1033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66725"/>
            <a:ext cx="7772400" cy="609600"/>
          </a:xfrm>
          <a:noFill/>
        </p:spPr>
        <p:txBody>
          <a:bodyPr/>
          <a:lstStyle/>
          <a:p>
            <a:pPr marL="227013" indent="-227013" eaLnBrk="1" hangingPunct="1"/>
            <a:r>
              <a:rPr lang="en-US" sz="3200" b="1" smtClean="0"/>
              <a:t>Linear Algebra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935163" y="2098675"/>
          <a:ext cx="2841625" cy="555625"/>
        </p:xfrm>
        <a:graphic>
          <a:graphicData uri="http://schemas.openxmlformats.org/presentationml/2006/ole">
            <p:oleObj spid="_x0000_s27651" name="Equation" r:id="rId4" imgW="1117440" imgH="241200" progId="Equation.3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3108325" y="2576513"/>
          <a:ext cx="1546225" cy="495300"/>
        </p:xfrm>
        <a:graphic>
          <a:graphicData uri="http://schemas.openxmlformats.org/presentationml/2006/ole">
            <p:oleObj spid="_x0000_s27652" name="Equation" r:id="rId5" imgW="622080" imgH="215640" progId="Equation.3">
              <p:embed/>
            </p:oleObj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3533775" y="3352800"/>
          <a:ext cx="1111250" cy="422275"/>
        </p:xfrm>
        <a:graphic>
          <a:graphicData uri="http://schemas.openxmlformats.org/presentationml/2006/ole">
            <p:oleObj spid="_x0000_s27653" name="Equation" r:id="rId6" imgW="469800" imgH="203040" progId="Equation.3">
              <p:embed/>
            </p:oleObj>
          </a:graphicData>
        </a:graphic>
      </p:graphicFrame>
      <p:graphicFrame>
        <p:nvGraphicFramePr>
          <p:cNvPr id="1030" name="Object 8"/>
          <p:cNvGraphicFramePr>
            <a:graphicFrameLocks noChangeAspect="1"/>
          </p:cNvGraphicFramePr>
          <p:nvPr/>
        </p:nvGraphicFramePr>
        <p:xfrm>
          <a:off x="1647825" y="3748088"/>
          <a:ext cx="3260725" cy="504825"/>
        </p:xfrm>
        <a:graphic>
          <a:graphicData uri="http://schemas.openxmlformats.org/presentationml/2006/ole">
            <p:oleObj spid="_x0000_s27654" name="Equation" r:id="rId7" imgW="1269720" imgH="228600" progId="Equation.3">
              <p:embed/>
            </p:oleObj>
          </a:graphicData>
        </a:graphic>
      </p:graphicFrame>
      <p:graphicFrame>
        <p:nvGraphicFramePr>
          <p:cNvPr id="1031" name="Object 9"/>
          <p:cNvGraphicFramePr>
            <a:graphicFrameLocks noChangeAspect="1"/>
          </p:cNvGraphicFramePr>
          <p:nvPr/>
        </p:nvGraphicFramePr>
        <p:xfrm>
          <a:off x="1300163" y="5086350"/>
          <a:ext cx="5537200" cy="887413"/>
        </p:xfrm>
        <a:graphic>
          <a:graphicData uri="http://schemas.openxmlformats.org/presentationml/2006/ole">
            <p:oleObj spid="_x0000_s27655" name="Equation" r:id="rId8" imgW="23745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mtClean="0"/>
              <a:t>STABILITY-PLASTICITY DILEMMA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35063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008000"/>
                </a:solidFill>
                <a:latin typeface="+mn-lt"/>
              </a:rPr>
              <a:t>Key design trade-off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1693863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9933FF"/>
                </a:solidFill>
              </a:rPr>
              <a:t>How does a brain dynamically switch between its STABLE and PLASTIC modes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495800" y="3429000"/>
            <a:ext cx="4800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008000"/>
                </a:solidFill>
              </a:rPr>
              <a:t>Too Plastic</a:t>
            </a:r>
          </a:p>
          <a:p>
            <a:pPr algn="ctr">
              <a:spcBef>
                <a:spcPct val="20000"/>
              </a:spcBef>
            </a:pPr>
            <a:endParaRPr lang="en-US" b="1">
              <a:solidFill>
                <a:srgbClr val="008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008000"/>
                </a:solidFill>
              </a:rPr>
              <a:t>Chaotic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3429000"/>
            <a:ext cx="44958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008000"/>
                </a:solidFill>
              </a:rPr>
              <a:t>Too Stable</a:t>
            </a:r>
          </a:p>
          <a:p>
            <a:pPr algn="ctr">
              <a:spcBef>
                <a:spcPct val="20000"/>
              </a:spcBef>
            </a:pPr>
            <a:endParaRPr lang="en-US" b="1">
              <a:solidFill>
                <a:srgbClr val="008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008000"/>
                </a:solidFill>
              </a:rPr>
              <a:t>Rigid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0" y="5791200"/>
            <a:ext cx="9296400" cy="0"/>
          </a:xfrm>
          <a:prstGeom prst="line">
            <a:avLst/>
          </a:prstGeom>
          <a:noFill/>
          <a:ln w="508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4495800" y="4248150"/>
            <a:ext cx="0" cy="1543050"/>
          </a:xfrm>
          <a:prstGeom prst="line">
            <a:avLst/>
          </a:prstGeom>
          <a:noFill/>
          <a:ln w="508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12"/>
          <p:cNvSpPr>
            <a:spLocks noChangeShapeType="1"/>
          </p:cNvSpPr>
          <p:nvPr/>
        </p:nvSpPr>
        <p:spPr bwMode="auto">
          <a:xfrm>
            <a:off x="0" y="4267200"/>
            <a:ext cx="9144000" cy="0"/>
          </a:xfrm>
          <a:prstGeom prst="line">
            <a:avLst/>
          </a:prstGeom>
          <a:noFill/>
          <a:ln w="508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3"/>
          <p:cNvSpPr>
            <a:spLocks noChangeShapeType="1"/>
          </p:cNvSpPr>
          <p:nvPr/>
        </p:nvSpPr>
        <p:spPr bwMode="auto">
          <a:xfrm>
            <a:off x="2133600" y="3914775"/>
            <a:ext cx="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>
            <a:off x="6705600" y="3933825"/>
            <a:ext cx="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Text Box 15"/>
          <p:cNvSpPr txBox="1">
            <a:spLocks noChangeArrowheads="1"/>
          </p:cNvSpPr>
          <p:nvPr/>
        </p:nvSpPr>
        <p:spPr bwMode="auto">
          <a:xfrm>
            <a:off x="0" y="530225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9933FF"/>
                </a:solidFill>
              </a:rPr>
              <a:t>Dynamic Balance</a:t>
            </a:r>
          </a:p>
        </p:txBody>
      </p:sp>
      <p:sp>
        <p:nvSpPr>
          <p:cNvPr id="11277" name="Rectangle 16"/>
          <p:cNvSpPr>
            <a:spLocks noChangeArrowheads="1"/>
          </p:cNvSpPr>
          <p:nvPr/>
        </p:nvSpPr>
        <p:spPr bwMode="auto">
          <a:xfrm>
            <a:off x="1924050" y="2532063"/>
            <a:ext cx="5005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without an external teacher?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54038"/>
            <a:ext cx="8089900" cy="587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Vector </a:t>
            </a:r>
            <a:r>
              <a:rPr lang="en-US" sz="2400" b="1" i="1" smtClean="0"/>
              <a:t>x</a:t>
            </a:r>
            <a:r>
              <a:rPr lang="en-US" sz="2400" smtClean="0"/>
              <a:t> is an </a:t>
            </a:r>
            <a:r>
              <a:rPr lang="en-US" sz="2400" b="1" i="1" smtClean="0"/>
              <a:t>eigenvector</a:t>
            </a:r>
            <a:r>
              <a:rPr lang="en-US" sz="2400" smtClean="0"/>
              <a:t> of matrix </a:t>
            </a:r>
            <a:r>
              <a:rPr lang="en-US" sz="2400" b="1" i="1" smtClean="0"/>
              <a:t>A</a:t>
            </a:r>
            <a:r>
              <a:rPr lang="en-US" sz="2400" smtClean="0"/>
              <a:t> if there exists a constant </a:t>
            </a:r>
            <a:r>
              <a:rPr lang="en-US" sz="2600" smtClean="0">
                <a:sym typeface="Symbol" pitchFamily="18" charset="2"/>
              </a:rPr>
              <a:t></a:t>
            </a:r>
            <a:r>
              <a:rPr lang="en-US" sz="2400" smtClean="0"/>
              <a:t>   such that </a:t>
            </a:r>
            <a:r>
              <a:rPr lang="en-US" sz="2400" b="1" i="1" smtClean="0"/>
              <a:t>Ax</a:t>
            </a:r>
            <a:r>
              <a:rPr lang="en-US" sz="2400" smtClean="0"/>
              <a:t> = </a:t>
            </a:r>
            <a:r>
              <a:rPr lang="en-US" sz="2400" b="1" smtClean="0">
                <a:sym typeface="Symbol" pitchFamily="18" charset="2"/>
              </a:rPr>
              <a:t></a:t>
            </a:r>
            <a:r>
              <a:rPr lang="en-US" sz="2400" b="1" i="1" smtClean="0"/>
              <a:t>x</a:t>
            </a:r>
            <a:endParaRPr lang="en-US" sz="2400" b="1" i="1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</a:t>
            </a:r>
            <a:r>
              <a:rPr lang="en-US" sz="2000" smtClean="0">
                <a:sym typeface="Symbol" pitchFamily="18" charset="2"/>
              </a:rPr>
              <a:t> </a:t>
            </a:r>
            <a:r>
              <a:rPr lang="en-US" sz="2200" smtClean="0"/>
              <a:t>is called a </a:t>
            </a:r>
            <a:r>
              <a:rPr lang="en-US" sz="2200" b="1" i="1" smtClean="0"/>
              <a:t>eigenvalue</a:t>
            </a:r>
            <a:r>
              <a:rPr lang="en-US" sz="2200" smtClean="0"/>
              <a:t> of </a:t>
            </a:r>
            <a:r>
              <a:rPr lang="en-US" sz="2200" b="1" i="1" smtClean="0"/>
              <a:t>A</a:t>
            </a:r>
            <a:r>
              <a:rPr lang="en-US" sz="2200" smtClean="0"/>
              <a:t> (wrt </a:t>
            </a:r>
            <a:r>
              <a:rPr lang="en-US" sz="2200" b="1" i="1" smtClean="0"/>
              <a:t>x</a:t>
            </a:r>
            <a:r>
              <a:rPr lang="en-US" sz="22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A matrix A may have more than one eigenvectors, each with its own eigenvalue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Eigenvectors of a matrix corresponding to distinct eigenvalues are linearly independent of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Matrix </a:t>
            </a:r>
            <a:r>
              <a:rPr lang="en-US" sz="2400" b="1" i="1" smtClean="0"/>
              <a:t>B</a:t>
            </a:r>
            <a:r>
              <a:rPr lang="en-US" sz="2400" smtClean="0"/>
              <a:t> is called the</a:t>
            </a:r>
            <a:r>
              <a:rPr lang="en-US" sz="2400" b="1" i="1" smtClean="0"/>
              <a:t> inverse</a:t>
            </a:r>
            <a:r>
              <a:rPr lang="en-US" sz="2400" smtClean="0"/>
              <a:t> matrix of matrix </a:t>
            </a:r>
            <a:r>
              <a:rPr lang="en-US" sz="2400" b="1" i="1" smtClean="0"/>
              <a:t>A</a:t>
            </a:r>
            <a:r>
              <a:rPr lang="en-US" sz="2400" smtClean="0"/>
              <a:t> if </a:t>
            </a:r>
            <a:r>
              <a:rPr lang="en-US" sz="2400" b="1" i="1" smtClean="0"/>
              <a:t>AB</a:t>
            </a:r>
            <a:r>
              <a:rPr lang="en-US" sz="2400" smtClean="0"/>
              <a:t> = </a:t>
            </a:r>
            <a:r>
              <a:rPr lang="en-US" sz="2400" b="1" i="1" smtClean="0"/>
              <a:t>1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200" b="1" i="1" smtClean="0"/>
              <a:t>1</a:t>
            </a:r>
            <a:r>
              <a:rPr lang="en-US" sz="2200" smtClean="0"/>
              <a:t> is the identity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Denote </a:t>
            </a:r>
            <a:r>
              <a:rPr lang="en-US" sz="2200" b="1" i="1" smtClean="0"/>
              <a:t>B</a:t>
            </a:r>
            <a:r>
              <a:rPr lang="en-US" sz="2200" smtClean="0"/>
              <a:t> as </a:t>
            </a:r>
            <a:r>
              <a:rPr lang="en-US" sz="2200" b="1" i="1" smtClean="0"/>
              <a:t>A</a:t>
            </a:r>
            <a:r>
              <a:rPr lang="en-US" sz="2200" baseline="30000" smtClean="0"/>
              <a:t>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Not every matrix has inverse (e.g., when one of the row/column can be expressed as a linear combination of other rows/columns)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matrix A has a unique pseudo-inverse A</a:t>
            </a:r>
            <a:r>
              <a:rPr lang="en-US" sz="2400" baseline="30000" smtClean="0"/>
              <a:t>*</a:t>
            </a:r>
            <a:r>
              <a:rPr lang="en-US" sz="2400" smtClean="0"/>
              <a:t>, which satisfies the following properties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AA</a:t>
            </a:r>
            <a:r>
              <a:rPr lang="en-US" sz="2000" baseline="30000" smtClean="0"/>
              <a:t>*</a:t>
            </a:r>
            <a:r>
              <a:rPr lang="en-US" sz="2000" smtClean="0"/>
              <a:t>A = A;	A</a:t>
            </a:r>
            <a:r>
              <a:rPr lang="en-US" sz="2000" baseline="30000" smtClean="0"/>
              <a:t>*</a:t>
            </a:r>
            <a:r>
              <a:rPr lang="en-US" sz="2000" smtClean="0"/>
              <a:t>AA</a:t>
            </a:r>
            <a:r>
              <a:rPr lang="en-US" sz="2000" baseline="30000" smtClean="0"/>
              <a:t>*</a:t>
            </a:r>
            <a:r>
              <a:rPr lang="en-US" sz="2000" smtClean="0"/>
              <a:t> = A</a:t>
            </a:r>
            <a:r>
              <a:rPr lang="en-US" sz="2000" baseline="30000" smtClean="0"/>
              <a:t>*</a:t>
            </a:r>
            <a:r>
              <a:rPr lang="en-US" sz="2000" smtClean="0"/>
              <a:t>;	A</a:t>
            </a:r>
            <a:r>
              <a:rPr lang="en-US" sz="2000" baseline="30000" smtClean="0"/>
              <a:t>*</a:t>
            </a:r>
            <a:r>
              <a:rPr lang="en-US" sz="2000" smtClean="0"/>
              <a:t>A = (A</a:t>
            </a:r>
            <a:r>
              <a:rPr lang="en-US" sz="2000" baseline="30000" smtClean="0"/>
              <a:t>*</a:t>
            </a:r>
            <a:r>
              <a:rPr lang="en-US" sz="2000" smtClean="0"/>
              <a:t>A)</a:t>
            </a:r>
            <a:r>
              <a:rPr lang="en-US" sz="2000" baseline="30000" smtClean="0"/>
              <a:t>T</a:t>
            </a:r>
            <a:r>
              <a:rPr lang="en-US" sz="2000" smtClean="0"/>
              <a:t>;	AA</a:t>
            </a:r>
            <a:r>
              <a:rPr lang="en-US" sz="2000" baseline="30000" smtClean="0"/>
              <a:t>*</a:t>
            </a:r>
            <a:r>
              <a:rPr lang="en-US" sz="2000" smtClean="0"/>
              <a:t> = (AA</a:t>
            </a:r>
            <a:r>
              <a:rPr lang="en-US" sz="2000" baseline="30000" smtClean="0"/>
              <a:t>*</a:t>
            </a:r>
            <a:r>
              <a:rPr lang="en-US" sz="2000" smtClean="0"/>
              <a:t>)</a:t>
            </a:r>
            <a:r>
              <a:rPr lang="en-US" sz="2000" baseline="3000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35075" y="3570288"/>
            <a:ext cx="5267325" cy="9477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200" smtClean="0"/>
              <a:t>If rows of W have unit length and are ortho-gonal (e.g., </a:t>
            </a:r>
            <a:r>
              <a:rPr lang="en-US" sz="2200" i="1" smtClean="0"/>
              <a:t>w</a:t>
            </a:r>
            <a:r>
              <a:rPr lang="en-US" sz="2200" baseline="-25000" smtClean="0"/>
              <a:t>1 </a:t>
            </a:r>
            <a:r>
              <a:rPr lang="en-US" sz="2200" i="1" smtClean="0">
                <a:cs typeface="Times New Roman" pitchFamily="18" charset="0"/>
              </a:rPr>
              <a:t>• w</a:t>
            </a:r>
            <a:r>
              <a:rPr lang="en-US" sz="2200" baseline="-25000" smtClean="0">
                <a:cs typeface="Times New Roman" pitchFamily="18" charset="0"/>
              </a:rPr>
              <a:t>2</a:t>
            </a:r>
            <a:r>
              <a:rPr lang="en-US" sz="2200" smtClean="0">
                <a:cs typeface="Times New Roman" pitchFamily="18" charset="0"/>
              </a:rPr>
              <a:t> = </a:t>
            </a:r>
            <a:r>
              <a:rPr lang="en-US" sz="2200" i="1" smtClean="0">
                <a:cs typeface="Times New Roman" pitchFamily="18" charset="0"/>
              </a:rPr>
              <a:t>ap + bq + cr</a:t>
            </a:r>
            <a:r>
              <a:rPr lang="en-US" sz="2200" smtClean="0">
                <a:cs typeface="Times New Roman" pitchFamily="18" charset="0"/>
              </a:rPr>
              <a:t> = 0), then</a:t>
            </a:r>
            <a:endParaRPr lang="en-US" sz="3100" smtClean="0">
              <a:cs typeface="Times New Roman" pitchFamily="18" charset="0"/>
            </a:endParaRP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3024188" y="4645025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417638" y="968375"/>
          <a:ext cx="6080125" cy="1497013"/>
        </p:xfrm>
        <a:graphic>
          <a:graphicData uri="http://schemas.openxmlformats.org/presentationml/2006/ole">
            <p:oleObj spid="_x0000_s28674" name="Bitmap Image" r:id="rId3" imgW="5649114" imgH="1390844" progId="PBrush">
              <p:embed/>
            </p:oleObj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828675" y="433388"/>
            <a:ext cx="8048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Example of PCA: </a:t>
            </a:r>
            <a:r>
              <a:rPr lang="en-US" b="1"/>
              <a:t>3-dim </a:t>
            </a:r>
            <a:r>
              <a:rPr lang="en-US" b="1" i="1"/>
              <a:t>x</a:t>
            </a:r>
            <a:r>
              <a:rPr lang="en-US" b="1"/>
              <a:t> is transformed to 2-dem </a:t>
            </a:r>
            <a:r>
              <a:rPr lang="en-US" b="1" i="1"/>
              <a:t>y</a:t>
            </a: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1574800" y="2425700"/>
            <a:ext cx="10795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2-d feature vector</a:t>
            </a: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717800" y="2501900"/>
            <a:ext cx="1765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Transformation matrix W</a:t>
            </a:r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4533900" y="2552700"/>
            <a:ext cx="9525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3-d feature vector</a:t>
            </a:r>
          </a:p>
        </p:txBody>
      </p:sp>
      <p:sp>
        <p:nvSpPr>
          <p:cNvPr id="2058" name="Line 9"/>
          <p:cNvSpPr>
            <a:spLocks noChangeShapeType="1"/>
          </p:cNvSpPr>
          <p:nvPr/>
        </p:nvSpPr>
        <p:spPr bwMode="auto">
          <a:xfrm flipV="1">
            <a:off x="2171700" y="21971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9" name="Line 10"/>
          <p:cNvSpPr>
            <a:spLocks noChangeShapeType="1"/>
          </p:cNvSpPr>
          <p:nvPr/>
        </p:nvSpPr>
        <p:spPr bwMode="auto">
          <a:xfrm flipV="1">
            <a:off x="3505200" y="2286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0" name="Line 11"/>
          <p:cNvSpPr>
            <a:spLocks noChangeShapeType="1"/>
          </p:cNvSpPr>
          <p:nvPr/>
        </p:nvSpPr>
        <p:spPr bwMode="auto">
          <a:xfrm flipH="1" flipV="1">
            <a:off x="4648200" y="2438400"/>
            <a:ext cx="2286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1235075" y="4471988"/>
            <a:ext cx="68548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200" i="1"/>
              <a:t>W</a:t>
            </a:r>
            <a:r>
              <a:rPr lang="en-US" sz="2200" i="1" baseline="30000"/>
              <a:t>T</a:t>
            </a:r>
            <a:r>
              <a:rPr lang="en-US" sz="2200"/>
              <a:t> is a pseudo-inverse of W</a:t>
            </a:r>
          </a:p>
        </p:txBody>
      </p:sp>
      <p:graphicFrame>
        <p:nvGraphicFramePr>
          <p:cNvPr id="2051" name="Object 13"/>
          <p:cNvGraphicFramePr>
            <a:graphicFrameLocks noChangeAspect="1"/>
          </p:cNvGraphicFramePr>
          <p:nvPr/>
        </p:nvGraphicFramePr>
        <p:xfrm>
          <a:off x="5813425" y="2571750"/>
          <a:ext cx="1885950" cy="952500"/>
        </p:xfrm>
        <a:graphic>
          <a:graphicData uri="http://schemas.openxmlformats.org/presentationml/2006/ole">
            <p:oleObj spid="_x0000_s28675" name="Bitmap Image" r:id="rId4" imgW="1886213" imgH="95263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24188" y="4645025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25475" y="484188"/>
            <a:ext cx="7997825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/>
              <a:t>Generalization </a:t>
            </a:r>
          </a:p>
          <a:p>
            <a:pPr marL="571500" lvl="1" indent="-228600">
              <a:spcBef>
                <a:spcPct val="20000"/>
              </a:spcBef>
              <a:buFontTx/>
              <a:buChar char="–"/>
            </a:pPr>
            <a:r>
              <a:rPr lang="en-US" sz="2200"/>
              <a:t>Transform </a:t>
            </a:r>
            <a:r>
              <a:rPr lang="en-US" sz="2200" i="1"/>
              <a:t>n</a:t>
            </a:r>
            <a:r>
              <a:rPr lang="en-US" sz="2200"/>
              <a:t>-dim </a:t>
            </a:r>
            <a:r>
              <a:rPr lang="en-US" sz="2200" i="1"/>
              <a:t>x</a:t>
            </a:r>
            <a:r>
              <a:rPr lang="en-US" sz="2200"/>
              <a:t> to </a:t>
            </a:r>
            <a:r>
              <a:rPr lang="en-US" sz="2200" i="1"/>
              <a:t>m</a:t>
            </a:r>
            <a:r>
              <a:rPr lang="en-US" sz="2200"/>
              <a:t>-dem </a:t>
            </a:r>
            <a:r>
              <a:rPr lang="en-US" sz="2200" i="1"/>
              <a:t>y </a:t>
            </a:r>
            <a:r>
              <a:rPr lang="en-US" sz="2200"/>
              <a:t>(</a:t>
            </a:r>
            <a:r>
              <a:rPr lang="en-US" sz="2200" i="1"/>
              <a:t>m &lt; n</a:t>
            </a:r>
            <a:r>
              <a:rPr lang="en-US" sz="2200"/>
              <a:t>) , the pseudo-inverse matrix W is a </a:t>
            </a:r>
            <a:r>
              <a:rPr lang="en-US" sz="2200" i="1"/>
              <a:t>m</a:t>
            </a:r>
            <a:r>
              <a:rPr lang="en-US" sz="2200"/>
              <a:t> x </a:t>
            </a:r>
            <a:r>
              <a:rPr lang="en-US" sz="2200" i="1"/>
              <a:t>n</a:t>
            </a:r>
            <a:r>
              <a:rPr lang="en-US" sz="2200"/>
              <a:t> matrix</a:t>
            </a:r>
          </a:p>
          <a:p>
            <a:pPr marL="571500" lvl="1" indent="-228600">
              <a:spcBef>
                <a:spcPct val="20000"/>
              </a:spcBef>
              <a:buFontTx/>
              <a:buChar char="–"/>
            </a:pPr>
            <a:r>
              <a:rPr lang="en-US" sz="2200"/>
              <a:t>Transformation: </a:t>
            </a:r>
            <a:r>
              <a:rPr lang="en-US" sz="2200" i="1"/>
              <a:t>y = Wx</a:t>
            </a:r>
          </a:p>
          <a:p>
            <a:pPr marL="571500" lvl="1" indent="-228600">
              <a:spcBef>
                <a:spcPct val="20000"/>
              </a:spcBef>
              <a:buFontTx/>
              <a:buChar char="–"/>
            </a:pPr>
            <a:r>
              <a:rPr lang="en-US" sz="2200"/>
              <a:t>Opposite transformation: </a:t>
            </a:r>
            <a:r>
              <a:rPr lang="en-US" sz="2200" i="1"/>
              <a:t>x’ = W</a:t>
            </a:r>
            <a:r>
              <a:rPr lang="en-US" sz="2200" i="1" baseline="30000"/>
              <a:t>T</a:t>
            </a:r>
            <a:r>
              <a:rPr lang="en-US" sz="2200" i="1"/>
              <a:t>y = W</a:t>
            </a:r>
            <a:r>
              <a:rPr lang="en-US" sz="2200" i="1" baseline="30000"/>
              <a:t>T</a:t>
            </a:r>
            <a:r>
              <a:rPr lang="en-US" sz="2200" i="1"/>
              <a:t>Wx</a:t>
            </a:r>
          </a:p>
          <a:p>
            <a:pPr marL="571500" lvl="1" indent="-228600">
              <a:spcBef>
                <a:spcPct val="20000"/>
              </a:spcBef>
              <a:buFontTx/>
              <a:buChar char="–"/>
            </a:pPr>
            <a:r>
              <a:rPr lang="en-US" sz="2200"/>
              <a:t>If W minimizes “information loss” in the transformation, then</a:t>
            </a:r>
          </a:p>
          <a:p>
            <a:pPr marL="571500" lvl="1" indent="-228600">
              <a:spcBef>
                <a:spcPct val="20000"/>
              </a:spcBef>
            </a:pPr>
            <a:r>
              <a:rPr lang="en-US" sz="2200"/>
              <a:t>	</a:t>
            </a:r>
            <a:r>
              <a:rPr lang="en-US" sz="2200" i="1"/>
              <a:t>||x – x’|| = ||x – W</a:t>
            </a:r>
            <a:r>
              <a:rPr lang="en-US" sz="2200" i="1" baseline="30000"/>
              <a:t>T</a:t>
            </a:r>
            <a:r>
              <a:rPr lang="en-US" sz="2200" i="1"/>
              <a:t>Wx|| </a:t>
            </a:r>
            <a:r>
              <a:rPr lang="en-US" sz="2200"/>
              <a:t>should also be minimized</a:t>
            </a:r>
          </a:p>
          <a:p>
            <a:pPr marL="571500" lvl="1" indent="-228600">
              <a:spcBef>
                <a:spcPct val="20000"/>
              </a:spcBef>
              <a:buFontTx/>
              <a:buChar char="–"/>
            </a:pPr>
            <a:r>
              <a:rPr lang="en-US" sz="2200"/>
              <a:t>If </a:t>
            </a:r>
            <a:r>
              <a:rPr lang="en-US" sz="2200" i="1"/>
              <a:t>W</a:t>
            </a:r>
            <a:r>
              <a:rPr lang="en-US" sz="2200" i="1" baseline="30000"/>
              <a:t>T </a:t>
            </a:r>
            <a:r>
              <a:rPr lang="en-US" sz="2200"/>
              <a:t>is the pseudo-inverse of </a:t>
            </a:r>
            <a:r>
              <a:rPr lang="en-US" sz="2200" i="1"/>
              <a:t>W</a:t>
            </a:r>
            <a:r>
              <a:rPr lang="en-US" sz="2200"/>
              <a:t>, then </a:t>
            </a:r>
            <a:r>
              <a:rPr lang="en-US" sz="2200" i="1"/>
              <a:t>x’ = x</a:t>
            </a:r>
            <a:r>
              <a:rPr lang="en-US" sz="2200"/>
              <a:t>: perfect transformation (no information loss)</a:t>
            </a:r>
          </a:p>
          <a:p>
            <a:pPr marL="228600" indent="-228600">
              <a:spcBef>
                <a:spcPct val="30000"/>
              </a:spcBef>
              <a:buFontTx/>
              <a:buChar char="•"/>
            </a:pPr>
            <a:r>
              <a:rPr lang="en-US" sz="2600"/>
              <a:t>How to find such a </a:t>
            </a:r>
            <a:r>
              <a:rPr lang="en-US" sz="2600" i="1"/>
              <a:t>W</a:t>
            </a:r>
            <a:r>
              <a:rPr lang="en-US" sz="2600"/>
              <a:t> for a given set of input vectors</a:t>
            </a:r>
          </a:p>
          <a:p>
            <a:pPr marL="571500" lvl="1" indent="-228600">
              <a:spcBef>
                <a:spcPct val="20000"/>
              </a:spcBef>
              <a:buFontTx/>
              <a:buChar char="–"/>
            </a:pPr>
            <a:r>
              <a:rPr lang="en-US" sz="2200"/>
              <a:t>Let </a:t>
            </a:r>
            <a:r>
              <a:rPr lang="en-US" sz="2200" i="1"/>
              <a:t>T</a:t>
            </a:r>
            <a:r>
              <a:rPr lang="en-US" sz="2200"/>
              <a:t> = {</a:t>
            </a:r>
            <a:r>
              <a:rPr lang="en-US" sz="2200" i="1"/>
              <a:t>x</a:t>
            </a:r>
            <a:r>
              <a:rPr lang="en-US" sz="2200" baseline="-25000"/>
              <a:t>1</a:t>
            </a:r>
            <a:r>
              <a:rPr lang="en-US" sz="2200"/>
              <a:t>, …, </a:t>
            </a:r>
            <a:r>
              <a:rPr lang="en-US" sz="2200" i="1"/>
              <a:t>x</a:t>
            </a:r>
            <a:r>
              <a:rPr lang="en-US" sz="2200" i="1" baseline="-25000"/>
              <a:t>k</a:t>
            </a:r>
            <a:r>
              <a:rPr lang="en-US" sz="2200"/>
              <a:t>} be a set of input vectors</a:t>
            </a:r>
          </a:p>
          <a:p>
            <a:pPr marL="571500" lvl="1" indent="-228600">
              <a:spcBef>
                <a:spcPct val="20000"/>
              </a:spcBef>
              <a:buFontTx/>
              <a:buChar char="–"/>
            </a:pPr>
            <a:r>
              <a:rPr lang="en-US" sz="2200"/>
              <a:t>Making them zero-mean vectors by subtracting the mean vector (</a:t>
            </a:r>
            <a:r>
              <a:rPr lang="en-US" sz="2200">
                <a:cs typeface="Times New Roman" pitchFamily="18" charset="0"/>
              </a:rPr>
              <a:t>∑ </a:t>
            </a:r>
            <a:r>
              <a:rPr lang="en-US" sz="2200" i="1"/>
              <a:t>x</a:t>
            </a:r>
            <a:r>
              <a:rPr lang="en-US" sz="2200" i="1" baseline="-25000"/>
              <a:t>i</a:t>
            </a:r>
            <a:r>
              <a:rPr lang="en-US" sz="2200"/>
              <a:t>) / </a:t>
            </a:r>
            <a:r>
              <a:rPr lang="en-US" sz="2200" i="1"/>
              <a:t>k</a:t>
            </a:r>
            <a:r>
              <a:rPr lang="en-US" sz="2200"/>
              <a:t> from each </a:t>
            </a:r>
            <a:r>
              <a:rPr lang="en-US" sz="2200" i="1"/>
              <a:t>x</a:t>
            </a:r>
            <a:r>
              <a:rPr lang="en-US" sz="2200" i="1" baseline="-25000"/>
              <a:t>i</a:t>
            </a:r>
            <a:r>
              <a:rPr lang="en-US" sz="2200"/>
              <a:t>.</a:t>
            </a:r>
          </a:p>
          <a:p>
            <a:pPr marL="571500" lvl="1" indent="-228600">
              <a:spcBef>
                <a:spcPct val="20000"/>
              </a:spcBef>
              <a:buFontTx/>
              <a:buChar char="–"/>
            </a:pPr>
            <a:r>
              <a:rPr lang="en-US" sz="2200"/>
              <a:t>Compute the correlation matrix </a:t>
            </a:r>
            <a:r>
              <a:rPr lang="en-US" sz="2200" i="1"/>
              <a:t>S</a:t>
            </a:r>
            <a:r>
              <a:rPr lang="en-US" sz="2200"/>
              <a:t>(</a:t>
            </a:r>
            <a:r>
              <a:rPr lang="en-US" sz="2200" i="1"/>
              <a:t>T</a:t>
            </a:r>
            <a:r>
              <a:rPr lang="en-US" sz="2200"/>
              <a:t>) of these zero-mean vectors, which is a </a:t>
            </a:r>
            <a:r>
              <a:rPr lang="en-US" sz="2200" i="1"/>
              <a:t>n</a:t>
            </a:r>
            <a:r>
              <a:rPr lang="en-US" sz="2200"/>
              <a:t> x </a:t>
            </a:r>
            <a:r>
              <a:rPr lang="en-US" sz="2200" i="1"/>
              <a:t>n</a:t>
            </a:r>
            <a:r>
              <a:rPr lang="en-US" sz="2200"/>
              <a:t> matrix (book calls covariance-variance matrix)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3024188" y="4645025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3079" name="Rectangle 3"/>
          <p:cNvSpPr>
            <a:spLocks noChangeArrowheads="1"/>
          </p:cNvSpPr>
          <p:nvPr/>
        </p:nvSpPr>
        <p:spPr bwMode="auto">
          <a:xfrm>
            <a:off x="701675" y="712788"/>
            <a:ext cx="7997825" cy="573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</a:pPr>
            <a:r>
              <a:rPr lang="en-US" sz="2200"/>
              <a:t>Find the </a:t>
            </a:r>
            <a:r>
              <a:rPr lang="en-US" sz="2200" i="1"/>
              <a:t>m</a:t>
            </a:r>
            <a:r>
              <a:rPr lang="en-US" sz="2200"/>
              <a:t> eigenvectors of </a:t>
            </a:r>
            <a:r>
              <a:rPr lang="en-US" sz="2200" i="1"/>
              <a:t>S</a:t>
            </a:r>
            <a:r>
              <a:rPr lang="en-US" sz="2200"/>
              <a:t>(</a:t>
            </a:r>
            <a:r>
              <a:rPr lang="en-US" sz="2200" i="1"/>
              <a:t>T</a:t>
            </a:r>
            <a:r>
              <a:rPr lang="en-US" sz="2200"/>
              <a:t>): </a:t>
            </a:r>
            <a:r>
              <a:rPr lang="en-US" sz="2200" i="1"/>
              <a:t>w</a:t>
            </a:r>
            <a:r>
              <a:rPr lang="en-US" sz="2200" baseline="-25000"/>
              <a:t>1</a:t>
            </a:r>
            <a:r>
              <a:rPr lang="en-US" sz="2200"/>
              <a:t>, …, </a:t>
            </a:r>
            <a:r>
              <a:rPr lang="en-US" sz="2200" i="1"/>
              <a:t>w</a:t>
            </a:r>
            <a:r>
              <a:rPr lang="en-US" sz="2200" i="1" baseline="-25000"/>
              <a:t>m </a:t>
            </a:r>
            <a:r>
              <a:rPr lang="en-US" sz="2200"/>
              <a:t> corresponding to </a:t>
            </a:r>
            <a:r>
              <a:rPr lang="en-US" sz="2200" i="1"/>
              <a:t>m</a:t>
            </a:r>
            <a:r>
              <a:rPr lang="en-US" sz="2200"/>
              <a:t> largest eigenvalues </a:t>
            </a:r>
            <a:r>
              <a:rPr lang="en-US" sz="2200">
                <a:sym typeface="Symbol" pitchFamily="18" charset="2"/>
              </a:rPr>
              <a:t></a:t>
            </a:r>
            <a:r>
              <a:rPr lang="en-US" sz="2200" baseline="-25000"/>
              <a:t>1</a:t>
            </a:r>
            <a:r>
              <a:rPr lang="en-US" sz="2200"/>
              <a:t>, …, </a:t>
            </a:r>
            <a:r>
              <a:rPr lang="en-US" sz="2200">
                <a:sym typeface="Symbol" pitchFamily="18" charset="2"/>
              </a:rPr>
              <a:t></a:t>
            </a:r>
            <a:r>
              <a:rPr lang="en-US" sz="2200" i="1" baseline="-25000"/>
              <a:t>m</a:t>
            </a:r>
            <a:endParaRPr lang="en-US" sz="2200"/>
          </a:p>
          <a:p>
            <a:pPr marL="5715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</a:pPr>
            <a:r>
              <a:rPr lang="en-US" sz="2200" i="1"/>
              <a:t>w</a:t>
            </a:r>
            <a:r>
              <a:rPr lang="en-US" sz="2200" baseline="-25000"/>
              <a:t>1</a:t>
            </a:r>
            <a:r>
              <a:rPr lang="en-US" sz="2200"/>
              <a:t>, …, </a:t>
            </a:r>
            <a:r>
              <a:rPr lang="en-US" sz="2200" i="1"/>
              <a:t>w</a:t>
            </a:r>
            <a:r>
              <a:rPr lang="en-US" sz="2200" i="1" baseline="-25000"/>
              <a:t>m </a:t>
            </a:r>
            <a:r>
              <a:rPr lang="en-US" sz="2200"/>
              <a:t>are the first m principal components of </a:t>
            </a:r>
            <a:r>
              <a:rPr lang="en-US" sz="2200" b="1" i="1"/>
              <a:t>T </a:t>
            </a:r>
          </a:p>
          <a:p>
            <a:pPr marL="5715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</a:pPr>
            <a:r>
              <a:rPr lang="en-US" sz="2200" i="1"/>
              <a:t>W </a:t>
            </a:r>
            <a:r>
              <a:rPr lang="en-US" sz="2200"/>
              <a:t>= (</a:t>
            </a:r>
            <a:r>
              <a:rPr lang="en-US" sz="2200" i="1"/>
              <a:t>w</a:t>
            </a:r>
            <a:r>
              <a:rPr lang="en-US" sz="2200"/>
              <a:t>1, …, </a:t>
            </a:r>
            <a:r>
              <a:rPr lang="en-US" sz="2200" i="1"/>
              <a:t>w</a:t>
            </a:r>
            <a:r>
              <a:rPr lang="en-US" sz="2200" i="1" baseline="-25000"/>
              <a:t>m</a:t>
            </a:r>
            <a:r>
              <a:rPr lang="en-US" sz="2200"/>
              <a:t>) is the transformation matrix we are looking for</a:t>
            </a:r>
          </a:p>
          <a:p>
            <a:pPr marL="5715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</a:pPr>
            <a:r>
              <a:rPr lang="en-US" sz="2200" i="1"/>
              <a:t>m</a:t>
            </a:r>
            <a:r>
              <a:rPr lang="en-US" sz="2200"/>
              <a:t> new features extract from transformation with </a:t>
            </a:r>
            <a:r>
              <a:rPr lang="en-US" sz="2200" i="1"/>
              <a:t>W</a:t>
            </a:r>
            <a:r>
              <a:rPr lang="en-US" sz="2200"/>
              <a:t> would be linearly independent and have maximum variability</a:t>
            </a:r>
          </a:p>
          <a:p>
            <a:pPr marL="571500" lvl="1" indent="-228600">
              <a:lnSpc>
                <a:spcPct val="105000"/>
              </a:lnSpc>
              <a:spcBef>
                <a:spcPct val="20000"/>
              </a:spcBef>
              <a:buFontTx/>
              <a:buChar char="–"/>
            </a:pPr>
            <a:r>
              <a:rPr lang="en-US" sz="2200"/>
              <a:t>This is based on the following mathematical result:</a:t>
            </a:r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	</a:t>
            </a:r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2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7000" y="3681413"/>
            <a:ext cx="6292850" cy="1585912"/>
            <a:chOff x="912" y="3055"/>
            <a:chExt cx="3948" cy="991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944" y="3055"/>
            <a:ext cx="3902" cy="244"/>
          </p:xfrm>
          <a:graphic>
            <a:graphicData uri="http://schemas.openxmlformats.org/presentationml/2006/ole">
              <p:oleObj spid="_x0000_s29698" name="Bitmap Image" r:id="rId3" imgW="5638095" imgH="333333" progId="PBrush">
                <p:embed/>
              </p:oleObj>
            </a:graphicData>
          </a:graphic>
        </p:graphicFrame>
        <p:graphicFrame>
          <p:nvGraphicFramePr>
            <p:cNvPr id="3075" name="Object 6"/>
            <p:cNvGraphicFramePr>
              <a:graphicFrameLocks noChangeAspect="1"/>
            </p:cNvGraphicFramePr>
            <p:nvPr/>
          </p:nvGraphicFramePr>
          <p:xfrm>
            <a:off x="943" y="3279"/>
            <a:ext cx="3848" cy="242"/>
          </p:xfrm>
          <a:graphic>
            <a:graphicData uri="http://schemas.openxmlformats.org/presentationml/2006/ole">
              <p:oleObj spid="_x0000_s29699" name="Bitmap Image" r:id="rId4" imgW="5590476" imgH="333333" progId="PBrush">
                <p:embed/>
              </p:oleObj>
            </a:graphicData>
          </a:graphic>
        </p:graphicFrame>
        <p:graphicFrame>
          <p:nvGraphicFramePr>
            <p:cNvPr id="3076" name="Object 7"/>
            <p:cNvGraphicFramePr>
              <a:graphicFrameLocks noChangeAspect="1"/>
            </p:cNvGraphicFramePr>
            <p:nvPr/>
          </p:nvGraphicFramePr>
          <p:xfrm>
            <a:off x="912" y="3554"/>
            <a:ext cx="3948" cy="212"/>
          </p:xfrm>
          <a:graphic>
            <a:graphicData uri="http://schemas.openxmlformats.org/presentationml/2006/ole">
              <p:oleObj spid="_x0000_s29700" name="Bitmap Image" r:id="rId5" imgW="5638095" imgH="285866" progId="PBrush">
                <p:embed/>
              </p:oleObj>
            </a:graphicData>
          </a:graphic>
        </p:graphicFrame>
        <p:graphicFrame>
          <p:nvGraphicFramePr>
            <p:cNvPr id="3077" name="Object 8"/>
            <p:cNvGraphicFramePr>
              <a:graphicFrameLocks noChangeAspect="1"/>
            </p:cNvGraphicFramePr>
            <p:nvPr/>
          </p:nvGraphicFramePr>
          <p:xfrm>
            <a:off x="956" y="3809"/>
            <a:ext cx="3884" cy="237"/>
          </p:xfrm>
          <a:graphic>
            <a:graphicData uri="http://schemas.openxmlformats.org/presentationml/2006/ole">
              <p:oleObj spid="_x0000_s29701" name="Bitmap Image" r:id="rId6" imgW="5601482" imgH="323981" progId="PBrush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2"/>
          <p:cNvSpPr>
            <a:spLocks noChangeArrowheads="1"/>
          </p:cNvSpPr>
          <p:nvPr/>
        </p:nvSpPr>
        <p:spPr bwMode="auto">
          <a:xfrm>
            <a:off x="3024188" y="4645025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4114" name="Rectangle 3"/>
          <p:cNvSpPr>
            <a:spLocks noChangeArrowheads="1"/>
          </p:cNvSpPr>
          <p:nvPr/>
        </p:nvSpPr>
        <p:spPr bwMode="auto">
          <a:xfrm>
            <a:off x="600075" y="471488"/>
            <a:ext cx="79978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/>
              <a:t>Example</a:t>
            </a:r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</a:pPr>
            <a:endParaRPr lang="en-US" sz="22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4550" y="993775"/>
            <a:ext cx="6681788" cy="5013325"/>
            <a:chOff x="588" y="938"/>
            <a:chExt cx="3777" cy="2998"/>
          </a:xfrm>
        </p:grpSpPr>
        <p:graphicFrame>
          <p:nvGraphicFramePr>
            <p:cNvPr id="4098" name="Object 5"/>
            <p:cNvGraphicFramePr>
              <a:graphicFrameLocks noChangeAspect="1"/>
            </p:cNvGraphicFramePr>
            <p:nvPr/>
          </p:nvGraphicFramePr>
          <p:xfrm>
            <a:off x="588" y="938"/>
            <a:ext cx="2232" cy="252"/>
          </p:xfrm>
          <a:graphic>
            <a:graphicData uri="http://schemas.openxmlformats.org/presentationml/2006/ole">
              <p:oleObj spid="_x0000_s30722" name="Bitmap Image" r:id="rId3" imgW="3543795" imgH="400000" progId="PBrush">
                <p:embed/>
              </p:oleObj>
            </a:graphicData>
          </a:graphic>
        </p:graphicFrame>
        <p:graphicFrame>
          <p:nvGraphicFramePr>
            <p:cNvPr id="4099" name="Object 6"/>
            <p:cNvGraphicFramePr>
              <a:graphicFrameLocks noChangeAspect="1"/>
            </p:cNvGraphicFramePr>
            <p:nvPr/>
          </p:nvGraphicFramePr>
          <p:xfrm>
            <a:off x="964" y="1204"/>
            <a:ext cx="2916" cy="264"/>
          </p:xfrm>
          <a:graphic>
            <a:graphicData uri="http://schemas.openxmlformats.org/presentationml/2006/ole">
              <p:oleObj spid="_x0000_s30723" name="Bitmap Image" r:id="rId4" imgW="4629796" imgH="419048" progId="PBrush">
                <p:embed/>
              </p:oleObj>
            </a:graphicData>
          </a:graphic>
        </p:graphicFrame>
        <p:graphicFrame>
          <p:nvGraphicFramePr>
            <p:cNvPr id="4100" name="Object 7"/>
            <p:cNvGraphicFramePr>
              <a:graphicFrameLocks noChangeAspect="1"/>
            </p:cNvGraphicFramePr>
            <p:nvPr/>
          </p:nvGraphicFramePr>
          <p:xfrm>
            <a:off x="604" y="1476"/>
            <a:ext cx="1752" cy="216"/>
          </p:xfrm>
          <a:graphic>
            <a:graphicData uri="http://schemas.openxmlformats.org/presentationml/2006/ole">
              <p:oleObj spid="_x0000_s30724" name="Bitmap Image" r:id="rId5" imgW="2781688" imgH="343039" progId="PBrush">
                <p:embed/>
              </p:oleObj>
            </a:graphicData>
          </a:graphic>
        </p:graphicFrame>
        <p:graphicFrame>
          <p:nvGraphicFramePr>
            <p:cNvPr id="4101" name="Object 8"/>
            <p:cNvGraphicFramePr>
              <a:graphicFrameLocks noChangeAspect="1"/>
            </p:cNvGraphicFramePr>
            <p:nvPr/>
          </p:nvGraphicFramePr>
          <p:xfrm>
            <a:off x="602" y="1814"/>
            <a:ext cx="2988" cy="228"/>
          </p:xfrm>
          <a:graphic>
            <a:graphicData uri="http://schemas.openxmlformats.org/presentationml/2006/ole">
              <p:oleObj spid="_x0000_s30725" name="Bitmap Image" r:id="rId6" imgW="4742857" imgH="361809" progId="PBrush">
                <p:embed/>
              </p:oleObj>
            </a:graphicData>
          </a:graphic>
        </p:graphicFrame>
        <p:graphicFrame>
          <p:nvGraphicFramePr>
            <p:cNvPr id="4102" name="Object 9"/>
            <p:cNvGraphicFramePr>
              <a:graphicFrameLocks noChangeAspect="1"/>
            </p:cNvGraphicFramePr>
            <p:nvPr/>
          </p:nvGraphicFramePr>
          <p:xfrm>
            <a:off x="3568" y="1803"/>
            <a:ext cx="288" cy="186"/>
          </p:xfrm>
          <a:graphic>
            <a:graphicData uri="http://schemas.openxmlformats.org/presentationml/2006/ole">
              <p:oleObj spid="_x0000_s30726" name="Bitmap Image" r:id="rId7" imgW="457143" imgH="295238" progId="PBrush">
                <p:embed/>
              </p:oleObj>
            </a:graphicData>
          </a:graphic>
        </p:graphicFrame>
        <p:graphicFrame>
          <p:nvGraphicFramePr>
            <p:cNvPr id="4103" name="Object 10"/>
            <p:cNvGraphicFramePr>
              <a:graphicFrameLocks noChangeAspect="1"/>
            </p:cNvGraphicFramePr>
            <p:nvPr/>
          </p:nvGraphicFramePr>
          <p:xfrm>
            <a:off x="683" y="2411"/>
            <a:ext cx="1242" cy="186"/>
          </p:xfrm>
          <a:graphic>
            <a:graphicData uri="http://schemas.openxmlformats.org/presentationml/2006/ole">
              <p:oleObj spid="_x0000_s30727" name="Bitmap Image" r:id="rId8" imgW="1971950" imgH="295238" progId="PBrush">
                <p:embed/>
              </p:oleObj>
            </a:graphicData>
          </a:graphic>
        </p:graphicFrame>
        <p:graphicFrame>
          <p:nvGraphicFramePr>
            <p:cNvPr id="4104" name="Object 11"/>
            <p:cNvGraphicFramePr>
              <a:graphicFrameLocks noChangeAspect="1"/>
            </p:cNvGraphicFramePr>
            <p:nvPr/>
          </p:nvGraphicFramePr>
          <p:xfrm>
            <a:off x="2211" y="2112"/>
            <a:ext cx="2154" cy="864"/>
          </p:xfrm>
          <a:graphic>
            <a:graphicData uri="http://schemas.openxmlformats.org/presentationml/2006/ole">
              <p:oleObj spid="_x0000_s30728" name="Bitmap Image" r:id="rId9" imgW="3419952" imgH="1371429" progId="PBrush">
                <p:embed/>
              </p:oleObj>
            </a:graphicData>
          </a:graphic>
        </p:graphicFrame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631" y="3241"/>
              <a:ext cx="2570" cy="234"/>
              <a:chOff x="743" y="3497"/>
              <a:chExt cx="2570" cy="234"/>
            </a:xfrm>
          </p:grpSpPr>
          <p:graphicFrame>
            <p:nvGraphicFramePr>
              <p:cNvPr id="4111" name="Object 13"/>
              <p:cNvGraphicFramePr>
                <a:graphicFrameLocks noChangeAspect="1"/>
              </p:cNvGraphicFramePr>
              <p:nvPr/>
            </p:nvGraphicFramePr>
            <p:xfrm>
              <a:off x="743" y="3497"/>
              <a:ext cx="786" cy="234"/>
            </p:xfrm>
            <a:graphic>
              <a:graphicData uri="http://schemas.openxmlformats.org/presentationml/2006/ole">
                <p:oleObj spid="_x0000_s30735" name="Bitmap Image" r:id="rId10" imgW="1247619" imgH="371527" progId="PBrush">
                  <p:embed/>
                </p:oleObj>
              </a:graphicData>
            </a:graphic>
          </p:graphicFrame>
          <p:graphicFrame>
            <p:nvGraphicFramePr>
              <p:cNvPr id="4112" name="Object 14"/>
              <p:cNvGraphicFramePr>
                <a:graphicFrameLocks noChangeAspect="1"/>
              </p:cNvGraphicFramePr>
              <p:nvPr/>
            </p:nvGraphicFramePr>
            <p:xfrm>
              <a:off x="1615" y="3497"/>
              <a:ext cx="1698" cy="234"/>
            </p:xfrm>
            <a:graphic>
              <a:graphicData uri="http://schemas.openxmlformats.org/presentationml/2006/ole">
                <p:oleObj spid="_x0000_s30736" name="Bitmap Image" r:id="rId11" imgW="2695951" imgH="371527" progId="PBrush">
                  <p:embed/>
                </p:oleObj>
              </a:graphicData>
            </a:graphic>
          </p:graphicFrame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12" y="3466"/>
              <a:ext cx="2515" cy="264"/>
              <a:chOff x="740" y="3810"/>
              <a:chExt cx="2515" cy="264"/>
            </a:xfrm>
          </p:grpSpPr>
          <p:graphicFrame>
            <p:nvGraphicFramePr>
              <p:cNvPr id="4109" name="Object 16"/>
              <p:cNvGraphicFramePr>
                <a:graphicFrameLocks noChangeAspect="1"/>
              </p:cNvGraphicFramePr>
              <p:nvPr/>
            </p:nvGraphicFramePr>
            <p:xfrm>
              <a:off x="740" y="3840"/>
              <a:ext cx="792" cy="204"/>
            </p:xfrm>
            <a:graphic>
              <a:graphicData uri="http://schemas.openxmlformats.org/presentationml/2006/ole">
                <p:oleObj spid="_x0000_s30733" name="Bitmap Image" r:id="rId12" imgW="1257476" imgH="323981" progId="PBrush">
                  <p:embed/>
                </p:oleObj>
              </a:graphicData>
            </a:graphic>
          </p:graphicFrame>
          <p:graphicFrame>
            <p:nvGraphicFramePr>
              <p:cNvPr id="4110" name="Object 17"/>
              <p:cNvGraphicFramePr>
                <a:graphicFrameLocks noChangeAspect="1"/>
              </p:cNvGraphicFramePr>
              <p:nvPr/>
            </p:nvGraphicFramePr>
            <p:xfrm>
              <a:off x="1641" y="3810"/>
              <a:ext cx="1614" cy="264"/>
            </p:xfrm>
            <a:graphic>
              <a:graphicData uri="http://schemas.openxmlformats.org/presentationml/2006/ole">
                <p:oleObj spid="_x0000_s30734" name="Bitmap Image" r:id="rId13" imgW="2561905" imgH="419048" progId="PBrush">
                  <p:embed/>
                </p:oleObj>
              </a:graphicData>
            </a:graphic>
          </p:graphicFrame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651" y="3708"/>
              <a:ext cx="2495" cy="228"/>
              <a:chOff x="755" y="4084"/>
              <a:chExt cx="2495" cy="228"/>
            </a:xfrm>
          </p:grpSpPr>
          <p:graphicFrame>
            <p:nvGraphicFramePr>
              <p:cNvPr id="4107" name="Object 19"/>
              <p:cNvGraphicFramePr>
                <a:graphicFrameLocks noChangeAspect="1"/>
              </p:cNvGraphicFramePr>
              <p:nvPr/>
            </p:nvGraphicFramePr>
            <p:xfrm>
              <a:off x="755" y="4148"/>
              <a:ext cx="762" cy="132"/>
            </p:xfrm>
            <a:graphic>
              <a:graphicData uri="http://schemas.openxmlformats.org/presentationml/2006/ole">
                <p:oleObj spid="_x0000_s30731" name="Bitmap Image" r:id="rId14" imgW="1209524" imgH="209524" progId="PBrush">
                  <p:embed/>
                </p:oleObj>
              </a:graphicData>
            </a:graphic>
          </p:graphicFrame>
          <p:graphicFrame>
            <p:nvGraphicFramePr>
              <p:cNvPr id="4108" name="Object 20"/>
              <p:cNvGraphicFramePr>
                <a:graphicFrameLocks noChangeAspect="1"/>
              </p:cNvGraphicFramePr>
              <p:nvPr/>
            </p:nvGraphicFramePr>
            <p:xfrm>
              <a:off x="1630" y="4084"/>
              <a:ext cx="1620" cy="228"/>
            </p:xfrm>
            <a:graphic>
              <a:graphicData uri="http://schemas.openxmlformats.org/presentationml/2006/ole">
                <p:oleObj spid="_x0000_s30732" name="Bitmap Image" r:id="rId15" imgW="2572109" imgH="361809" progId="PBrush">
                  <p:embed/>
                </p:oleObj>
              </a:graphicData>
            </a:graphic>
          </p:graphicFrame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705" y="3001"/>
              <a:ext cx="2085" cy="186"/>
              <a:chOff x="721" y="3273"/>
              <a:chExt cx="2085" cy="186"/>
            </a:xfrm>
          </p:grpSpPr>
          <p:graphicFrame>
            <p:nvGraphicFramePr>
              <p:cNvPr id="4105" name="Object 22"/>
              <p:cNvGraphicFramePr>
                <a:graphicFrameLocks noChangeAspect="1"/>
              </p:cNvGraphicFramePr>
              <p:nvPr/>
            </p:nvGraphicFramePr>
            <p:xfrm>
              <a:off x="721" y="3273"/>
              <a:ext cx="846" cy="186"/>
            </p:xfrm>
            <a:graphic>
              <a:graphicData uri="http://schemas.openxmlformats.org/presentationml/2006/ole">
                <p:oleObj spid="_x0000_s30729" name="Bitmap Image" r:id="rId16" imgW="1343212" imgH="295238" progId="PBrush">
                  <p:embed/>
                </p:oleObj>
              </a:graphicData>
            </a:graphic>
          </p:graphicFrame>
          <p:graphicFrame>
            <p:nvGraphicFramePr>
              <p:cNvPr id="4106" name="Object 23"/>
              <p:cNvGraphicFramePr>
                <a:graphicFrameLocks noChangeAspect="1"/>
              </p:cNvGraphicFramePr>
              <p:nvPr/>
            </p:nvGraphicFramePr>
            <p:xfrm>
              <a:off x="1882" y="3276"/>
              <a:ext cx="924" cy="180"/>
            </p:xfrm>
            <a:graphic>
              <a:graphicData uri="http://schemas.openxmlformats.org/presentationml/2006/ole">
                <p:oleObj spid="_x0000_s30730" name="Bitmap Image" r:id="rId17" imgW="1467055" imgH="285866" progId="PBrush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3024188" y="4645025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765175" y="776288"/>
          <a:ext cx="7342188" cy="1063625"/>
        </p:xfrm>
        <a:graphic>
          <a:graphicData uri="http://schemas.openxmlformats.org/presentationml/2006/ole">
            <p:oleObj spid="_x0000_s31746" name="Bitmap Image" r:id="rId3" imgW="6114286" imgH="885949" progId="PBrush">
              <p:embed/>
            </p:oleObj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1273175" y="1792288"/>
          <a:ext cx="4260850" cy="495300"/>
        </p:xfrm>
        <a:graphic>
          <a:graphicData uri="http://schemas.openxmlformats.org/presentationml/2006/ole">
            <p:oleObj spid="_x0000_s31747" name="Bitmap Image" r:id="rId4" imgW="3677163" imgH="428798" progId="PBrush">
              <p:embed/>
            </p:oleObj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871538" y="3390900"/>
          <a:ext cx="6423025" cy="1673225"/>
        </p:xfrm>
        <a:graphic>
          <a:graphicData uri="http://schemas.openxmlformats.org/presentationml/2006/ole">
            <p:oleObj spid="_x0000_s31748" name="Bitmap Image" r:id="rId5" imgW="5266667" imgH="1371429" progId="PBrush">
              <p:embed/>
            </p:oleObj>
          </a:graphicData>
        </a:graphic>
      </p:graphicFrame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957263" y="2308225"/>
          <a:ext cx="6977062" cy="1123950"/>
        </p:xfrm>
        <a:graphic>
          <a:graphicData uri="http://schemas.openxmlformats.org/presentationml/2006/ole">
            <p:oleObj spid="_x0000_s31749" name="Equation" r:id="rId6" imgW="3466800" imgH="558720" progId="Equation.3">
              <p:embed/>
            </p:oleObj>
          </a:graphicData>
        </a:graphic>
      </p:graphicFrame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931863" y="5140325"/>
          <a:ext cx="7027862" cy="1123950"/>
        </p:xfrm>
        <a:graphic>
          <a:graphicData uri="http://schemas.openxmlformats.org/presentationml/2006/ole">
            <p:oleObj spid="_x0000_s31750" name="Equation" r:id="rId7" imgW="349236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3024188" y="4645025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727075" y="741363"/>
          <a:ext cx="7593013" cy="1790700"/>
        </p:xfrm>
        <a:graphic>
          <a:graphicData uri="http://schemas.openxmlformats.org/presentationml/2006/ole">
            <p:oleObj spid="_x0000_s32770" name="Bitmap Image" r:id="rId3" imgW="6114286" imgH="1590897" progId="PBrush">
              <p:embed/>
            </p:oleObj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731838" y="2586038"/>
          <a:ext cx="7596187" cy="898525"/>
        </p:xfrm>
        <a:graphic>
          <a:graphicData uri="http://schemas.openxmlformats.org/presentationml/2006/ole">
            <p:oleObj spid="_x0000_s32771" name="Bitmap Image" r:id="rId4" imgW="6106377" imgH="77142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024188" y="4645025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0075" y="471488"/>
            <a:ext cx="79978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/>
              <a:t>PCA network architecture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573088" y="866775"/>
          <a:ext cx="4175125" cy="2962275"/>
        </p:xfrm>
        <a:graphic>
          <a:graphicData uri="http://schemas.openxmlformats.org/presentationml/2006/ole">
            <p:oleObj spid="_x0000_s33794" name="Bitmap Image" r:id="rId3" imgW="3247619" imgH="2305372" progId="PBrush">
              <p:embed/>
            </p:oleObj>
          </a:graphicData>
        </a:graphic>
      </p:graphicFrame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197475" y="992188"/>
            <a:ext cx="3070225" cy="254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Output: vector </a:t>
            </a:r>
            <a:r>
              <a:rPr lang="en-US" sz="2000" i="1"/>
              <a:t>y </a:t>
            </a:r>
            <a:r>
              <a:rPr lang="en-US" sz="2000"/>
              <a:t>of m-dim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228600" indent="-2286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W: transformation matrix</a:t>
            </a:r>
          </a:p>
          <a:p>
            <a:pPr marL="228600" indent="-228600">
              <a:lnSpc>
                <a:spcPct val="90000"/>
              </a:lnSpc>
              <a:spcBef>
                <a:spcPct val="45000"/>
              </a:spcBef>
              <a:spcAft>
                <a:spcPct val="30000"/>
              </a:spcAft>
            </a:pPr>
            <a:r>
              <a:rPr lang="en-US" sz="2000" i="1"/>
              <a:t>      y = Wx</a:t>
            </a:r>
          </a:p>
          <a:p>
            <a:pPr marL="228600" indent="-228600">
              <a:lnSpc>
                <a:spcPct val="90000"/>
              </a:lnSpc>
              <a:spcBef>
                <a:spcPct val="45000"/>
              </a:spcBef>
            </a:pPr>
            <a:r>
              <a:rPr lang="en-US" sz="2000" i="1"/>
              <a:t>      x = W</a:t>
            </a:r>
            <a:r>
              <a:rPr lang="en-US" sz="2600" i="1" baseline="30000"/>
              <a:t>T</a:t>
            </a:r>
            <a:r>
              <a:rPr lang="en-US" sz="2000" i="1"/>
              <a:t>y</a:t>
            </a:r>
            <a:endParaRPr lang="en-US" sz="2000"/>
          </a:p>
          <a:p>
            <a:pPr marL="228600" indent="-228600">
              <a:lnSpc>
                <a:spcPct val="90000"/>
              </a:lnSpc>
              <a:spcBef>
                <a:spcPct val="20000"/>
              </a:spcBef>
            </a:pPr>
            <a:endParaRPr lang="en-US" sz="1000"/>
          </a:p>
          <a:p>
            <a:pPr marL="228600" indent="-2286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Input: vector </a:t>
            </a:r>
            <a:r>
              <a:rPr lang="en-US" sz="2000" i="1"/>
              <a:t>x</a:t>
            </a:r>
            <a:r>
              <a:rPr lang="en-US" sz="2000"/>
              <a:t> of n-dim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 flipV="1">
            <a:off x="4178300" y="1155700"/>
            <a:ext cx="1143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4381500" y="1879600"/>
            <a:ext cx="927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>
            <a:off x="4699000" y="3378200"/>
            <a:ext cx="4953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58775" y="3963988"/>
            <a:ext cx="8277225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lvl="1" indent="-2286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/>
              <a:t>Train W so that it can transform sample input vector </a:t>
            </a:r>
            <a:r>
              <a:rPr lang="en-US" sz="2200" i="1"/>
              <a:t>x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/>
              <a:t> from n-dim to m-dim output vector </a:t>
            </a:r>
            <a:r>
              <a:rPr lang="en-US" sz="2200" i="1"/>
              <a:t>y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/>
              <a:t>.</a:t>
            </a:r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/>
              <a:t>Transformation should minimize information loss:</a:t>
            </a:r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</a:pPr>
            <a:r>
              <a:rPr lang="en-US" sz="2200" i="1"/>
              <a:t>	     </a:t>
            </a:r>
            <a:r>
              <a:rPr lang="en-US" sz="2200"/>
              <a:t>Find W which minimizes </a:t>
            </a:r>
          </a:p>
          <a:p>
            <a:pPr marL="571500" lvl="1" indent="-228600">
              <a:spcBef>
                <a:spcPct val="35000"/>
              </a:spcBef>
              <a:spcAft>
                <a:spcPct val="30000"/>
              </a:spcAft>
            </a:pPr>
            <a:r>
              <a:rPr lang="en-US" sz="2200"/>
              <a:t>		</a:t>
            </a:r>
            <a:r>
              <a:rPr lang="en-US" sz="2200">
                <a:cs typeface="Times New Roman" pitchFamily="18" charset="0"/>
              </a:rPr>
              <a:t>∑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||x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 – x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’|| = </a:t>
            </a:r>
            <a:r>
              <a:rPr lang="en-US" sz="2200">
                <a:cs typeface="Times New Roman" pitchFamily="18" charset="0"/>
              </a:rPr>
              <a:t>∑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||x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 – W</a:t>
            </a:r>
            <a:r>
              <a:rPr lang="en-US" sz="2200" i="1" baseline="30000"/>
              <a:t>T</a:t>
            </a:r>
            <a:r>
              <a:rPr lang="en-US" sz="2200" i="1"/>
              <a:t>Wx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|| = </a:t>
            </a:r>
            <a:r>
              <a:rPr lang="en-US" sz="2200">
                <a:cs typeface="Times New Roman" pitchFamily="18" charset="0"/>
              </a:rPr>
              <a:t>∑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||x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 – W</a:t>
            </a:r>
            <a:r>
              <a:rPr lang="en-US" sz="2200" i="1" baseline="30000"/>
              <a:t>T</a:t>
            </a:r>
            <a:r>
              <a:rPr lang="en-US" sz="2200" i="1"/>
              <a:t>y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||</a:t>
            </a:r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</a:pPr>
            <a:r>
              <a:rPr lang="en-US" sz="2200" i="1"/>
              <a:t>		   </a:t>
            </a:r>
            <a:r>
              <a:rPr lang="en-US" sz="2200"/>
              <a:t>where </a:t>
            </a:r>
            <a:r>
              <a:rPr lang="en-US" sz="2200" i="1"/>
              <a:t>x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’ </a:t>
            </a:r>
            <a:r>
              <a:rPr lang="en-US" sz="2200"/>
              <a:t>is the “opposite” transformation of </a:t>
            </a:r>
            <a:r>
              <a:rPr lang="en-US" sz="2200" i="1"/>
              <a:t>y</a:t>
            </a:r>
            <a:r>
              <a:rPr lang="en-US" sz="2200" i="1" baseline="-25000">
                <a:cs typeface="Times New Roman" pitchFamily="18" charset="0"/>
              </a:rPr>
              <a:t>l </a:t>
            </a:r>
            <a:r>
              <a:rPr lang="en-US" sz="2200" i="1"/>
              <a:t>= Wx</a:t>
            </a:r>
            <a:r>
              <a:rPr lang="en-US" sz="2200" i="1" baseline="-25000">
                <a:cs typeface="Times New Roman" pitchFamily="18" charset="0"/>
              </a:rPr>
              <a:t>l </a:t>
            </a:r>
            <a:r>
              <a:rPr lang="en-US" sz="2200"/>
              <a:t>via </a:t>
            </a:r>
            <a:r>
              <a:rPr lang="en-US" sz="2200" i="1"/>
              <a:t>W</a:t>
            </a:r>
            <a:r>
              <a:rPr lang="en-US" sz="2200" i="1" baseline="30000"/>
              <a:t>T</a:t>
            </a:r>
            <a:endParaRPr lang="en-US" sz="2200"/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</a:pPr>
            <a:endParaRPr lang="en-US" sz="2200" i="1" baseline="-25000">
              <a:cs typeface="Times New Roman" pitchFamily="18" charset="0"/>
            </a:endParaRP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6807200" y="2095500"/>
            <a:ext cx="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6832600" y="2603500"/>
            <a:ext cx="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3024188" y="4645025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8200" name="Rectangle 3"/>
          <p:cNvSpPr>
            <a:spLocks noChangeArrowheads="1"/>
          </p:cNvSpPr>
          <p:nvPr/>
        </p:nvSpPr>
        <p:spPr bwMode="auto">
          <a:xfrm>
            <a:off x="333375" y="674688"/>
            <a:ext cx="37814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/>
              <a:t>Training W for PCA net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6173788" y="114300"/>
          <a:ext cx="2689225" cy="1908175"/>
        </p:xfrm>
        <a:graphic>
          <a:graphicData uri="http://schemas.openxmlformats.org/presentationml/2006/ole">
            <p:oleObj spid="_x0000_s34818" name="Bitmap Image" r:id="rId3" imgW="3247619" imgH="2305372" progId="PBrush">
              <p:embed/>
            </p:oleObj>
          </a:graphicData>
        </a:graphic>
      </p:graphicFrame>
      <p:sp>
        <p:nvSpPr>
          <p:cNvPr id="8201" name="Rectangle 5"/>
          <p:cNvSpPr>
            <a:spLocks noChangeArrowheads="1"/>
          </p:cNvSpPr>
          <p:nvPr/>
        </p:nvSpPr>
        <p:spPr bwMode="auto">
          <a:xfrm>
            <a:off x="304800" y="1258888"/>
            <a:ext cx="8150225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lvl="1" indent="-2286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/>
              <a:t>Unsupervised learning: </a:t>
            </a:r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	only depends on input samples </a:t>
            </a:r>
            <a:r>
              <a:rPr lang="en-US" sz="2200" i="1"/>
              <a:t>x</a:t>
            </a:r>
            <a:r>
              <a:rPr lang="en-US" sz="2200" i="1" baseline="-25000">
                <a:cs typeface="Times New Roman" pitchFamily="18" charset="0"/>
              </a:rPr>
              <a:t>l</a:t>
            </a:r>
            <a:endParaRPr lang="en-US" sz="2200"/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/>
              <a:t>Error driven: </a:t>
            </a:r>
            <a:r>
              <a:rPr lang="el-GR" sz="2200">
                <a:cs typeface="Times New Roman" pitchFamily="18" charset="0"/>
              </a:rPr>
              <a:t>Δ</a:t>
            </a:r>
            <a:r>
              <a:rPr lang="en-US" sz="2200" i="1">
                <a:cs typeface="Times New Roman" pitchFamily="18" charset="0"/>
              </a:rPr>
              <a:t>W</a:t>
            </a:r>
            <a:r>
              <a:rPr lang="en-US" sz="2200">
                <a:cs typeface="Times New Roman" pitchFamily="18" charset="0"/>
              </a:rPr>
              <a:t> depends on </a:t>
            </a:r>
            <a:r>
              <a:rPr lang="en-US" sz="2200" i="1"/>
              <a:t>||x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 – x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’|| = ||x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 – W</a:t>
            </a:r>
            <a:r>
              <a:rPr lang="en-US" sz="2200" i="1" baseline="30000"/>
              <a:t>T</a:t>
            </a:r>
            <a:r>
              <a:rPr lang="en-US" sz="2200" i="1"/>
              <a:t>Wx</a:t>
            </a:r>
            <a:r>
              <a:rPr lang="en-US" sz="2200" i="1" baseline="-25000">
                <a:cs typeface="Times New Roman" pitchFamily="18" charset="0"/>
              </a:rPr>
              <a:t>l</a:t>
            </a:r>
            <a:r>
              <a:rPr lang="en-US" sz="2200" i="1"/>
              <a:t>||</a:t>
            </a:r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  <a:spcAft>
                <a:spcPct val="50000"/>
              </a:spcAft>
              <a:buFontTx/>
              <a:buChar char="–"/>
            </a:pPr>
            <a:r>
              <a:rPr lang="en-US" sz="2200"/>
              <a:t>Start with randomly selected weight, change W according to</a:t>
            </a:r>
            <a:endParaRPr lang="el-GR" sz="2200"/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</a:pPr>
            <a:r>
              <a:rPr lang="en-US" sz="2200" i="1"/>
              <a:t>	</a:t>
            </a:r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/>
              <a:t>This is only one of a number of suggestions for </a:t>
            </a:r>
            <a:r>
              <a:rPr lang="en-US" sz="2200" i="1"/>
              <a:t>K</a:t>
            </a:r>
            <a:r>
              <a:rPr lang="en-US" sz="2200" i="1" baseline="-25000"/>
              <a:t>l</a:t>
            </a:r>
            <a:r>
              <a:rPr lang="en-US" sz="2200" i="1"/>
              <a:t>,</a:t>
            </a:r>
            <a:r>
              <a:rPr lang="en-US" sz="2200"/>
              <a:t> (Williams)</a:t>
            </a:r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/>
              <a:t>Weight update rule becomes</a:t>
            </a:r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</a:pPr>
            <a:endParaRPr lang="en-US" sz="2200" i="1"/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</a:pPr>
            <a:endParaRPr lang="en-US" sz="2200" i="1"/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</a:pPr>
            <a:endParaRPr lang="en-US" sz="2200" i="1"/>
          </a:p>
          <a:p>
            <a:pPr marL="571500" lvl="1" indent="-2286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		</a:t>
            </a:r>
            <a:endParaRPr lang="en-US" sz="2200" i="1" baseline="-25000">
              <a:cs typeface="Times New Roman" pitchFamily="18" charset="0"/>
            </a:endParaRP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231900" y="2716213"/>
          <a:ext cx="2820988" cy="561975"/>
        </p:xfrm>
        <a:graphic>
          <a:graphicData uri="http://schemas.openxmlformats.org/presentationml/2006/ole">
            <p:oleObj spid="_x0000_s34819" name="Bitmap Image" r:id="rId4" imgW="2438095" imgH="485586" progId="PBrush">
              <p:embed/>
            </p:oleObj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5008563" y="2770188"/>
          <a:ext cx="1419225" cy="441325"/>
        </p:xfrm>
        <a:graphic>
          <a:graphicData uri="http://schemas.openxmlformats.org/presentationml/2006/ole">
            <p:oleObj spid="_x0000_s34820" name="Bitmap Image" r:id="rId5" imgW="1133633" imgH="352474" progId="PBrush">
              <p:embed/>
            </p:oleObj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4116388" y="2947988"/>
          <a:ext cx="782637" cy="238125"/>
        </p:xfrm>
        <a:graphic>
          <a:graphicData uri="http://schemas.openxmlformats.org/presentationml/2006/ole">
            <p:oleObj spid="_x0000_s34821" name="Bitmap Image" r:id="rId6" imgW="657317" imgH="200159" progId="PBrush">
              <p:embed/>
            </p:oleObj>
          </a:graphicData>
        </a:graphic>
      </p:graphicFrame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874713" y="4011613"/>
          <a:ext cx="7497762" cy="484187"/>
        </p:xfrm>
        <a:graphic>
          <a:graphicData uri="http://schemas.openxmlformats.org/presentationml/2006/ole">
            <p:oleObj spid="_x0000_s34822" name="Equation" r:id="rId7" imgW="3530520" imgH="228600" progId="Equation.3">
              <p:embed/>
            </p:oleObj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371600" y="48387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column vector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387600" y="48514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row vector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934200" y="48387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transf. error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1739900" y="4432300"/>
            <a:ext cx="3937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 flipV="1">
            <a:off x="2438400" y="4432300"/>
            <a:ext cx="1778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7315200" y="44831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336800" y="28067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(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911600" y="27432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3900" y="5715000"/>
            <a:ext cx="768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Sanger’r</a:t>
            </a:r>
            <a:r>
              <a:rPr lang="en-US" dirty="0" smtClean="0"/>
              <a:t> rule: 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768600" y="5727700"/>
          <a:ext cx="2303318" cy="723900"/>
        </p:xfrm>
        <a:graphic>
          <a:graphicData uri="http://schemas.openxmlformats.org/presentationml/2006/ole">
            <p:oleObj spid="_x0000_s34823" name="Equation" r:id="rId8" imgW="888840" imgH="279360" progId="Equation.3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930900" y="5867400"/>
          <a:ext cx="2171700" cy="868680"/>
        </p:xfrm>
        <a:graphic>
          <a:graphicData uri="http://schemas.openxmlformats.org/presentationml/2006/ole">
            <p:oleObj spid="_x0000_s34824" name="Equation" r:id="rId9" imgW="1143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Rectangle 2"/>
          <p:cNvSpPr>
            <a:spLocks noChangeArrowheads="1"/>
          </p:cNvSpPr>
          <p:nvPr/>
        </p:nvSpPr>
        <p:spPr bwMode="auto">
          <a:xfrm>
            <a:off x="3024188" y="4645025"/>
            <a:ext cx="15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9232" name="Rectangle 3"/>
          <p:cNvSpPr>
            <a:spLocks noChangeArrowheads="1"/>
          </p:cNvSpPr>
          <p:nvPr/>
        </p:nvSpPr>
        <p:spPr bwMode="auto">
          <a:xfrm>
            <a:off x="600075" y="471488"/>
            <a:ext cx="79978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/>
              <a:t>Example (sample sample inputs as in previous example)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863600" y="855663"/>
          <a:ext cx="5624513" cy="547687"/>
        </p:xfrm>
        <a:graphic>
          <a:graphicData uri="http://schemas.openxmlformats.org/presentationml/2006/ole">
            <p:oleObj spid="_x0000_s35842" name="Bitmap Image" r:id="rId3" imgW="3809524" imgH="371527" progId="PBrush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8050" y="1357313"/>
            <a:ext cx="7069138" cy="425450"/>
            <a:chOff x="532" y="919"/>
            <a:chExt cx="4421" cy="260"/>
          </a:xfrm>
        </p:grpSpPr>
        <p:graphicFrame>
          <p:nvGraphicFramePr>
            <p:cNvPr id="9229" name="Object 6"/>
            <p:cNvGraphicFramePr>
              <a:graphicFrameLocks noChangeAspect="1"/>
            </p:cNvGraphicFramePr>
            <p:nvPr/>
          </p:nvGraphicFramePr>
          <p:xfrm>
            <a:off x="4625" y="919"/>
            <a:ext cx="328" cy="226"/>
          </p:xfrm>
          <a:graphic>
            <a:graphicData uri="http://schemas.openxmlformats.org/presentationml/2006/ole">
              <p:oleObj spid="_x0000_s35853" name="Bitmap Image" r:id="rId4" imgW="495369" imgH="323981" progId="PBrush">
                <p:embed/>
              </p:oleObj>
            </a:graphicData>
          </a:graphic>
        </p:graphicFrame>
        <p:graphicFrame>
          <p:nvGraphicFramePr>
            <p:cNvPr id="9230" name="Object 7"/>
            <p:cNvGraphicFramePr>
              <a:graphicFrameLocks noChangeAspect="1"/>
            </p:cNvGraphicFramePr>
            <p:nvPr/>
          </p:nvGraphicFramePr>
          <p:xfrm>
            <a:off x="532" y="957"/>
            <a:ext cx="4118" cy="222"/>
          </p:xfrm>
          <a:graphic>
            <a:graphicData uri="http://schemas.openxmlformats.org/presentationml/2006/ole">
              <p:oleObj spid="_x0000_s35854" name="Bitmap Image" r:id="rId5" imgW="5830114" imgH="314286" progId="PBrush">
                <p:embed/>
              </p:oleObj>
            </a:graphicData>
          </a:graphic>
        </p:graphicFrame>
      </p:grpSp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903288" y="1779588"/>
          <a:ext cx="7285037" cy="476250"/>
        </p:xfrm>
        <a:graphic>
          <a:graphicData uri="http://schemas.openxmlformats.org/presentationml/2006/ole">
            <p:oleObj spid="_x0000_s35843" name="Bitmap Image" r:id="rId6" imgW="6552381" imgH="428798" progId="PBrush">
              <p:embed/>
            </p:oleObj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927100" y="2279650"/>
          <a:ext cx="6207125" cy="411163"/>
        </p:xfrm>
        <a:graphic>
          <a:graphicData uri="http://schemas.openxmlformats.org/presentationml/2006/ole">
            <p:oleObj spid="_x0000_s35844" name="Bitmap Image" r:id="rId7" imgW="5180952" imgH="343039" progId="PBrush">
              <p:embed/>
            </p:oleObj>
          </a:graphicData>
        </a:graphic>
      </p:graphicFrame>
      <p:graphicFrame>
        <p:nvGraphicFramePr>
          <p:cNvPr id="9221" name="Object 10"/>
          <p:cNvGraphicFramePr>
            <a:graphicFrameLocks noChangeAspect="1"/>
          </p:cNvGraphicFramePr>
          <p:nvPr/>
        </p:nvGraphicFramePr>
        <p:xfrm>
          <a:off x="952500" y="2687638"/>
          <a:ext cx="5114925" cy="460375"/>
        </p:xfrm>
        <a:graphic>
          <a:graphicData uri="http://schemas.openxmlformats.org/presentationml/2006/ole">
            <p:oleObj spid="_x0000_s35845" name="Bitmap Image" r:id="rId8" imgW="4342857" imgH="390580" progId="PBrush">
              <p:embed/>
            </p:oleObj>
          </a:graphicData>
        </a:graphic>
      </p:graphicFrame>
      <p:graphicFrame>
        <p:nvGraphicFramePr>
          <p:cNvPr id="9222" name="Object 11"/>
          <p:cNvGraphicFramePr>
            <a:graphicFrameLocks noChangeAspect="1"/>
          </p:cNvGraphicFramePr>
          <p:nvPr/>
        </p:nvGraphicFramePr>
        <p:xfrm>
          <a:off x="842963" y="3114675"/>
          <a:ext cx="6689725" cy="450850"/>
        </p:xfrm>
        <a:graphic>
          <a:graphicData uri="http://schemas.openxmlformats.org/presentationml/2006/ole">
            <p:oleObj spid="_x0000_s35846" name="Bitmap Image" r:id="rId9" imgW="5934903" imgH="400000" progId="PBrush">
              <p:embed/>
            </p:oleObj>
          </a:graphicData>
        </a:graphic>
      </p:graphicFrame>
      <p:graphicFrame>
        <p:nvGraphicFramePr>
          <p:cNvPr id="9223" name="Object 12"/>
          <p:cNvGraphicFramePr>
            <a:graphicFrameLocks noChangeAspect="1"/>
          </p:cNvGraphicFramePr>
          <p:nvPr/>
        </p:nvGraphicFramePr>
        <p:xfrm>
          <a:off x="892175" y="3543300"/>
          <a:ext cx="7651750" cy="482600"/>
        </p:xfrm>
        <a:graphic>
          <a:graphicData uri="http://schemas.openxmlformats.org/presentationml/2006/ole">
            <p:oleObj spid="_x0000_s35847" name="Bitmap Image" r:id="rId10" imgW="6039693" imgH="380852" progId="PBrush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00175" y="3951288"/>
            <a:ext cx="6448425" cy="2184400"/>
            <a:chOff x="586" y="2649"/>
            <a:chExt cx="4062" cy="1376"/>
          </a:xfrm>
        </p:grpSpPr>
        <p:graphicFrame>
          <p:nvGraphicFramePr>
            <p:cNvPr id="9224" name="Object 14"/>
            <p:cNvGraphicFramePr>
              <a:graphicFrameLocks noChangeAspect="1"/>
            </p:cNvGraphicFramePr>
            <p:nvPr/>
          </p:nvGraphicFramePr>
          <p:xfrm>
            <a:off x="586" y="3452"/>
            <a:ext cx="1609" cy="277"/>
          </p:xfrm>
          <a:graphic>
            <a:graphicData uri="http://schemas.openxmlformats.org/presentationml/2006/ole">
              <p:oleObj spid="_x0000_s35848" name="Bitmap Image" r:id="rId11" imgW="2381582" imgH="409632" progId="PBrush">
                <p:embed/>
              </p:oleObj>
            </a:graphicData>
          </a:graphic>
        </p:graphicFrame>
        <p:graphicFrame>
          <p:nvGraphicFramePr>
            <p:cNvPr id="9225" name="Object 15"/>
            <p:cNvGraphicFramePr>
              <a:graphicFrameLocks noChangeAspect="1"/>
            </p:cNvGraphicFramePr>
            <p:nvPr/>
          </p:nvGraphicFramePr>
          <p:xfrm>
            <a:off x="605" y="3751"/>
            <a:ext cx="1722" cy="274"/>
          </p:xfrm>
          <a:graphic>
            <a:graphicData uri="http://schemas.openxmlformats.org/presentationml/2006/ole">
              <p:oleObj spid="_x0000_s35849" name="Bitmap Image" r:id="rId12" imgW="2523810" imgH="400000" progId="PBrush">
                <p:embed/>
              </p:oleObj>
            </a:graphicData>
          </a:graphic>
        </p:graphicFrame>
        <p:graphicFrame>
          <p:nvGraphicFramePr>
            <p:cNvPr id="9226" name="Object 16"/>
            <p:cNvGraphicFramePr>
              <a:graphicFrameLocks noChangeAspect="1"/>
            </p:cNvGraphicFramePr>
            <p:nvPr/>
          </p:nvGraphicFramePr>
          <p:xfrm>
            <a:off x="619" y="2649"/>
            <a:ext cx="1464" cy="249"/>
          </p:xfrm>
          <a:graphic>
            <a:graphicData uri="http://schemas.openxmlformats.org/presentationml/2006/ole">
              <p:oleObj spid="_x0000_s35850" name="Bitmap Image" r:id="rId13" imgW="2123810" imgH="361809" progId="PBrush">
                <p:embed/>
              </p:oleObj>
            </a:graphicData>
          </a:graphic>
        </p:graphicFrame>
        <p:graphicFrame>
          <p:nvGraphicFramePr>
            <p:cNvPr id="9227" name="Object 17"/>
            <p:cNvGraphicFramePr>
              <a:graphicFrameLocks noChangeAspect="1"/>
            </p:cNvGraphicFramePr>
            <p:nvPr/>
          </p:nvGraphicFramePr>
          <p:xfrm>
            <a:off x="639" y="2929"/>
            <a:ext cx="1431" cy="294"/>
          </p:xfrm>
          <a:graphic>
            <a:graphicData uri="http://schemas.openxmlformats.org/presentationml/2006/ole">
              <p:oleObj spid="_x0000_s35851" name="Bitmap Image" r:id="rId14" imgW="2085714" imgH="428798" progId="PBrush">
                <p:embed/>
              </p:oleObj>
            </a:graphicData>
          </a:graphic>
        </p:graphicFrame>
        <p:graphicFrame>
          <p:nvGraphicFramePr>
            <p:cNvPr id="9228" name="Object 18"/>
            <p:cNvGraphicFramePr>
              <a:graphicFrameLocks noChangeAspect="1"/>
            </p:cNvGraphicFramePr>
            <p:nvPr/>
          </p:nvGraphicFramePr>
          <p:xfrm>
            <a:off x="616" y="3212"/>
            <a:ext cx="1493" cy="240"/>
          </p:xfrm>
          <a:graphic>
            <a:graphicData uri="http://schemas.openxmlformats.org/presentationml/2006/ole">
              <p:oleObj spid="_x0000_s35852" name="Bitmap Image" r:id="rId15" imgW="2133898" imgH="343039" progId="PBrush">
                <p:embed/>
              </p:oleObj>
            </a:graphicData>
          </a:graphic>
        </p:graphicFrame>
        <p:sp>
          <p:nvSpPr>
            <p:cNvPr id="9237" name="Rectangle 19"/>
            <p:cNvSpPr>
              <a:spLocks noChangeArrowheads="1"/>
            </p:cNvSpPr>
            <p:nvPr/>
          </p:nvSpPr>
          <p:spPr bwMode="auto">
            <a:xfrm>
              <a:off x="2714" y="2665"/>
              <a:ext cx="1934" cy="1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8600" indent="-228600">
                <a:lnSpc>
                  <a:spcPct val="105000"/>
                </a:lnSpc>
                <a:spcBef>
                  <a:spcPct val="20000"/>
                </a:spcBef>
                <a:spcAft>
                  <a:spcPct val="10000"/>
                </a:spcAft>
              </a:pPr>
              <a:r>
                <a:rPr lang="en-US" sz="2000"/>
                <a:t>After </a:t>
              </a:r>
              <a:r>
                <a:rPr lang="en-US" sz="2000" i="1"/>
                <a:t>x</a:t>
              </a:r>
              <a:r>
                <a:rPr lang="en-US" sz="2000" baseline="-25000"/>
                <a:t>3</a:t>
              </a:r>
            </a:p>
            <a:p>
              <a:pPr marL="228600" indent="-228600">
                <a:lnSpc>
                  <a:spcPct val="105000"/>
                </a:lnSpc>
                <a:spcBef>
                  <a:spcPct val="20000"/>
                </a:spcBef>
                <a:spcAft>
                  <a:spcPct val="10000"/>
                </a:spcAft>
              </a:pPr>
              <a:r>
                <a:rPr lang="en-US" sz="2000"/>
                <a:t>After </a:t>
              </a:r>
              <a:r>
                <a:rPr lang="en-US" sz="2000" i="1"/>
                <a:t>x</a:t>
              </a:r>
              <a:r>
                <a:rPr lang="en-US" sz="2000" baseline="-25000"/>
                <a:t>4</a:t>
              </a:r>
            </a:p>
            <a:p>
              <a:pPr marL="228600" indent="-228600">
                <a:lnSpc>
                  <a:spcPct val="105000"/>
                </a:lnSpc>
                <a:spcBef>
                  <a:spcPct val="20000"/>
                </a:spcBef>
                <a:spcAft>
                  <a:spcPct val="10000"/>
                </a:spcAft>
              </a:pPr>
              <a:r>
                <a:rPr lang="en-US" sz="2000"/>
                <a:t>After </a:t>
              </a:r>
              <a:r>
                <a:rPr lang="en-US" sz="2000" i="1"/>
                <a:t>x</a:t>
              </a:r>
              <a:r>
                <a:rPr lang="en-US" sz="2000" baseline="-25000"/>
                <a:t>5</a:t>
              </a:r>
            </a:p>
            <a:p>
              <a:pPr marL="228600" indent="-228600">
                <a:lnSpc>
                  <a:spcPct val="105000"/>
                </a:lnSpc>
                <a:spcBef>
                  <a:spcPct val="20000"/>
                </a:spcBef>
                <a:spcAft>
                  <a:spcPct val="10000"/>
                </a:spcAft>
              </a:pPr>
              <a:r>
                <a:rPr lang="en-US" sz="2000"/>
                <a:t>After second epoch</a:t>
              </a:r>
            </a:p>
            <a:p>
              <a:pPr marL="228600" indent="-228600">
                <a:lnSpc>
                  <a:spcPct val="105000"/>
                </a:lnSpc>
                <a:spcBef>
                  <a:spcPct val="20000"/>
                </a:spcBef>
                <a:spcAft>
                  <a:spcPct val="10000"/>
                </a:spcAft>
              </a:pPr>
              <a:r>
                <a:rPr lang="en-US" sz="2000"/>
                <a:t>After second epoch</a:t>
              </a:r>
              <a:endParaRPr lang="en-US" sz="2000" baseline="-25000"/>
            </a:p>
          </p:txBody>
        </p:sp>
      </p:grpSp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930275" y="6148388"/>
            <a:ext cx="70961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sz="2200"/>
              <a:t>eventually  converging to 1</a:t>
            </a:r>
            <a:r>
              <a:rPr lang="en-US" sz="2200" baseline="30000"/>
              <a:t>st</a:t>
            </a:r>
            <a:r>
              <a:rPr lang="en-US" sz="2200"/>
              <a:t> PC</a:t>
            </a:r>
            <a:r>
              <a:rPr lang="en-US" sz="2000"/>
              <a:t>    </a:t>
            </a:r>
            <a:r>
              <a:rPr lang="en-US" sz="2000" b="1"/>
              <a:t>(-0.823   -0.542   -0.169)</a:t>
            </a:r>
            <a:endParaRPr lang="en-US" sz="2000" b="1" baseline="-25000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7299325" y="13112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500" y="3556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463" tIns="46038" rIns="17463" bIns="46038"/>
          <a:lstStyle/>
          <a:p>
            <a:pPr eaLnBrk="0" hangingPunct="0">
              <a:lnSpc>
                <a:spcPct val="120000"/>
              </a:lnSpc>
              <a:spcBef>
                <a:spcPts val="1200"/>
              </a:spcBef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/>
            </a:pPr>
            <a:r>
              <a:rPr lang="en-US" altLang="de-DE" sz="2800" dirty="0">
                <a:solidFill>
                  <a:srgbClr val="FF0000"/>
                </a:solidFill>
                <a:latin typeface="+mn-lt"/>
              </a:rPr>
              <a:t>ART networks tackle the stability-plasticity dilemma: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ct val="45000"/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/>
            </a:pPr>
            <a:r>
              <a:rPr lang="en-US" altLang="de-DE" sz="2800" b="1" dirty="0">
                <a:solidFill>
                  <a:srgbClr val="FF0000"/>
                </a:solidFill>
                <a:latin typeface="+mn-lt"/>
              </a:rPr>
              <a:t>Plasticity: </a:t>
            </a:r>
            <a:r>
              <a:rPr lang="en-US" altLang="de-DE" sz="2800" dirty="0">
                <a:solidFill>
                  <a:srgbClr val="FF0000"/>
                </a:solidFill>
                <a:latin typeface="+mn-lt"/>
              </a:rPr>
              <a:t>They can always adapt to unknown inputs (by creating a new cluster with a new weight vector) if the given input cannot be classified by existing clusters.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ct val="45000"/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/>
            </a:pPr>
            <a:r>
              <a:rPr lang="en-US" altLang="de-DE" sz="2800" b="1" dirty="0">
                <a:solidFill>
                  <a:srgbClr val="FF0000"/>
                </a:solidFill>
                <a:latin typeface="+mn-lt"/>
              </a:rPr>
              <a:t>Stability: </a:t>
            </a:r>
            <a:r>
              <a:rPr lang="en-US" altLang="de-DE" sz="2800" dirty="0">
                <a:solidFill>
                  <a:srgbClr val="FF0000"/>
                </a:solidFill>
                <a:latin typeface="+mn-lt"/>
              </a:rPr>
              <a:t>Existing clusters are not deleted by the introduction of new inputs (new clusters will just be created in addition to the old ones).</a:t>
            </a:r>
          </a:p>
          <a:p>
            <a:pPr eaLnBrk="0" hangingPunct="0"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ct val="45000"/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/>
            </a:pPr>
            <a:r>
              <a:rPr lang="en-US" sz="2800" dirty="0">
                <a:solidFill>
                  <a:srgbClr val="0A0AB6"/>
                </a:solidFill>
              </a:rPr>
              <a:t>Capacity of a network to change with learning is </a:t>
            </a:r>
            <a:r>
              <a:rPr lang="en-US" sz="2800" b="1" i="1" dirty="0">
                <a:solidFill>
                  <a:srgbClr val="0A0AB6"/>
                </a:solidFill>
              </a:rPr>
              <a:t>plasticity</a:t>
            </a:r>
            <a:r>
              <a:rPr lang="en-US" sz="2800" dirty="0">
                <a:solidFill>
                  <a:srgbClr val="0A0AB6"/>
                </a:solidFill>
              </a:rPr>
              <a:t>.  The ability of the network to retain the previously learned knowledge is </a:t>
            </a:r>
            <a:r>
              <a:rPr lang="en-US" sz="2800" b="1" i="1" dirty="0">
                <a:solidFill>
                  <a:srgbClr val="0A0AB6"/>
                </a:solidFill>
              </a:rPr>
              <a:t>stability</a:t>
            </a:r>
            <a:r>
              <a:rPr lang="en-US" sz="2800" dirty="0">
                <a:solidFill>
                  <a:srgbClr val="0A0AB6"/>
                </a:solidFill>
              </a:rPr>
              <a:t>.</a:t>
            </a:r>
            <a:endParaRPr lang="en-US" altLang="de-DE" sz="2800" dirty="0">
              <a:solidFill>
                <a:srgbClr val="0A0AB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" y="304800"/>
            <a:ext cx="875347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b="1" smtClean="0"/>
              <a:t>Adaptive Resonance Theory (ART)</a:t>
            </a:r>
            <a:br>
              <a:rPr lang="en-US" sz="3200" b="1" smtClean="0"/>
            </a:br>
            <a:r>
              <a:rPr lang="en-US" sz="1600" b="1" smtClean="0">
                <a:solidFill>
                  <a:schemeClr val="accent2"/>
                </a:solidFill>
              </a:rPr>
              <a:t>Refer ‘Mehrotra and Mohan’s book for unsupervised networks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5150" y="1079500"/>
            <a:ext cx="8161338" cy="5191125"/>
          </a:xfrm>
        </p:spPr>
        <p:txBody>
          <a:bodyPr/>
          <a:lstStyle/>
          <a:p>
            <a:pPr marL="231775" indent="-231775" algn="l" eaLnBrk="1" hangingPunct="1">
              <a:buFontTx/>
              <a:buChar char="•"/>
            </a:pPr>
            <a:r>
              <a:rPr lang="en-US" sz="2400" b="1" smtClean="0"/>
              <a:t>ART1</a:t>
            </a:r>
            <a:r>
              <a:rPr lang="en-US" sz="2400" smtClean="0"/>
              <a:t>: for binary patterns; </a:t>
            </a:r>
            <a:r>
              <a:rPr lang="en-US" sz="2400" b="1" smtClean="0"/>
              <a:t>	ART2</a:t>
            </a:r>
            <a:r>
              <a:rPr lang="en-US" sz="2400" smtClean="0"/>
              <a:t>: for continuous patterns</a:t>
            </a:r>
          </a:p>
          <a:p>
            <a:pPr marL="231775" indent="-231775" algn="l" eaLnBrk="1" hangingPunct="1">
              <a:buFontTx/>
              <a:buChar char="•"/>
            </a:pPr>
            <a:r>
              <a:rPr lang="en-US" sz="2400" smtClean="0"/>
              <a:t>Motivations: Previous methods have the following problems:</a:t>
            </a:r>
          </a:p>
          <a:p>
            <a:pPr marL="571500" lvl="1" indent="-225425" algn="l" eaLnBrk="1" hangingPunct="1">
              <a:buFontTx/>
              <a:buAutoNum type="arabicPeriod"/>
            </a:pPr>
            <a:r>
              <a:rPr lang="en-US" sz="2400" smtClean="0"/>
              <a:t>Number of class nodes is pre-determined and fixed. </a:t>
            </a:r>
            <a:endParaRPr lang="en-US" sz="2600" smtClean="0"/>
          </a:p>
          <a:p>
            <a:pPr lvl="2" indent="-228600" algn="l" eaLnBrk="1" hangingPunct="1">
              <a:buFontTx/>
              <a:buChar char="–"/>
            </a:pPr>
            <a:r>
              <a:rPr lang="en-US" sz="2200" smtClean="0"/>
              <a:t>Under- and over- classification may result from training </a:t>
            </a:r>
          </a:p>
          <a:p>
            <a:pPr lvl="2" indent="-228600" algn="l" eaLnBrk="1" hangingPunct="1">
              <a:buFontTx/>
              <a:buChar char="–"/>
            </a:pPr>
            <a:r>
              <a:rPr lang="en-US" sz="2200" smtClean="0"/>
              <a:t>Some nodes may have empty classes.</a:t>
            </a:r>
          </a:p>
          <a:p>
            <a:pPr lvl="2" indent="-228600" algn="l" eaLnBrk="1" hangingPunct="1">
              <a:buFontTx/>
              <a:buChar char="–"/>
            </a:pPr>
            <a:r>
              <a:rPr lang="en-US" sz="2200" smtClean="0"/>
              <a:t>no control of the degree of similarity of inputs grouped in one class. </a:t>
            </a:r>
            <a:endParaRPr lang="en-US" sz="2000" smtClean="0"/>
          </a:p>
          <a:p>
            <a:pPr marL="571500" lvl="1" indent="-225425" algn="l" eaLnBrk="1" hangingPunct="1">
              <a:buFontTx/>
              <a:buAutoNum type="arabicPeriod"/>
            </a:pPr>
            <a:r>
              <a:rPr lang="en-US" sz="2400" smtClean="0"/>
              <a:t>Training is non-incremental: </a:t>
            </a:r>
          </a:p>
          <a:p>
            <a:pPr lvl="2" indent="-228600" algn="l" eaLnBrk="1" hangingPunct="1">
              <a:buFontTx/>
              <a:buChar char="–"/>
            </a:pPr>
            <a:r>
              <a:rPr lang="en-US" sz="2200" smtClean="0"/>
              <a:t>with a fixed set of samples, </a:t>
            </a:r>
          </a:p>
          <a:p>
            <a:pPr lvl="2" indent="-228600" algn="l" eaLnBrk="1" hangingPunct="1">
              <a:buFontTx/>
              <a:buChar char="–"/>
            </a:pPr>
            <a:r>
              <a:rPr lang="en-US" sz="2200" smtClean="0"/>
              <a:t>adding new samples often  requires re-train the network with the enlarged training set until a new stable state is reached.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231775" indent="-231775" eaLnBrk="1" hangingPunct="1"/>
            <a:r>
              <a:rPr lang="en-US" sz="2400" smtClean="0"/>
              <a:t>Ideas of ART model:</a:t>
            </a:r>
          </a:p>
          <a:p>
            <a:pPr marL="571500" lvl="1" indent="-225425" eaLnBrk="1" hangingPunct="1"/>
            <a:r>
              <a:rPr lang="en-US" sz="2200" smtClean="0"/>
              <a:t>suppose the input samples have been appropriately classified into k clusters (say by some fashion of competitive learning).</a:t>
            </a:r>
          </a:p>
          <a:p>
            <a:pPr marL="571500" lvl="1" indent="-225425" eaLnBrk="1" hangingPunct="1"/>
            <a:r>
              <a:rPr lang="en-US" sz="2200" smtClean="0"/>
              <a:t>each weight vector      is a representative (average) of all samples in that cluster.</a:t>
            </a:r>
          </a:p>
          <a:p>
            <a:pPr marL="571500" lvl="1" indent="-225425" eaLnBrk="1" hangingPunct="1"/>
            <a:r>
              <a:rPr lang="en-US" sz="2200" smtClean="0"/>
              <a:t>when a new input vector </a:t>
            </a:r>
            <a:r>
              <a:rPr lang="en-US" sz="2200" b="1" i="1" smtClean="0"/>
              <a:t>x</a:t>
            </a:r>
            <a:r>
              <a:rPr lang="en-US" sz="2200" smtClean="0"/>
              <a:t> arrives</a:t>
            </a:r>
          </a:p>
          <a:p>
            <a:pPr marL="911225" lvl="2" indent="-225425" eaLnBrk="1" hangingPunct="1">
              <a:buSzPct val="105000"/>
              <a:buFontTx/>
              <a:buAutoNum type="arabicPeriod"/>
            </a:pPr>
            <a:r>
              <a:rPr lang="en-US" sz="2200" smtClean="0"/>
              <a:t>Find the winner  </a:t>
            </a:r>
            <a:r>
              <a:rPr lang="en-US" sz="2200" i="1" smtClean="0"/>
              <a:t>j*</a:t>
            </a:r>
            <a:r>
              <a:rPr lang="en-US" sz="2200" smtClean="0"/>
              <a:t> among all k cluster nodes</a:t>
            </a:r>
          </a:p>
          <a:p>
            <a:pPr marL="911225" lvl="2" indent="-225425" eaLnBrk="1" hangingPunct="1">
              <a:buSzPct val="105000"/>
              <a:buFontTx/>
              <a:buAutoNum type="arabicPeriod"/>
            </a:pPr>
            <a:r>
              <a:rPr lang="en-US" sz="2200" smtClean="0"/>
              <a:t>Compare        with </a:t>
            </a:r>
            <a:r>
              <a:rPr lang="en-US" sz="2200" b="1" i="1" smtClean="0"/>
              <a:t>x</a:t>
            </a:r>
          </a:p>
          <a:p>
            <a:pPr marL="231775" indent="-231775" eaLnBrk="1" hangingPunct="1">
              <a:buFontTx/>
              <a:buNone/>
            </a:pPr>
            <a:r>
              <a:rPr lang="en-US" sz="2200" smtClean="0"/>
              <a:t>		if they are sufficiently similar (</a:t>
            </a:r>
            <a:r>
              <a:rPr lang="en-US" sz="2200" b="1" i="1" smtClean="0"/>
              <a:t>x</a:t>
            </a:r>
            <a:r>
              <a:rPr lang="en-US" sz="2200" smtClean="0"/>
              <a:t> resonates with class j*),</a:t>
            </a:r>
          </a:p>
          <a:p>
            <a:pPr marL="231775" indent="-231775" eaLnBrk="1" hangingPunct="1">
              <a:buFontTx/>
              <a:buNone/>
            </a:pPr>
            <a:r>
              <a:rPr lang="en-US" sz="2200" smtClean="0"/>
              <a:t>        	     then update        based on       </a:t>
            </a:r>
          </a:p>
          <a:p>
            <a:pPr marL="231775" indent="-231775" eaLnBrk="1" hangingPunct="1">
              <a:buFontTx/>
              <a:buNone/>
            </a:pPr>
            <a:r>
              <a:rPr lang="en-US" sz="2200" smtClean="0"/>
              <a:t>	    	else, find/create a free class node and make </a:t>
            </a:r>
            <a:r>
              <a:rPr lang="en-US" sz="2200" b="1" i="1" smtClean="0"/>
              <a:t>x </a:t>
            </a:r>
            <a:r>
              <a:rPr lang="en-US" sz="2200" smtClean="0"/>
              <a:t>as its</a:t>
            </a:r>
          </a:p>
          <a:p>
            <a:pPr marL="231775" indent="-231775" eaLnBrk="1" hangingPunct="1">
              <a:buFontTx/>
              <a:buNone/>
            </a:pPr>
            <a:r>
              <a:rPr lang="en-US" sz="2200" smtClean="0"/>
              <a:t>		     first member.</a:t>
            </a:r>
          </a:p>
          <a:p>
            <a:pPr marL="911225" lvl="2" indent="-225425" eaLnBrk="1" hangingPunct="1">
              <a:buSzPct val="105000"/>
              <a:buFontTx/>
              <a:buAutoNum type="arabicPeriod"/>
            </a:pPr>
            <a:endParaRPr lang="en-US" sz="2200" b="1" i="1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498850" y="1866900"/>
          <a:ext cx="403225" cy="487363"/>
        </p:xfrm>
        <a:graphic>
          <a:graphicData uri="http://schemas.openxmlformats.org/presentationml/2006/ole">
            <p:oleObj spid="_x0000_s1026" name="Equation" r:id="rId3" imgW="190440" imgH="228600" progId="Equation.3">
              <p:embed/>
            </p:oleObj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2773363" y="3392488"/>
          <a:ext cx="481012" cy="481012"/>
        </p:xfrm>
        <a:graphic>
          <a:graphicData uri="http://schemas.openxmlformats.org/presentationml/2006/ole">
            <p:oleObj spid="_x0000_s1027" name="Equation" r:id="rId4" imgW="228600" imgH="228600" progId="Equation.3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886325" y="4243388"/>
          <a:ext cx="1076325" cy="460375"/>
        </p:xfrm>
        <a:graphic>
          <a:graphicData uri="http://schemas.openxmlformats.org/presentationml/2006/ole">
            <p:oleObj spid="_x0000_s1028" name="Equation" r:id="rId5" imgW="533160" imgH="228600" progId="Equation.3">
              <p:embed/>
            </p:oleObj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3382963" y="4192588"/>
          <a:ext cx="493712" cy="493712"/>
        </p:xfrm>
        <a:graphic>
          <a:graphicData uri="http://schemas.openxmlformats.org/presentationml/2006/ole">
            <p:oleObj spid="_x0000_s1029" name="Equation" r:id="rId6" imgW="228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988300" cy="5486400"/>
          </a:xfrm>
        </p:spPr>
        <p:txBody>
          <a:bodyPr/>
          <a:lstStyle/>
          <a:p>
            <a:pPr eaLnBrk="1" hangingPunct="1"/>
            <a:r>
              <a:rPr lang="en-US" sz="2800" smtClean="0"/>
              <a:t>To achieve these, we need:</a:t>
            </a:r>
          </a:p>
          <a:p>
            <a:pPr lvl="1" eaLnBrk="1" hangingPunct="1"/>
            <a:r>
              <a:rPr lang="en-US" sz="2400" smtClean="0"/>
              <a:t>a mechanism for testing and determining (dis)similarity between x and      .</a:t>
            </a:r>
          </a:p>
          <a:p>
            <a:pPr lvl="1" eaLnBrk="1" hangingPunct="1"/>
            <a:r>
              <a:rPr lang="en-US" sz="2400" smtClean="0"/>
              <a:t>a control for finding/creating new class nodes.</a:t>
            </a:r>
          </a:p>
          <a:p>
            <a:pPr lvl="1" eaLnBrk="1" hangingPunct="1"/>
            <a:r>
              <a:rPr lang="en-US" sz="2400" smtClean="0"/>
              <a:t>need to have all operations implemented by units of	      local computation.</a:t>
            </a:r>
          </a:p>
          <a:p>
            <a:pPr eaLnBrk="1" hangingPunct="1"/>
            <a:r>
              <a:rPr lang="en-US" sz="2800" smtClean="0"/>
              <a:t>Only the basic ideas are presented</a:t>
            </a:r>
          </a:p>
          <a:p>
            <a:pPr lvl="1" eaLnBrk="1" hangingPunct="1"/>
            <a:r>
              <a:rPr lang="en-US" sz="2400" smtClean="0"/>
              <a:t>Simplified from the original ART model</a:t>
            </a:r>
          </a:p>
          <a:p>
            <a:pPr lvl="1" eaLnBrk="1" hangingPunct="1"/>
            <a:r>
              <a:rPr lang="en-US" sz="2400" smtClean="0"/>
              <a:t>Some of the control mechanisms realized by various specialized neurons are done by logic statements of the algorithm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338513" y="1525588"/>
          <a:ext cx="461962" cy="460375"/>
        </p:xfrm>
        <a:graphic>
          <a:graphicData uri="http://schemas.openxmlformats.org/presentationml/2006/ole">
            <p:oleObj spid="_x0000_s2050" name="Equation" r:id="rId3" imgW="228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xfrm>
            <a:off x="727075" y="250825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b="1" smtClean="0"/>
              <a:t>ART1 Architecture</a:t>
            </a:r>
          </a:p>
        </p:txBody>
      </p:sp>
      <p:graphicFrame>
        <p:nvGraphicFramePr>
          <p:cNvPr id="3074" name="Object 30"/>
          <p:cNvGraphicFramePr>
            <a:graphicFrameLocks noChangeAspect="1"/>
          </p:cNvGraphicFramePr>
          <p:nvPr/>
        </p:nvGraphicFramePr>
        <p:xfrm>
          <a:off x="739775" y="4070350"/>
          <a:ext cx="6899275" cy="1849438"/>
        </p:xfrm>
        <a:graphic>
          <a:graphicData uri="http://schemas.openxmlformats.org/presentationml/2006/ole">
            <p:oleObj spid="_x0000_s3074" name="Equation" r:id="rId3" imgW="3403440" imgH="914400" progId="Equation.3">
              <p:embed/>
            </p:oleObj>
          </a:graphicData>
        </a:graphic>
      </p:graphicFrame>
      <p:graphicFrame>
        <p:nvGraphicFramePr>
          <p:cNvPr id="3075" name="Object 47"/>
          <p:cNvGraphicFramePr>
            <a:graphicFrameLocks noChangeAspect="1"/>
          </p:cNvGraphicFramePr>
          <p:nvPr/>
        </p:nvGraphicFramePr>
        <p:xfrm>
          <a:off x="566738" y="820738"/>
          <a:ext cx="6086475" cy="3095625"/>
        </p:xfrm>
        <a:graphic>
          <a:graphicData uri="http://schemas.openxmlformats.org/presentationml/2006/ole">
            <p:oleObj spid="_x0000_s3075" name="Bitmap Image" r:id="rId4" imgW="4963218" imgH="252381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352425"/>
            <a:ext cx="7758113" cy="523875"/>
          </a:xfrm>
        </p:spPr>
        <p:txBody>
          <a:bodyPr/>
          <a:lstStyle/>
          <a:p>
            <a:pPr eaLnBrk="1" hangingPunct="1"/>
            <a:r>
              <a:rPr lang="en-US" sz="3200" b="1" smtClean="0"/>
              <a:t>Working of ART1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5363"/>
            <a:ext cx="7948613" cy="5100637"/>
          </a:xfrm>
        </p:spPr>
        <p:txBody>
          <a:bodyPr/>
          <a:lstStyle/>
          <a:p>
            <a:pPr eaLnBrk="1" hangingPunct="1"/>
            <a:r>
              <a:rPr lang="en-US" sz="2800" smtClean="0"/>
              <a:t>3 phases after each input vector </a:t>
            </a:r>
            <a:r>
              <a:rPr lang="en-US" sz="2800" b="1" i="1" smtClean="0"/>
              <a:t>x</a:t>
            </a:r>
            <a:r>
              <a:rPr lang="en-US" sz="2800" smtClean="0"/>
              <a:t> is applied</a:t>
            </a:r>
          </a:p>
          <a:p>
            <a:pPr eaLnBrk="1" hangingPunct="1"/>
            <a:r>
              <a:rPr lang="en-US" sz="2800" b="1" i="1" smtClean="0"/>
              <a:t>Recognition phase</a:t>
            </a:r>
            <a:r>
              <a:rPr lang="en-US" sz="2800" smtClean="0"/>
              <a:t>: determine the winner cluster for </a:t>
            </a:r>
            <a:r>
              <a:rPr lang="en-US" sz="2800" b="1" i="1" smtClean="0"/>
              <a:t>x</a:t>
            </a:r>
          </a:p>
          <a:p>
            <a:pPr lvl="1" eaLnBrk="1" hangingPunct="1"/>
            <a:r>
              <a:rPr lang="en-US" smtClean="0"/>
              <a:t>Using bottom-up weights </a:t>
            </a:r>
            <a:r>
              <a:rPr lang="en-US" b="1" i="1" smtClean="0"/>
              <a:t>b</a:t>
            </a:r>
            <a:endParaRPr lang="en-US" smtClean="0"/>
          </a:p>
          <a:p>
            <a:pPr lvl="1" eaLnBrk="1" hangingPunct="1"/>
            <a:r>
              <a:rPr lang="en-US" smtClean="0"/>
              <a:t>Winner </a:t>
            </a:r>
            <a:r>
              <a:rPr lang="en-US" i="1" smtClean="0"/>
              <a:t>j*</a:t>
            </a:r>
            <a:r>
              <a:rPr lang="en-US" smtClean="0"/>
              <a:t> with max </a:t>
            </a:r>
            <a:r>
              <a:rPr lang="en-US" i="1" smtClean="0"/>
              <a:t>y</a:t>
            </a:r>
            <a:r>
              <a:rPr lang="en-US" i="1" baseline="-25000" smtClean="0"/>
              <a:t>j*</a:t>
            </a:r>
            <a:r>
              <a:rPr lang="en-US" smtClean="0"/>
              <a:t> = </a:t>
            </a:r>
            <a:r>
              <a:rPr lang="en-US" i="1" smtClean="0"/>
              <a:t>b</a:t>
            </a:r>
            <a:r>
              <a:rPr lang="en-US" i="1" baseline="-25000" smtClean="0"/>
              <a:t>j*</a:t>
            </a:r>
            <a:r>
              <a:rPr lang="en-US" smtClean="0"/>
              <a:t> </a:t>
            </a:r>
            <a:r>
              <a:rPr lang="he-IL" smtClean="0">
                <a:cs typeface="Times New Roman" pitchFamily="18" charset="0"/>
              </a:rPr>
              <a:t>ּ</a:t>
            </a:r>
            <a:r>
              <a:rPr lang="en-US" i="1" smtClean="0"/>
              <a:t>x</a:t>
            </a:r>
          </a:p>
          <a:p>
            <a:pPr lvl="1" eaLnBrk="1" hangingPunct="1"/>
            <a:r>
              <a:rPr lang="en-US" i="1" smtClean="0"/>
              <a:t>x </a:t>
            </a:r>
            <a:r>
              <a:rPr lang="en-US" smtClean="0"/>
              <a:t>is tentatively classified to cluster</a:t>
            </a:r>
            <a:r>
              <a:rPr lang="en-US" i="1" smtClean="0"/>
              <a:t> j*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the winner may be far away from </a:t>
            </a:r>
            <a:r>
              <a:rPr lang="en-US" i="1" smtClean="0"/>
              <a:t>x</a:t>
            </a:r>
            <a:r>
              <a:rPr lang="en-US" smtClean="0"/>
              <a:t> (e.g., |</a:t>
            </a:r>
            <a:r>
              <a:rPr lang="en-US" i="1" smtClean="0"/>
              <a:t>t</a:t>
            </a:r>
            <a:r>
              <a:rPr lang="en-US" i="1" baseline="-25000" smtClean="0"/>
              <a:t>j* </a:t>
            </a:r>
            <a:r>
              <a:rPr lang="en-US" i="1" smtClean="0"/>
              <a:t>- x</a:t>
            </a:r>
            <a:r>
              <a:rPr lang="en-US" smtClean="0"/>
              <a:t>| is unacceptably large)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352425"/>
            <a:ext cx="7758113" cy="523875"/>
          </a:xfrm>
        </p:spPr>
        <p:txBody>
          <a:bodyPr/>
          <a:lstStyle/>
          <a:p>
            <a:pPr eaLnBrk="1" hangingPunct="1"/>
            <a:r>
              <a:rPr lang="en-US" sz="3200" b="1" smtClean="0"/>
              <a:t>Working of ART1 (3 phases)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5363"/>
            <a:ext cx="7948613" cy="5100637"/>
          </a:xfrm>
        </p:spPr>
        <p:txBody>
          <a:bodyPr/>
          <a:lstStyle/>
          <a:p>
            <a:pPr eaLnBrk="1" hangingPunct="1"/>
            <a:r>
              <a:rPr lang="en-US" sz="2800" b="1" i="1" dirty="0" smtClean="0"/>
              <a:t>Comparison phase</a:t>
            </a:r>
            <a:r>
              <a:rPr lang="en-US" sz="2800" dirty="0" smtClean="0"/>
              <a:t>: </a:t>
            </a:r>
          </a:p>
          <a:p>
            <a:pPr lvl="1" eaLnBrk="1" hangingPunct="1"/>
            <a:r>
              <a:rPr lang="en-US" dirty="0" smtClean="0"/>
              <a:t>Compute similarity using top-down weights </a:t>
            </a:r>
            <a:r>
              <a:rPr lang="en-US" b="1" i="1" dirty="0" smtClean="0"/>
              <a:t>t</a:t>
            </a:r>
            <a:r>
              <a:rPr lang="en-US" dirty="0" smtClean="0"/>
              <a:t>: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vector: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If </a:t>
            </a:r>
            <a:r>
              <a:rPr lang="en-US" sz="2400" dirty="0" smtClean="0"/>
              <a:t>(# of 1’s in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)|/(</a:t>
            </a:r>
            <a:r>
              <a:rPr lang="en-US" sz="2400" dirty="0" smtClean="0"/>
              <a:t># of 1’s in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) &gt; </a:t>
            </a:r>
            <a:r>
              <a:rPr lang="el-GR" i="1" dirty="0" smtClean="0">
                <a:cs typeface="Times New Roman" pitchFamily="18" charset="0"/>
              </a:rPr>
              <a:t>ρ</a:t>
            </a:r>
            <a:r>
              <a:rPr lang="en-US" dirty="0" smtClean="0"/>
              <a:t>, accept the classification, update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*</a:t>
            </a:r>
            <a:r>
              <a:rPr lang="en-US" dirty="0" smtClean="0"/>
              <a:t> and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*</a:t>
            </a:r>
          </a:p>
          <a:p>
            <a:pPr lvl="1" eaLnBrk="1" hangingPunct="1"/>
            <a:r>
              <a:rPr lang="en-US" dirty="0" smtClean="0"/>
              <a:t>else: remove </a:t>
            </a:r>
            <a:r>
              <a:rPr lang="en-US" i="1" dirty="0" smtClean="0"/>
              <a:t>j*</a:t>
            </a:r>
            <a:r>
              <a:rPr lang="en-US" dirty="0" smtClean="0"/>
              <a:t> from further consideration, look for other potential winner or create a new node with </a:t>
            </a:r>
            <a:r>
              <a:rPr lang="en-US" i="1" dirty="0" smtClean="0"/>
              <a:t>x</a:t>
            </a:r>
            <a:r>
              <a:rPr lang="en-US" dirty="0" smtClean="0"/>
              <a:t> as its first patter.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533650" y="1965325"/>
          <a:ext cx="4894263" cy="671513"/>
        </p:xfrm>
        <a:graphic>
          <a:graphicData uri="http://schemas.openxmlformats.org/presentationml/2006/ole">
            <p:oleObj spid="_x0000_s4098" name="Equation" r:id="rId4" imgW="1854000" imgH="253800" progId="Equation.3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525713" y="2673350"/>
          <a:ext cx="4843462" cy="982663"/>
        </p:xfrm>
        <a:graphic>
          <a:graphicData uri="http://schemas.openxmlformats.org/presentationml/2006/ole">
            <p:oleObj spid="_x0000_s4099" name="Equation" r:id="rId5" imgW="2070000" imgH="4190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5200" y="6011333"/>
            <a:ext cx="735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Observer expectation and Sensory 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</TotalTime>
  <Words>1122</Words>
  <Application>Microsoft PowerPoint</Application>
  <PresentationFormat>On-screen Show (4:3)</PresentationFormat>
  <Paragraphs>190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Default Design</vt:lpstr>
      <vt:lpstr>Equation</vt:lpstr>
      <vt:lpstr>Bitmap Image</vt:lpstr>
      <vt:lpstr>ADAPTIVE RESONANCE THEORY</vt:lpstr>
      <vt:lpstr>STABILITY-PLASTICITY DILEMMA</vt:lpstr>
      <vt:lpstr>Slide 3</vt:lpstr>
      <vt:lpstr>Adaptive Resonance Theory (ART) Refer ‘Mehrotra and Mohan’s book for unsupervised networks</vt:lpstr>
      <vt:lpstr>Slide 5</vt:lpstr>
      <vt:lpstr>Slide 6</vt:lpstr>
      <vt:lpstr>ART1 Architecture</vt:lpstr>
      <vt:lpstr>Working of ART1</vt:lpstr>
      <vt:lpstr>Working of ART1 (3 phases)</vt:lpstr>
      <vt:lpstr>Slide 10</vt:lpstr>
      <vt:lpstr>Slide 11</vt:lpstr>
      <vt:lpstr>Slide 12</vt:lpstr>
      <vt:lpstr>Slide 13</vt:lpstr>
      <vt:lpstr>Slide 14</vt:lpstr>
      <vt:lpstr>Notes</vt:lpstr>
      <vt:lpstr>Slide 16</vt:lpstr>
      <vt:lpstr>Principal Components Analysis (PCA)</vt:lpstr>
      <vt:lpstr>Principle Component Analysis (PCA) Networks</vt:lpstr>
      <vt:lpstr>Linear Algebra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University of Maryland Baltimore County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qxu1</dc:creator>
  <cp:lastModifiedBy>G. N. Pillai</cp:lastModifiedBy>
  <cp:revision>119</cp:revision>
  <dcterms:created xsi:type="dcterms:W3CDTF">2001-02-02T18:36:44Z</dcterms:created>
  <dcterms:modified xsi:type="dcterms:W3CDTF">2018-04-06T05:30:37Z</dcterms:modified>
</cp:coreProperties>
</file>