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657" r:id="rId2"/>
    <p:sldId id="658" r:id="rId3"/>
    <p:sldId id="659" r:id="rId4"/>
    <p:sldId id="660" r:id="rId5"/>
    <p:sldId id="671" r:id="rId6"/>
    <p:sldId id="673" r:id="rId7"/>
    <p:sldId id="674" r:id="rId8"/>
    <p:sldId id="675" r:id="rId9"/>
    <p:sldId id="672" r:id="rId10"/>
    <p:sldId id="661" r:id="rId11"/>
    <p:sldId id="665" r:id="rId12"/>
    <p:sldId id="664" r:id="rId13"/>
  </p:sldIdLst>
  <p:sldSz cx="9144000" cy="6858000" type="screen4x3"/>
  <p:notesSz cx="6746875" cy="99139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FF"/>
    <a:srgbClr val="660066"/>
    <a:srgbClr val="FFFF00"/>
    <a:srgbClr val="008000"/>
    <a:srgbClr val="000099"/>
    <a:srgbClr val="FF0000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729" autoAdjust="0"/>
  </p:normalViewPr>
  <p:slideViewPr>
    <p:cSldViewPr>
      <p:cViewPr>
        <p:scale>
          <a:sx n="75" d="100"/>
          <a:sy n="75" d="100"/>
        </p:scale>
        <p:origin x="-1878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75" d="100"/>
          <a:sy n="75" d="100"/>
        </p:scale>
        <p:origin x="-1434" y="-72"/>
      </p:cViewPr>
      <p:guideLst>
        <p:guide orient="horz" pos="3122"/>
        <p:guide pos="212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Courier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49575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Courier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6413"/>
            <a:ext cx="2949575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Courier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96413"/>
            <a:ext cx="2949575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Courier" pitchFamily="49" charset="0"/>
              </a:defRPr>
            </a:lvl1pPr>
          </a:lstStyle>
          <a:p>
            <a:pPr>
              <a:defRPr/>
            </a:pPr>
            <a:fld id="{38F56D1E-66BD-4477-856D-D621F4553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82" tIns="45991" rIns="91982" bIns="45991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0"/>
            <a:ext cx="2924175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82" tIns="45991" rIns="91982" bIns="45991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10113"/>
            <a:ext cx="4949825" cy="4464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82" tIns="45991" rIns="91982" bIns="45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8638"/>
            <a:ext cx="2924175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82" tIns="45991" rIns="91982" bIns="45991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418638"/>
            <a:ext cx="2924175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82" tIns="45991" rIns="91982" bIns="45991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AB37215-FA31-440E-AFFD-3B67AFDF9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8DC76-FE49-4C60-9111-31B2BE22D2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44A876-25F5-4040-B4E8-A239A7281B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B8A0B-46B8-4775-8046-0B739540749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245DF-63DF-4B9D-9870-577E7FC1459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A33AC-02DC-4513-8B2A-F7D9358410D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1BDCB-9EEF-4B73-B957-F9D26ABB0EDF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The goal of boosting is to improve the accuracy of any given learning algorithm.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Consider creating three component classifiers for a two-category problem through boosting. </a:t>
            </a:r>
          </a:p>
          <a:p>
            <a:pPr eaLnBrk="1" hangingPunct="1"/>
            <a:r>
              <a:rPr lang="en-US" altLang="zh-CN" smtClean="0"/>
              <a:t>First, ……, call this set D1. Based on D1, train the first classifier, C1. </a:t>
            </a:r>
          </a:p>
          <a:p>
            <a:pPr eaLnBrk="1" hangingPunct="1"/>
            <a:r>
              <a:rPr lang="en-US" altLang="zh-CN" smtClean="0"/>
              <a:t>Now, we seek a second training set D2, half of the patterns in D2 should be correctly classified by C1, half incorrectly classified by C1. </a:t>
            </a:r>
          </a:p>
          <a:p>
            <a:pPr eaLnBrk="1" hangingPunct="1"/>
            <a:r>
              <a:rPr lang="en-US" altLang="zh-CN" smtClean="0"/>
              <a:t>Next, we seek a third data set D3,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8E5CE-3E76-4277-971C-481C412F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50330-6033-49F8-9A3B-503C70322D04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982B-C763-477C-9330-93CC8AD6A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9A340-B2F4-4DE8-BB40-7667CFF73D5C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5451-09B3-4410-9A32-35FFC574B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E19AD-0CC5-4535-A18F-F02A675B332E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7E591-479A-4DCA-A973-71E4DAB77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7B6B1-C664-4D26-97C9-762EE4C189E3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30517-8D8D-4023-A644-CF5935469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E18F-B14F-4674-AD30-A27EB9C6D1DF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94A0C-6E98-418E-80C8-2C6501809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23679-0777-4051-8F3C-60BCC00ED653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11560-CA29-41A2-9180-4A1A96B41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8685A-1925-4484-8077-12C4E088225B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023D2-9844-40C7-9FBC-43C079DA8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DE827-48CB-475D-8BD8-86CB2BAF7441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CC3AA-692C-4508-A28D-4FCAB76BF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B9D0B-9795-45DD-BF51-7897F912A21F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AD64-ABEC-4BEF-9748-303317A35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75D73-2DA1-485B-A111-490F97FA1363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98029-D73B-43F5-8F92-1D0F0A9D0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46078A-559A-425F-8D5B-9CC4FF924279}" type="datetimeFigureOut">
              <a:rPr lang="en-US"/>
              <a:pPr>
                <a:defRPr/>
              </a:pPr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6FAD34-B7D3-409A-9A31-919B4EDA3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Ensemble Learning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So far – learning methods that learn a </a:t>
            </a:r>
            <a:r>
              <a:rPr lang="en-US" smtClean="0">
                <a:solidFill>
                  <a:srgbClr val="FF0000"/>
                </a:solidFill>
              </a:rPr>
              <a:t>single hypothesis</a:t>
            </a:r>
            <a:r>
              <a:rPr lang="en-US" smtClean="0"/>
              <a:t>, chosen form a hypothesis space that is used  to make predictions.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Ensemble learning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select a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collection (ensemble) of hypotheses</a:t>
            </a:r>
            <a:r>
              <a:rPr lang="en-US" smtClean="0">
                <a:sym typeface="Wingdings" pitchFamily="2" charset="2"/>
              </a:rPr>
              <a:t> and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combine their predictions</a:t>
            </a:r>
            <a:r>
              <a:rPr lang="en-US" smtClean="0">
                <a:sym typeface="Wingdings" pitchFamily="2" charset="2"/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Wingdings" pitchFamily="2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Wingdings" pitchFamily="2" charset="2"/>
              </a:rPr>
              <a:t>Example 1 - generate 100 different decision trees from the same or different  training set and have them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vote on the best classification</a:t>
            </a:r>
            <a:r>
              <a:rPr lang="en-US" smtClean="0">
                <a:sym typeface="Wingdings" pitchFamily="2" charset="2"/>
              </a:rPr>
              <a:t> for a new example.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Wingdings" pitchFamily="2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Key motivation:</a:t>
            </a:r>
            <a:r>
              <a:rPr lang="en-US" smtClean="0">
                <a:sym typeface="Wingdings" pitchFamily="2" charset="2"/>
              </a:rPr>
              <a:t> reduce the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error rate.</a:t>
            </a:r>
            <a:r>
              <a:rPr lang="en-US" smtClean="0">
                <a:sym typeface="Wingdings" pitchFamily="2" charset="2"/>
              </a:rPr>
              <a:t> Hope is that it will  become much more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unlikely that the ensemble of    will misclassify an example.</a:t>
            </a:r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Bagging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Create </a:t>
            </a:r>
            <a:r>
              <a:rPr lang="en-US" sz="2400" dirty="0" smtClean="0">
                <a:solidFill>
                  <a:schemeClr val="accent2"/>
                </a:solidFill>
              </a:rPr>
              <a:t>ensembles</a:t>
            </a:r>
            <a:r>
              <a:rPr lang="en-US" sz="2400" dirty="0" smtClean="0"/>
              <a:t> by </a:t>
            </a:r>
            <a:r>
              <a:rPr lang="en-US" sz="2400" dirty="0" smtClean="0">
                <a:solidFill>
                  <a:srgbClr val="FF0000"/>
                </a:solidFill>
              </a:rPr>
              <a:t>“</a:t>
            </a:r>
            <a:r>
              <a:rPr lang="en-US" sz="2400" i="1" dirty="0" smtClean="0">
                <a:solidFill>
                  <a:srgbClr val="FF0000"/>
                </a:solidFill>
              </a:rPr>
              <a:t>bootstrap aggregation</a:t>
            </a:r>
            <a:r>
              <a:rPr lang="en-US" sz="2400" dirty="0" smtClean="0">
                <a:solidFill>
                  <a:srgbClr val="FF0000"/>
                </a:solidFill>
              </a:rPr>
              <a:t>”,</a:t>
            </a:r>
            <a:r>
              <a:rPr lang="en-US" sz="2400" dirty="0" smtClean="0"/>
              <a:t> i.e., repeatedly </a:t>
            </a:r>
            <a:r>
              <a:rPr lang="en-US" sz="2400" dirty="0" smtClean="0">
                <a:solidFill>
                  <a:schemeClr val="accent2"/>
                </a:solidFill>
              </a:rPr>
              <a:t>randomly </a:t>
            </a:r>
            <a:r>
              <a:rPr lang="en-US" sz="2400" dirty="0" err="1" smtClean="0">
                <a:solidFill>
                  <a:schemeClr val="accent2"/>
                </a:solidFill>
              </a:rPr>
              <a:t>resampling</a:t>
            </a:r>
            <a:r>
              <a:rPr lang="en-US" sz="2400" dirty="0" smtClean="0">
                <a:solidFill>
                  <a:schemeClr val="accent2"/>
                </a:solidFill>
              </a:rPr>
              <a:t> the training</a:t>
            </a:r>
            <a:r>
              <a:rPr lang="en-US" sz="2400" dirty="0" smtClean="0"/>
              <a:t> data).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Bootstrap:</a:t>
            </a:r>
            <a:r>
              <a:rPr lang="en-US" sz="2400" dirty="0" smtClean="0"/>
              <a:t> draw N items from X with replacement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Each </a:t>
            </a:r>
            <a:r>
              <a:rPr lang="en-US" sz="2400" b="1" i="1" dirty="0" smtClean="0">
                <a:solidFill>
                  <a:srgbClr val="FF0000"/>
                </a:solidFill>
              </a:rPr>
              <a:t>bootstrap sample</a:t>
            </a:r>
            <a:r>
              <a:rPr lang="en-US" sz="2400" dirty="0" smtClean="0"/>
              <a:t> will on average contain 63.2% of the unique training examples, the rest are replicates.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Bagging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Train </a:t>
            </a:r>
            <a:r>
              <a:rPr lang="en-US" sz="2400" i="1" dirty="0" smtClean="0"/>
              <a:t>M</a:t>
            </a:r>
            <a:r>
              <a:rPr lang="en-US" sz="2400" dirty="0" smtClean="0"/>
              <a:t> learners on </a:t>
            </a:r>
            <a:r>
              <a:rPr lang="en-US" sz="2400" i="1" dirty="0" smtClean="0"/>
              <a:t>M</a:t>
            </a:r>
            <a:r>
              <a:rPr lang="en-US" sz="2400" dirty="0" smtClean="0"/>
              <a:t> bootstrap samples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Combine outputs by voting (e.g., </a:t>
            </a:r>
            <a:r>
              <a:rPr lang="en-US" sz="2400" dirty="0" smtClean="0">
                <a:solidFill>
                  <a:srgbClr val="FF0000"/>
                </a:solidFill>
              </a:rPr>
              <a:t>majority vote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Decreases error by </a:t>
            </a:r>
            <a:r>
              <a:rPr lang="en-US" sz="2400" dirty="0" smtClean="0">
                <a:solidFill>
                  <a:srgbClr val="FF0000"/>
                </a:solidFill>
              </a:rPr>
              <a:t>decreasing the variance</a:t>
            </a:r>
            <a:r>
              <a:rPr lang="en-US" sz="2400" dirty="0" smtClean="0"/>
              <a:t> in the results due to </a:t>
            </a:r>
            <a:r>
              <a:rPr lang="en-US" sz="2400" b="1" i="1" dirty="0" smtClean="0">
                <a:solidFill>
                  <a:srgbClr val="FF0000"/>
                </a:solidFill>
              </a:rPr>
              <a:t>unstable learners</a:t>
            </a:r>
            <a:r>
              <a:rPr lang="en-US" sz="2400" dirty="0" smtClean="0"/>
              <a:t>, algorithms (like decision trees and neural networks) whose output can change dramatically when the training data is slightly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4D66A-0B42-40C5-95F9-60807EE4074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83752" y="6248400"/>
            <a:ext cx="5570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Suppose  n=500.      (1-1/500)</a:t>
            </a:r>
            <a:r>
              <a:rPr lang="en-US" baseline="30000" dirty="0" smtClean="0">
                <a:solidFill>
                  <a:schemeClr val="tx2"/>
                </a:solidFill>
              </a:rPr>
              <a:t>500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≈ </a:t>
            </a:r>
            <a:r>
              <a:rPr lang="en-US" baseline="30000" dirty="0" smtClean="0">
                <a:solidFill>
                  <a:schemeClr val="tx2"/>
                </a:solidFill>
                <a:cs typeface="Arial" pitchFamily="34" charset="0"/>
              </a:rPr>
              <a:t>1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/</a:t>
            </a:r>
            <a:r>
              <a:rPr lang="en-US" i="1" baseline="-25000" dirty="0" smtClean="0">
                <a:solidFill>
                  <a:schemeClr val="tx2"/>
                </a:solidFill>
                <a:cs typeface="Arial" pitchFamily="34" charset="0"/>
              </a:rPr>
              <a:t>e</a:t>
            </a:r>
            <a:r>
              <a:rPr lang="en-US" i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≈ .368 </a:t>
            </a:r>
            <a:endParaRPr lang="en-US" dirty="0">
              <a:solidFill>
                <a:schemeClr val="tx2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Boosting</a:t>
            </a:r>
            <a:endParaRPr lang="en-US" altLang="zh-C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Introduced by </a:t>
            </a:r>
            <a:r>
              <a:rPr lang="en-US" sz="1800" dirty="0" err="1" smtClean="0"/>
              <a:t>Schapire</a:t>
            </a:r>
            <a:r>
              <a:rPr lang="en-US" sz="1800" dirty="0" smtClean="0"/>
              <a:t> and Freund in 1996.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Build </a:t>
            </a:r>
            <a:r>
              <a:rPr lang="en-US" altLang="zh-CN" sz="1800" dirty="0" smtClean="0"/>
              <a:t>new models that try to do better on previous model's </a:t>
            </a:r>
            <a:r>
              <a:rPr lang="en-US" altLang="zh-CN" sz="1800" dirty="0" err="1" smtClean="0"/>
              <a:t>mis</a:t>
            </a:r>
            <a:r>
              <a:rPr lang="en-US" altLang="zh-CN" sz="1800" dirty="0" smtClean="0"/>
              <a:t>-classifications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Can get better accuracy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Tends to </a:t>
            </a:r>
            <a:r>
              <a:rPr lang="en-US" altLang="zh-CN" sz="1800" dirty="0" err="1" smtClean="0"/>
              <a:t>overfit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Consider </a:t>
            </a:r>
            <a:r>
              <a:rPr lang="en-US" altLang="zh-CN" sz="1800" dirty="0" smtClean="0"/>
              <a:t>creating three component classifiers for a two-category problem through boosting.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Randomly select </a:t>
            </a:r>
            <a:r>
              <a:rPr lang="en-US" altLang="zh-CN" sz="1800" i="1" dirty="0" smtClean="0"/>
              <a:t>n</a:t>
            </a:r>
            <a:r>
              <a:rPr lang="en-US" altLang="zh-CN" sz="1800" i="1" baseline="-25000" dirty="0" smtClean="0"/>
              <a:t>1 </a:t>
            </a:r>
            <a:r>
              <a:rPr lang="en-US" altLang="zh-CN" sz="1800" i="1" dirty="0" smtClean="0"/>
              <a:t>&lt; n</a:t>
            </a:r>
            <a:r>
              <a:rPr lang="en-US" altLang="zh-CN" sz="1800" i="1" baseline="-25000" dirty="0" smtClean="0"/>
              <a:t> </a:t>
            </a:r>
            <a:r>
              <a:rPr lang="en-US" altLang="zh-CN" sz="1800" dirty="0" smtClean="0"/>
              <a:t>samples from </a:t>
            </a:r>
            <a:r>
              <a:rPr lang="en-US" altLang="zh-CN" sz="1800" i="1" dirty="0" smtClean="0"/>
              <a:t>D</a:t>
            </a:r>
            <a:r>
              <a:rPr lang="en-US" altLang="zh-CN" sz="1800" dirty="0" smtClean="0"/>
              <a:t> without replacement to obtain </a:t>
            </a:r>
            <a:r>
              <a:rPr lang="en-US" altLang="zh-CN" sz="1800" i="1" dirty="0" smtClean="0"/>
              <a:t>D</a:t>
            </a:r>
            <a:r>
              <a:rPr lang="en-US" altLang="zh-CN" sz="1800" i="1" baseline="-25000" dirty="0" smtClean="0"/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Train weak learner </a:t>
            </a:r>
            <a:r>
              <a:rPr lang="en-US" altLang="zh-CN" sz="1600" i="1" dirty="0" smtClean="0"/>
              <a:t>C</a:t>
            </a:r>
            <a:r>
              <a:rPr lang="en-US" altLang="zh-CN" sz="1600" i="1" baseline="-25000" dirty="0" smtClean="0"/>
              <a:t>1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600" i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Select </a:t>
            </a:r>
            <a:r>
              <a:rPr lang="en-US" altLang="zh-CN" sz="1800" i="1" dirty="0" smtClean="0"/>
              <a:t>n</a:t>
            </a:r>
            <a:r>
              <a:rPr lang="en-US" altLang="zh-CN" sz="1800" i="1" baseline="-25000" dirty="0" smtClean="0"/>
              <a:t>2 </a:t>
            </a:r>
            <a:r>
              <a:rPr lang="en-US" altLang="zh-CN" sz="1800" i="1" dirty="0" smtClean="0"/>
              <a:t>&lt; n</a:t>
            </a:r>
            <a:r>
              <a:rPr lang="en-US" altLang="zh-CN" sz="1800" i="1" baseline="-25000" dirty="0" smtClean="0"/>
              <a:t> </a:t>
            </a:r>
            <a:r>
              <a:rPr lang="en-US" altLang="zh-CN" sz="1800" dirty="0" smtClean="0"/>
              <a:t>samples from </a:t>
            </a:r>
            <a:r>
              <a:rPr lang="en-US" altLang="zh-CN" sz="1800" i="1" dirty="0" smtClean="0"/>
              <a:t>D</a:t>
            </a:r>
            <a:r>
              <a:rPr lang="en-US" altLang="zh-CN" sz="1800" dirty="0" smtClean="0"/>
              <a:t> with half of the samples misclassified by </a:t>
            </a:r>
            <a:r>
              <a:rPr lang="en-US" altLang="zh-CN" sz="1800" i="1" dirty="0" smtClean="0"/>
              <a:t>C</a:t>
            </a:r>
            <a:r>
              <a:rPr lang="en-US" altLang="zh-CN" sz="1800" i="1" baseline="-25000" dirty="0" smtClean="0"/>
              <a:t>1 </a:t>
            </a:r>
            <a:r>
              <a:rPr lang="en-US" altLang="zh-CN" sz="1800" dirty="0" smtClean="0"/>
              <a:t>to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obtain </a:t>
            </a:r>
            <a:r>
              <a:rPr lang="en-US" altLang="zh-CN" sz="1800" i="1" dirty="0" smtClean="0"/>
              <a:t>D</a:t>
            </a:r>
            <a:r>
              <a:rPr lang="en-US" altLang="zh-CN" sz="1800" i="1" baseline="-25000" dirty="0" smtClean="0"/>
              <a:t>2</a:t>
            </a: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Train weak learner </a:t>
            </a:r>
            <a:r>
              <a:rPr lang="en-US" altLang="zh-CN" sz="1600" i="1" dirty="0" smtClean="0"/>
              <a:t>C</a:t>
            </a:r>
            <a:r>
              <a:rPr lang="en-US" altLang="zh-CN" sz="1600" i="1" baseline="-25000" dirty="0" smtClean="0"/>
              <a:t>2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Select all remaining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samples from </a:t>
            </a:r>
            <a:r>
              <a:rPr lang="en-US" altLang="zh-CN" sz="1800" i="1" dirty="0" smtClean="0"/>
              <a:t>D </a:t>
            </a:r>
            <a:r>
              <a:rPr lang="en-US" altLang="zh-CN" sz="1800" dirty="0" smtClean="0"/>
              <a:t>that </a:t>
            </a:r>
            <a:r>
              <a:rPr lang="en-US" altLang="zh-CN" sz="1800" i="1" dirty="0" smtClean="0"/>
              <a:t>C</a:t>
            </a:r>
            <a:r>
              <a:rPr lang="en-US" altLang="zh-CN" sz="1800" i="1" baseline="-25000" dirty="0" smtClean="0"/>
              <a:t>1</a:t>
            </a:r>
            <a:r>
              <a:rPr lang="en-US" altLang="zh-CN" sz="1800" dirty="0" smtClean="0"/>
              <a:t> and </a:t>
            </a:r>
            <a:r>
              <a:rPr lang="en-US" altLang="zh-CN" sz="1800" i="1" dirty="0" smtClean="0"/>
              <a:t>C</a:t>
            </a:r>
            <a:r>
              <a:rPr lang="en-US" altLang="zh-CN" sz="1800" i="1" baseline="-25000" dirty="0" smtClean="0"/>
              <a:t>2</a:t>
            </a:r>
            <a:r>
              <a:rPr lang="en-US" altLang="zh-CN" sz="1800" dirty="0" smtClean="0"/>
              <a:t> disagree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Train weak learner </a:t>
            </a:r>
            <a:r>
              <a:rPr lang="en-US" altLang="zh-CN" sz="1600" i="1" dirty="0" smtClean="0"/>
              <a:t>C</a:t>
            </a:r>
            <a:r>
              <a:rPr lang="en-US" altLang="zh-CN" sz="1600" i="1" baseline="-25000" dirty="0" smtClean="0"/>
              <a:t>3</a:t>
            </a:r>
            <a:r>
              <a:rPr lang="en-US" altLang="zh-CN" sz="16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Final classifier is vote of weak learners</a:t>
            </a:r>
            <a:endParaRPr lang="en-US" altLang="zh-CN" sz="1800" i="1" dirty="0" smtClean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716E9-DCD5-4EC1-A58B-67C6EC21EA8A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715000" y="4648200"/>
            <a:ext cx="3048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5943600" y="4876800"/>
            <a:ext cx="14478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7620000" y="56388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8077200" y="563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8153400" y="4724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324600" y="5257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D1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696200" y="5715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D2</a:t>
            </a:r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7543800" y="49530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620000" y="5029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D3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696200" y="5943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+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8153400" y="5943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-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153400" y="5791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-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7848600" y="5943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Learning Ensembles</a:t>
            </a: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990600" y="1066800"/>
            <a:ext cx="77724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Times New Roman"/>
              </a:rPr>
              <a:t>Learn multiple alternative definitions of a concept </a:t>
            </a:r>
            <a:r>
              <a:rPr lang="en-US" sz="2400" kern="0" dirty="0">
                <a:solidFill>
                  <a:srgbClr val="FF0000"/>
                </a:solidFill>
                <a:latin typeface="Times New Roman"/>
              </a:rPr>
              <a:t>using different training data</a:t>
            </a:r>
            <a:r>
              <a:rPr lang="en-US" sz="2400" kern="0" dirty="0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US" sz="2400" kern="0" dirty="0">
                <a:solidFill>
                  <a:srgbClr val="FF0000"/>
                </a:solidFill>
                <a:latin typeface="Times New Roman"/>
              </a:rPr>
              <a:t>different learning algorithms.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FF0000"/>
                </a:solidFill>
                <a:latin typeface="Times New Roman"/>
              </a:rPr>
              <a:t>Combine decisions</a:t>
            </a:r>
            <a:r>
              <a:rPr lang="en-US" sz="2400" kern="0" dirty="0">
                <a:solidFill>
                  <a:srgbClr val="000000"/>
                </a:solidFill>
                <a:latin typeface="Times New Roman"/>
              </a:rPr>
              <a:t> of multiple definitions, e.g. using </a:t>
            </a:r>
            <a:r>
              <a:rPr lang="en-US" sz="2400" kern="0" dirty="0">
                <a:solidFill>
                  <a:srgbClr val="FF0000"/>
                </a:solidFill>
                <a:latin typeface="Times New Roman"/>
              </a:rPr>
              <a:t>weighted voting</a:t>
            </a:r>
            <a:r>
              <a:rPr lang="en-US" sz="2400" kern="0" dirty="0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667000"/>
            <a:ext cx="523899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Ensembles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“No Free Lunch” Theorem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single algorithm wins all the time!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When combing multiple </a:t>
            </a:r>
            <a:r>
              <a:rPr lang="en-US" smtClean="0">
                <a:solidFill>
                  <a:srgbClr val="FF0000"/>
                </a:solidFill>
              </a:rPr>
              <a:t>independent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diverse decisions</a:t>
            </a:r>
            <a:r>
              <a:rPr lang="en-US" smtClean="0"/>
              <a:t> each of which is </a:t>
            </a:r>
            <a:r>
              <a:rPr lang="en-US" smtClean="0">
                <a:solidFill>
                  <a:srgbClr val="FF0000"/>
                </a:solidFill>
              </a:rPr>
              <a:t>at least more accurate than random guessing</a:t>
            </a:r>
            <a:r>
              <a:rPr lang="en-US" smtClean="0"/>
              <a:t>, random errors cancel each other out, </a:t>
            </a:r>
            <a:r>
              <a:rPr lang="en-US" smtClean="0">
                <a:solidFill>
                  <a:srgbClr val="FF0000"/>
                </a:solidFill>
              </a:rPr>
              <a:t>correct decisions are reinforced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6450013"/>
            <a:ext cx="234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Ray Mooney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Ensemble Learning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  </a:t>
            </a:r>
            <a:r>
              <a:rPr lang="en-US" sz="2000" smtClean="0">
                <a:sym typeface="Wingdings" pitchFamily="2" charset="2"/>
              </a:rPr>
              <a:t>way of </a:t>
            </a:r>
            <a:r>
              <a:rPr lang="en-US" sz="2000" smtClean="0">
                <a:solidFill>
                  <a:srgbClr val="FF0000"/>
                </a:solidFill>
                <a:sym typeface="Wingdings" pitchFamily="2" charset="2"/>
              </a:rPr>
              <a:t>enlarging the hypothesis space</a:t>
            </a:r>
            <a:r>
              <a:rPr lang="en-US" sz="2000" smtClean="0">
                <a:sym typeface="Wingdings" pitchFamily="2" charset="2"/>
              </a:rPr>
              <a:t>, i.e., the ensemble itself is a hypothesis and the </a:t>
            </a:r>
            <a:r>
              <a:rPr lang="en-US" sz="2000" smtClean="0">
                <a:solidFill>
                  <a:srgbClr val="FF0000"/>
                </a:solidFill>
                <a:sym typeface="Wingdings" pitchFamily="2" charset="2"/>
              </a:rPr>
              <a:t>new hypothesis space is the set of all possible ensembles constructible form hypotheses of the original space.</a:t>
            </a:r>
            <a:endParaRPr lang="en-US" sz="2000" smtClean="0">
              <a:solidFill>
                <a:srgbClr val="FF0000"/>
              </a:solidFill>
            </a:endParaRPr>
          </a:p>
        </p:txBody>
      </p:sp>
      <p:pic>
        <p:nvPicPr>
          <p:cNvPr id="8785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5200"/>
            <a:ext cx="32004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0" y="3810000"/>
            <a:ext cx="63944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Increasing power of ensemble learning: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 sz="1600">
                <a:solidFill>
                  <a:srgbClr val="FF0000"/>
                </a:solidFill>
              </a:rPr>
              <a:t>Three linear threshold hypothesis </a:t>
            </a:r>
          </a:p>
          <a:p>
            <a:r>
              <a:rPr lang="en-US" sz="1600">
                <a:solidFill>
                  <a:srgbClr val="FF0000"/>
                </a:solidFill>
              </a:rPr>
              <a:t>(positive examples on the non-shaded side);</a:t>
            </a:r>
          </a:p>
          <a:p>
            <a:r>
              <a:rPr lang="en-US" sz="1600">
                <a:solidFill>
                  <a:srgbClr val="FF0000"/>
                </a:solidFill>
              </a:rPr>
              <a:t>Ensemble classifies as positive any example classified </a:t>
            </a:r>
          </a:p>
          <a:p>
            <a:r>
              <a:rPr lang="en-US" sz="1600">
                <a:solidFill>
                  <a:srgbClr val="FF0000"/>
                </a:solidFill>
              </a:rPr>
              <a:t>positively be all three. The resulting triangular region hypothesis</a:t>
            </a:r>
          </a:p>
          <a:p>
            <a:r>
              <a:rPr lang="en-US" sz="1600">
                <a:solidFill>
                  <a:srgbClr val="FF0000"/>
                </a:solidFill>
              </a:rPr>
              <a:t>is not expressible in the original hypothesis space.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1"/>
            <a:ext cx="8229600" cy="3505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Necessary and sufficient condition for an ensemble of classifiers to be more accurate than any of its individual members :</a:t>
            </a:r>
          </a:p>
          <a:p>
            <a:pPr>
              <a:buNone/>
            </a:pPr>
            <a:r>
              <a:rPr lang="en-US" sz="2400" dirty="0" smtClean="0"/>
              <a:t>The classifiers must be </a:t>
            </a:r>
            <a:r>
              <a:rPr lang="en-US" sz="2400" dirty="0" smtClean="0">
                <a:solidFill>
                  <a:srgbClr val="FF0000"/>
                </a:solidFill>
              </a:rPr>
              <a:t>accurate</a:t>
            </a:r>
            <a:r>
              <a:rPr lang="en-US" sz="2400" dirty="0" smtClean="0"/>
              <a:t> (weak learner). </a:t>
            </a:r>
            <a:r>
              <a:rPr lang="en-US" sz="2400" dirty="0" smtClean="0"/>
              <a:t>They must be </a:t>
            </a:r>
            <a:r>
              <a:rPr lang="en-US" sz="2400" dirty="0" smtClean="0">
                <a:solidFill>
                  <a:srgbClr val="FF0000"/>
                </a:solidFill>
              </a:rPr>
              <a:t>diverse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 accurate  classifier or weak learner is one that has an error rate of better than random guessing (&gt;50%).</a:t>
            </a:r>
          </a:p>
          <a:p>
            <a:pPr>
              <a:buNone/>
            </a:pPr>
            <a:r>
              <a:rPr lang="en-US" sz="2400" dirty="0" smtClean="0"/>
              <a:t>Two classifiers are diverse if they make different errors on new data points.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886200"/>
            <a:ext cx="800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Methods</a:t>
            </a: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 constructing Ensembles.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sz="2400" baseline="0" dirty="0" smtClean="0">
                <a:solidFill>
                  <a:schemeClr val="tx1"/>
                </a:solidFill>
                <a:latin typeface="+mn-lt"/>
              </a:rPr>
              <a:t>Manipulating the training examples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Manipulating the input features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Injecting Randomness</a:t>
            </a: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54102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Bias- variance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dilemma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(slides from previous course)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228600" y="381000"/>
            <a:ext cx="86868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Error = reducible error + </a:t>
            </a:r>
            <a:r>
              <a:rPr lang="en-US" sz="2400" u="sng" dirty="0" smtClean="0">
                <a:solidFill>
                  <a:srgbClr val="FF0000"/>
                </a:solidFill>
                <a:latin typeface="Calibri" pitchFamily="34" charset="0"/>
              </a:rPr>
              <a:t>irreducible </a:t>
            </a:r>
            <a:r>
              <a:rPr lang="en-US" sz="2400" u="sng" dirty="0" smtClean="0">
                <a:solidFill>
                  <a:srgbClr val="FF0000"/>
                </a:solidFill>
                <a:latin typeface="Calibri" pitchFamily="34" charset="0"/>
              </a:rPr>
              <a:t>error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                                         (Due to noise)</a:t>
            </a:r>
            <a:endParaRPr lang="en-US" sz="24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Reducible error can be further decomposed into “error due to squared bias” and “error due to variance.”</a:t>
            </a:r>
            <a:r>
              <a:rPr lang="en-US" sz="2400" dirty="0" smtClean="0">
                <a:solidFill>
                  <a:srgbClr val="FF0000"/>
                </a:solidFill>
              </a:rPr>
              <a:t> 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3429000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due to squared bias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is the amount by which the expected model prediction differs from the true value or target, over the training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4953000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due to variance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is the amount by which the prediction, over one training set, differs from the expected predicted value, over all the training sets.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2362200"/>
            <a:ext cx="5562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Err(x)=Bias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+Variance+Irreducible Error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cott.fortmann-roe.com/docs/docs/BiasVariance/biasvari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6722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71600" y="6096000"/>
            <a:ext cx="655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Average models to reduce model variance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286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 which is too simple, or too inflexible, will have a large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bias.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model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has too much flexibility will have high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variance.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Bootstrap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Method.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Cross-validation is without replacement.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bootstrap allows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 to calculate estimates in situations where there is no adequate statistical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theory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population is not normal and the sample size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small).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we obtained a sample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observations from some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unknown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distribution,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We call the original sample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 is to know about a parameter, θ, of the original 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distribution (for example: mean,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median)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bootstrap sample is a sample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replacement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size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original sample. It is denoted by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731</Words>
  <Application>Microsoft Office PowerPoint</Application>
  <PresentationFormat>On-screen Show (4:3)</PresentationFormat>
  <Paragraphs>107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Ensemble Learning</vt:lpstr>
      <vt:lpstr>Learning Ensembles</vt:lpstr>
      <vt:lpstr>Value of Ensembles</vt:lpstr>
      <vt:lpstr>Ensemble Learning</vt:lpstr>
      <vt:lpstr>Slide 5</vt:lpstr>
      <vt:lpstr>Slide 6</vt:lpstr>
      <vt:lpstr>Slide 7</vt:lpstr>
      <vt:lpstr>Slide 8</vt:lpstr>
      <vt:lpstr>Bootstrap Method. </vt:lpstr>
      <vt:lpstr>Bagging</vt:lpstr>
      <vt:lpstr>Slide 11</vt:lpstr>
      <vt:lpstr>Boosting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of Decision Trees</dc:title>
  <dc:creator>Blaz Zupan</dc:creator>
  <cp:lastModifiedBy>user</cp:lastModifiedBy>
  <cp:revision>243</cp:revision>
  <cp:lastPrinted>1999-06-13T20:01:08Z</cp:lastPrinted>
  <dcterms:created xsi:type="dcterms:W3CDTF">1998-11-26T23:48:23Z</dcterms:created>
  <dcterms:modified xsi:type="dcterms:W3CDTF">2018-01-17T17:56:47Z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blaz.zupan@ijs.si</vt:lpwstr>
  </property>
  <property fmtid="{D5CDD505-2E9C-101B-9397-08002B2CF9AE}" pid="8" name="HomePage">
    <vt:lpwstr>http://www-ai.ijs.si/BlazZupan/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\\Obelix\blaz\www\ORA</vt:lpwstr>
  </property>
</Properties>
</file>