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16"/>
  </p:notesMasterIdLst>
  <p:sldIdLst>
    <p:sldId id="260" r:id="rId2"/>
    <p:sldId id="261" r:id="rId3"/>
    <p:sldId id="277" r:id="rId4"/>
    <p:sldId id="344" r:id="rId5"/>
    <p:sldId id="31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33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4" autoAdjust="0"/>
    <p:restoredTop sz="90692" autoAdjust="0"/>
  </p:normalViewPr>
  <p:slideViewPr>
    <p:cSldViewPr>
      <p:cViewPr varScale="1">
        <p:scale>
          <a:sx n="67" d="100"/>
          <a:sy n="67" d="100"/>
        </p:scale>
        <p:origin x="-1264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F82381-F43A-48D6-8864-F656C25191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8F415-D304-44D0-9EB9-D9BE849CE8D2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The previous section addressed the use of resampling in estimating statistics</a:t>
            </a:r>
          </a:p>
          <a:p>
            <a:pPr eaLnBrk="1" hangingPunct="1"/>
            <a:r>
              <a:rPr lang="en-US" altLang="zh-CN" smtClean="0"/>
              <a:t>Now we turn to a number of general resampling methods for training classifiers. 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Bagging uses multiple versions of a training set, each created by drawing n* samples from D with replacement. Each of these bootstrap data sets is used to train a different “component classifier” and the final classification decision is based on the vote of each component classifier.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EC10D-3894-4251-9F8D-00A50515D171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The goal of boosting is to improve the accuracy of any given learning algorithm.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Consider creating three component classifiers for a two-category problem through boosting. </a:t>
            </a:r>
          </a:p>
          <a:p>
            <a:pPr eaLnBrk="1" hangingPunct="1"/>
            <a:r>
              <a:rPr lang="en-US" altLang="zh-CN" smtClean="0"/>
              <a:t>First, ……, call this set D1. Based on D1, train the first classifier, C1. </a:t>
            </a:r>
          </a:p>
          <a:p>
            <a:pPr eaLnBrk="1" hangingPunct="1"/>
            <a:r>
              <a:rPr lang="en-US" altLang="zh-CN" smtClean="0"/>
              <a:t>Now, we seek a second training set D2, half of the patterns in D2 should be correctly classified by C1, half incorrectly classified by C1. </a:t>
            </a:r>
          </a:p>
          <a:p>
            <a:pPr eaLnBrk="1" hangingPunct="1"/>
            <a:r>
              <a:rPr lang="en-US" altLang="zh-CN" smtClean="0"/>
              <a:t>Next, we seek a third data set D3,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D43DF-F9AD-4FF8-914B-53814CFC7EC3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0B3A5-AB0A-4093-AEB2-832A5237B45A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D(i) is weight for each training sample, which determines the probability of being selected for a training set for an individual component classifier.</a:t>
            </a:r>
          </a:p>
          <a:p>
            <a:pPr eaLnBrk="1" hangingPunct="1"/>
            <a:r>
              <a:rPr lang="en-US" altLang="zh-CN" smtClean="0"/>
              <a:t>(Epislon is the sum of the weights of those misclassified samples.)</a:t>
            </a:r>
          </a:p>
          <a:p>
            <a:pPr eaLnBrk="1" hangingPunct="1"/>
            <a:r>
              <a:rPr lang="en-US" altLang="zh-CN" smtClean="0"/>
              <a:t>Specifically, we initialize the weights across the training set to be uniform.</a:t>
            </a:r>
          </a:p>
          <a:p>
            <a:pPr eaLnBrk="1" hangingPunct="1"/>
            <a:r>
              <a:rPr lang="en-US" altLang="zh-CN" smtClean="0"/>
              <a:t>On each iteration t, we find a classifier h(x) that minimizes the error with respect to the distribution.</a:t>
            </a:r>
          </a:p>
          <a:p>
            <a:pPr eaLnBrk="1" hangingPunct="1"/>
            <a:r>
              <a:rPr lang="en-US" altLang="zh-CN" smtClean="0"/>
              <a:t>Next we increase weights of training examples misclassified by h(x), and decrease weights of the examples correctly classified by h(x)</a:t>
            </a:r>
          </a:p>
          <a:p>
            <a:pPr eaLnBrk="1" hangingPunct="1"/>
            <a:r>
              <a:rPr lang="en-US" altLang="zh-CN" smtClean="0"/>
              <a:t>The new distribution is used to train the next classifier, and the process is iterated.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1B8F8-BDFC-4B29-8AA6-64787E557E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73869-6E0D-428B-B066-EC7F576082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8B88C-7AA6-4EE4-AA6C-0C7D640F1E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C8F76-A114-4DEB-B9D7-8968CD1B14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EE60A-DDE5-4B48-838F-02CF869F6A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D3C3C-3603-4F90-849F-7C7B535A58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21BD2-987D-4828-AB4D-BF2672D93F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0D084-8A6B-425D-A83A-82FAEBEE0D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7201-F638-4B7F-BE88-DF64DC7854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4C5E5-3B48-4F59-B9BC-ACF8B79807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B2438-FF0E-42C8-B718-3DC276AE33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9E56FA-A1A8-4071-AEB6-CC7661B807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Bagging - Aggregate Bootstrapping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 i = 1 .. M</a:t>
            </a:r>
          </a:p>
          <a:p>
            <a:pPr lvl="1" eaLnBrk="1" hangingPunct="1"/>
            <a:r>
              <a:rPr lang="en-US" altLang="zh-CN" smtClean="0"/>
              <a:t>Draw </a:t>
            </a:r>
            <a:r>
              <a:rPr lang="en-US" altLang="zh-CN" i="1" smtClean="0"/>
              <a:t>n</a:t>
            </a:r>
            <a:r>
              <a:rPr lang="en-US" altLang="zh-CN" i="1" baseline="30000" smtClean="0"/>
              <a:t>*</a:t>
            </a:r>
            <a:r>
              <a:rPr lang="en-US" altLang="zh-CN" i="1" smtClean="0"/>
              <a:t>&lt;n</a:t>
            </a:r>
            <a:r>
              <a:rPr lang="en-US" altLang="zh-CN" smtClean="0"/>
              <a:t> samples from </a:t>
            </a:r>
            <a:r>
              <a:rPr lang="en-US" altLang="zh-CN" i="1" smtClean="0"/>
              <a:t>D </a:t>
            </a:r>
            <a:r>
              <a:rPr lang="en-US" altLang="zh-CN" smtClean="0"/>
              <a:t>with replacement</a:t>
            </a:r>
          </a:p>
          <a:p>
            <a:pPr lvl="1" eaLnBrk="1" hangingPunct="1"/>
            <a:r>
              <a:rPr lang="en-US" altLang="zh-CN" smtClean="0"/>
              <a:t>Learn classifier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i</a:t>
            </a:r>
            <a:endParaRPr lang="en-US" altLang="zh-CN" baseline="-25000" smtClean="0"/>
          </a:p>
          <a:p>
            <a:pPr eaLnBrk="1" hangingPunct="1"/>
            <a:r>
              <a:rPr lang="en-US" altLang="zh-CN" smtClean="0"/>
              <a:t>Final classifier is a vote of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1 </a:t>
            </a:r>
            <a:r>
              <a:rPr lang="en-US" altLang="zh-CN" smtClean="0"/>
              <a:t>..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M</a:t>
            </a:r>
          </a:p>
          <a:p>
            <a:pPr eaLnBrk="1" hangingPunct="1"/>
            <a:r>
              <a:rPr lang="en-US" altLang="zh-CN" smtClean="0"/>
              <a:t>Increases classifier stability/reduces variance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28B3C-C8A6-49B1-98CD-82979A72A4C5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5715000" y="4724400"/>
            <a:ext cx="30480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54" name="Oval 5"/>
          <p:cNvSpPr>
            <a:spLocks noChangeArrowheads="1"/>
          </p:cNvSpPr>
          <p:nvPr/>
        </p:nvSpPr>
        <p:spPr bwMode="auto">
          <a:xfrm>
            <a:off x="5943600" y="4876800"/>
            <a:ext cx="1447800" cy="1219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6324600" y="5257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D1</a:t>
            </a:r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6858000" y="4800600"/>
            <a:ext cx="1447800" cy="1219200"/>
          </a:xfrm>
          <a:prstGeom prst="ellips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7543800" y="5029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D2</a:t>
            </a:r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6553200" y="5334000"/>
            <a:ext cx="1447800" cy="1219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7010400" y="6096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D3</a:t>
            </a:r>
          </a:p>
        </p:txBody>
      </p:sp>
      <p:sp>
        <p:nvSpPr>
          <p:cNvPr id="2060" name="Text Box 11"/>
          <p:cNvSpPr txBox="1">
            <a:spLocks noChangeArrowheads="1"/>
          </p:cNvSpPr>
          <p:nvPr/>
        </p:nvSpPr>
        <p:spPr bwMode="auto">
          <a:xfrm>
            <a:off x="8153400" y="6096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B3E-1DAA-4951-BA7B-DB98FEA1AE86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78486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76D57-1FCE-4441-AD1D-3A7A352DDEBF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41533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49596-3573-42D5-92F9-0D702EC514E6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4136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914400" y="5410200"/>
            <a:ext cx="7010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CN" sz="1700">
                <a:solidFill>
                  <a:schemeClr val="tx2"/>
                </a:solidFill>
              </a:rPr>
              <a:t>Final Classifier: integrate the three “weak” classifiers and obtain a final strong classifier.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747713"/>
            <a:ext cx="85725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71247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5903893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Draw a bootstrap sample of size 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Fix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m &lt;= M. At each node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Choose </a:t>
            </a:r>
            <a:r>
              <a:rPr lang="en-US" dirty="0">
                <a:solidFill>
                  <a:srgbClr val="FF0000"/>
                </a:solidFill>
              </a:rPr>
              <a:t>m attributes randomly, compute their information</a:t>
            </a:r>
          </a:p>
          <a:p>
            <a:r>
              <a:rPr lang="en-US" dirty="0">
                <a:solidFill>
                  <a:srgbClr val="FF0000"/>
                </a:solidFill>
              </a:rPr>
              <a:t>gains, and choose the attribute with the largest gain to split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Boosting (Schapire 1989)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Consider creating three component classifiers for a two-category problem through boosting.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Randomly select </a:t>
            </a:r>
            <a:r>
              <a:rPr lang="en-US" altLang="zh-CN" sz="1800" i="1" smtClean="0"/>
              <a:t>n</a:t>
            </a:r>
            <a:r>
              <a:rPr lang="en-US" altLang="zh-CN" sz="1800" i="1" baseline="-25000" smtClean="0"/>
              <a:t>1 </a:t>
            </a:r>
            <a:r>
              <a:rPr lang="en-US" altLang="zh-CN" sz="1800" i="1" smtClean="0"/>
              <a:t>&lt; n</a:t>
            </a:r>
            <a:r>
              <a:rPr lang="en-US" altLang="zh-CN" sz="1800" i="1" baseline="-25000" smtClean="0"/>
              <a:t> </a:t>
            </a:r>
            <a:r>
              <a:rPr lang="en-US" altLang="zh-CN" sz="1800" smtClean="0"/>
              <a:t>samples from </a:t>
            </a:r>
            <a:r>
              <a:rPr lang="en-US" altLang="zh-CN" sz="1800" i="1" smtClean="0"/>
              <a:t>D</a:t>
            </a:r>
            <a:r>
              <a:rPr lang="en-US" altLang="zh-CN" sz="1800" smtClean="0"/>
              <a:t> without replacement to obtain </a:t>
            </a:r>
            <a:r>
              <a:rPr lang="en-US" altLang="zh-CN" sz="1800" i="1" smtClean="0"/>
              <a:t>D</a:t>
            </a:r>
            <a:r>
              <a:rPr lang="en-US" altLang="zh-CN" sz="1800" i="1" baseline="-25000" smtClean="0"/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Train weak learner </a:t>
            </a:r>
            <a:r>
              <a:rPr lang="en-US" altLang="zh-CN" sz="1600" i="1" smtClean="0"/>
              <a:t>C</a:t>
            </a:r>
            <a:r>
              <a:rPr lang="en-US" altLang="zh-CN" sz="1600" i="1" baseline="-25000" smtClean="0"/>
              <a:t>1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600" i="1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Select </a:t>
            </a:r>
            <a:r>
              <a:rPr lang="en-US" altLang="zh-CN" sz="1800" i="1" smtClean="0"/>
              <a:t>n</a:t>
            </a:r>
            <a:r>
              <a:rPr lang="en-US" altLang="zh-CN" sz="1800" i="1" baseline="-25000" smtClean="0"/>
              <a:t>2 </a:t>
            </a:r>
            <a:r>
              <a:rPr lang="en-US" altLang="zh-CN" sz="1800" i="1" smtClean="0"/>
              <a:t>&lt; n</a:t>
            </a:r>
            <a:r>
              <a:rPr lang="en-US" altLang="zh-CN" sz="1800" i="1" baseline="-25000" smtClean="0"/>
              <a:t> </a:t>
            </a:r>
            <a:r>
              <a:rPr lang="en-US" altLang="zh-CN" sz="1800" smtClean="0"/>
              <a:t>samples from </a:t>
            </a:r>
            <a:r>
              <a:rPr lang="en-US" altLang="zh-CN" sz="1800" i="1" smtClean="0"/>
              <a:t>D</a:t>
            </a:r>
            <a:r>
              <a:rPr lang="en-US" altLang="zh-CN" sz="1800" smtClean="0"/>
              <a:t> with half of the samples misclassified by </a:t>
            </a:r>
            <a:r>
              <a:rPr lang="en-US" altLang="zh-CN" sz="1800" i="1" smtClean="0"/>
              <a:t>C</a:t>
            </a:r>
            <a:r>
              <a:rPr lang="en-US" altLang="zh-CN" sz="1800" i="1" baseline="-25000" smtClean="0"/>
              <a:t>1 </a:t>
            </a:r>
            <a:r>
              <a:rPr lang="en-US" altLang="zh-CN" sz="1800" smtClean="0"/>
              <a:t>to</a:t>
            </a:r>
            <a:r>
              <a:rPr lang="en-US" altLang="zh-CN" sz="1800" i="1" smtClean="0"/>
              <a:t> </a:t>
            </a:r>
            <a:r>
              <a:rPr lang="en-US" altLang="zh-CN" sz="1800" smtClean="0"/>
              <a:t>obtain </a:t>
            </a:r>
            <a:r>
              <a:rPr lang="en-US" altLang="zh-CN" sz="1800" i="1" smtClean="0"/>
              <a:t>D</a:t>
            </a:r>
            <a:r>
              <a:rPr lang="en-US" altLang="zh-CN" sz="1800" i="1" baseline="-25000" smtClean="0"/>
              <a:t>2</a:t>
            </a:r>
            <a:endParaRPr lang="en-US" altLang="zh-CN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Train weak learner </a:t>
            </a:r>
            <a:r>
              <a:rPr lang="en-US" altLang="zh-CN" sz="1600" i="1" smtClean="0"/>
              <a:t>C</a:t>
            </a:r>
            <a:r>
              <a:rPr lang="en-US" altLang="zh-CN" sz="1600" i="1" baseline="-25000" smtClean="0"/>
              <a:t>2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Select all remaining</a:t>
            </a:r>
            <a:r>
              <a:rPr lang="en-US" altLang="zh-CN" sz="1800" i="1" smtClean="0"/>
              <a:t> </a:t>
            </a:r>
            <a:r>
              <a:rPr lang="en-US" altLang="zh-CN" sz="1800" smtClean="0"/>
              <a:t>samples from </a:t>
            </a:r>
            <a:r>
              <a:rPr lang="en-US" altLang="zh-CN" sz="1800" i="1" smtClean="0"/>
              <a:t>D </a:t>
            </a:r>
            <a:r>
              <a:rPr lang="en-US" altLang="zh-CN" sz="1800" smtClean="0"/>
              <a:t>that </a:t>
            </a:r>
            <a:r>
              <a:rPr lang="en-US" altLang="zh-CN" sz="1800" i="1" smtClean="0"/>
              <a:t>C</a:t>
            </a:r>
            <a:r>
              <a:rPr lang="en-US" altLang="zh-CN" sz="1800" i="1" baseline="-25000" smtClean="0"/>
              <a:t>1</a:t>
            </a:r>
            <a:r>
              <a:rPr lang="en-US" altLang="zh-CN" sz="1800" smtClean="0"/>
              <a:t> and </a:t>
            </a:r>
            <a:r>
              <a:rPr lang="en-US" altLang="zh-CN" sz="1800" i="1" smtClean="0"/>
              <a:t>C</a:t>
            </a:r>
            <a:r>
              <a:rPr lang="en-US" altLang="zh-CN" sz="1800" i="1" baseline="-25000" smtClean="0"/>
              <a:t>2</a:t>
            </a:r>
            <a:r>
              <a:rPr lang="en-US" altLang="zh-CN" sz="1800" smtClean="0"/>
              <a:t> disagree 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Train weak learner </a:t>
            </a:r>
            <a:r>
              <a:rPr lang="en-US" altLang="zh-CN" sz="1600" i="1" smtClean="0"/>
              <a:t>C</a:t>
            </a:r>
            <a:r>
              <a:rPr lang="en-US" altLang="zh-CN" sz="1600" i="1" baseline="-25000" smtClean="0"/>
              <a:t>3</a:t>
            </a:r>
            <a:r>
              <a:rPr lang="en-US" altLang="zh-CN" sz="16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Final classifier is vote of weak learners</a:t>
            </a:r>
            <a:endParaRPr lang="en-US" altLang="zh-CN" sz="1800" i="1" smtClean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B041A-DEA8-4563-9CA5-1D324C248535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715000" y="4648200"/>
            <a:ext cx="30480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5943600" y="4876800"/>
            <a:ext cx="14478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7620000" y="56388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8077200" y="563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8153400" y="4724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6324600" y="5257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D1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7696200" y="5715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D2</a:t>
            </a:r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7543800" y="49530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620000" y="5029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D3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7696200" y="5943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+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8153400" y="5943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-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8153400" y="5791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-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7848600" y="5943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377950" algn="l"/>
              </a:tabLst>
            </a:pPr>
            <a:r>
              <a:rPr lang="en-US" altLang="zh-CN" smtClean="0"/>
              <a:t>Adaboost - Adaptive Boosting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Instead of resampling, uses training set re-weighting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Each training sample uses a weight to determine the probability of being selected for a training set.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AdaBoost is an algorithm for constructing a “strong” classifier as linear combination of “simple” “weak” classifier 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Final classification based on weighted vote of weak classifiers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343400"/>
            <a:ext cx="21050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914400" y="5534025"/>
            <a:ext cx="7086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AdaBoost is a popular boosting technique which helps you combine multiple “weak classifiers” into a single “strong classifier”. A weak classifier is simply a classifier that performs poorly, but performs better than random guessing.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C8F76-A114-4DEB-B9D7-8968CD1B143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505200"/>
            <a:ext cx="705970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5240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Benchmark for Face detection  algorithms (</a:t>
            </a:r>
            <a:r>
              <a:rPr lang="en-US" sz="2400" dirty="0" smtClean="0">
                <a:solidFill>
                  <a:srgbClr val="FF0000"/>
                </a:solidFill>
              </a:rPr>
              <a:t>Viola Jones</a:t>
            </a:r>
            <a:r>
              <a:rPr lang="en-US" sz="2400" dirty="0" smtClean="0"/>
              <a:t>) uses </a:t>
            </a:r>
            <a:r>
              <a:rPr lang="en-US" sz="2400" dirty="0" err="1" smtClean="0"/>
              <a:t>Adaboost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Discrete Adaboost Algorithm</a:t>
            </a:r>
            <a:endParaRPr lang="zh-CN" altLang="en-US" smtClean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47738" y="1609725"/>
            <a:ext cx="7248525" cy="4506913"/>
          </a:xfr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CAAD7C-E84F-451D-B63E-AFB71D4610F9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125" name="TextBox 7"/>
          <p:cNvSpPr txBox="1">
            <a:spLocks noChangeArrowheads="1"/>
          </p:cNvSpPr>
          <p:nvPr/>
        </p:nvSpPr>
        <p:spPr bwMode="auto">
          <a:xfrm>
            <a:off x="4648200" y="5486400"/>
            <a:ext cx="3962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Each training sample has a weight, which determines the probability of being selected for training the component classifier</a:t>
            </a:r>
            <a:endParaRPr lang="zh-CN" alt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29A45-674B-4F0C-94E7-A62F2C55CA19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59436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2514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5638800"/>
            <a:ext cx="43815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66800"/>
            <a:ext cx="47529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762000" y="5029200"/>
            <a:ext cx="7543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AdaBoost increases the weight on the misclassified examples so that these examples will make up a larger part of the next classifiers training set, and hopefully the next classifier trained will perform better on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" y="1447800"/>
            <a:ext cx="80851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1752600" y="228600"/>
            <a:ext cx="411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0224E-A2FC-4BB9-BBE8-9C4459112E79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57200"/>
            <a:ext cx="6934200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Box 6"/>
          <p:cNvSpPr txBox="1">
            <a:spLocks noChangeArrowheads="1"/>
          </p:cNvSpPr>
          <p:nvPr/>
        </p:nvSpPr>
        <p:spPr bwMode="auto">
          <a:xfrm>
            <a:off x="4724400" y="381000"/>
            <a:ext cx="12954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13375</TotalTime>
  <Words>639</Words>
  <Application>Microsoft Office PowerPoint</Application>
  <PresentationFormat>On-screen Show (4:3)</PresentationFormat>
  <Paragraphs>77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Bagging - Aggregate Bootstrapping </vt:lpstr>
      <vt:lpstr>Boosting (Schapire 1989)</vt:lpstr>
      <vt:lpstr>Adaboost - Adaptive Boosting</vt:lpstr>
      <vt:lpstr>Slide 4</vt:lpstr>
      <vt:lpstr>Discrete Adaboost Algorithm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</dc:title>
  <dc:creator>School of Computer Science</dc:creator>
  <cp:lastModifiedBy>G. N. Pillai</cp:lastModifiedBy>
  <cp:revision>67</cp:revision>
  <dcterms:created xsi:type="dcterms:W3CDTF">2004-03-25T03:04:20Z</dcterms:created>
  <dcterms:modified xsi:type="dcterms:W3CDTF">2018-01-21T05:30:31Z</dcterms:modified>
</cp:coreProperties>
</file>