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1" r:id="rId4"/>
    <p:sldId id="260" r:id="rId5"/>
    <p:sldId id="261" r:id="rId6"/>
    <p:sldId id="262" r:id="rId7"/>
    <p:sldId id="272" r:id="rId8"/>
    <p:sldId id="273" r:id="rId9"/>
    <p:sldId id="275" r:id="rId10"/>
    <p:sldId id="274" r:id="rId11"/>
    <p:sldId id="276" r:id="rId12"/>
    <p:sldId id="277" r:id="rId13"/>
    <p:sldId id="263" r:id="rId14"/>
    <p:sldId id="264" r:id="rId15"/>
    <p:sldId id="265" r:id="rId16"/>
    <p:sldId id="266" r:id="rId17"/>
    <p:sldId id="268" r:id="rId18"/>
    <p:sldId id="267" r:id="rId19"/>
    <p:sldId id="26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A7FF66-6567-47E2-B8EA-C68A77152B67}" type="datetimeFigureOut">
              <a:rPr lang="en-US"/>
              <a:pPr>
                <a:defRPr/>
              </a:pPr>
              <a:t>22-Jan-18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BC90F5-CD4B-47D5-9837-0F110B2BC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C5391-8BEC-4707-B9F3-DDF5EC374CCA}" type="datetimeFigureOut">
              <a:rPr lang="en-US"/>
              <a:pPr>
                <a:defRPr/>
              </a:pPr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83BA4-081F-42D1-A6E6-A43937ABC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5C862-E57A-4439-8938-DAB6CA534E39}" type="datetimeFigureOut">
              <a:rPr lang="en-US"/>
              <a:pPr>
                <a:defRPr/>
              </a:pPr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D064C-1199-43DB-B608-23A0E003A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994A0-A92B-4B77-B05D-727A6B296A1B}" type="datetimeFigureOut">
              <a:rPr lang="en-US"/>
              <a:pPr>
                <a:defRPr/>
              </a:pPr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01DB-68B7-4709-8FF4-80307D82D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323CC-BAAB-4C36-97CC-AA4F2B3CF6D7}" type="datetimeFigureOut">
              <a:rPr lang="en-US"/>
              <a:pPr>
                <a:defRPr/>
              </a:pPr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BB298-067E-4BC7-8904-B92FF8E56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7EF3F-FEAE-4192-B1EC-35FB0C9E70F4}" type="datetimeFigureOut">
              <a:rPr lang="en-US"/>
              <a:pPr>
                <a:defRPr/>
              </a:pPr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A12C3-DCD5-4AD2-B3B7-9D171998E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4F98-8528-483C-9468-A34B98E967EB}" type="datetimeFigureOut">
              <a:rPr lang="en-US"/>
              <a:pPr>
                <a:defRPr/>
              </a:pPr>
              <a:t>22-Jan-18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EBE1C-238C-49D1-9060-56E3F305E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D1141-9840-427E-A118-E44738540096}" type="datetimeFigureOut">
              <a:rPr lang="en-US"/>
              <a:pPr>
                <a:defRPr/>
              </a:pPr>
              <a:t>22-Jan-18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C718B-935E-4D91-B5E0-60EDFD8C0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EA493-293B-406C-93D7-F5804BCA600E}" type="datetimeFigureOut">
              <a:rPr lang="en-US"/>
              <a:pPr>
                <a:defRPr/>
              </a:pPr>
              <a:t>22-Jan-18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38C90-FD1E-4A11-9670-B320C708A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C2E64-1CDA-4875-B3BF-B040D0868602}" type="datetimeFigureOut">
              <a:rPr lang="en-US"/>
              <a:pPr>
                <a:defRPr/>
              </a:pPr>
              <a:t>22-Jan-18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3100-059E-4813-9BAD-0B52875D9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5BB4A-58D1-474E-B0DD-13F6B2FC5453}" type="datetimeFigureOut">
              <a:rPr lang="en-US"/>
              <a:pPr>
                <a:defRPr/>
              </a:pPr>
              <a:t>22-Jan-18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7A230-C486-4381-A419-D3CFBD407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9AFAF-AA2B-4543-8EC4-20B2BC512AE4}" type="datetimeFigureOut">
              <a:rPr lang="en-US"/>
              <a:pPr>
                <a:defRPr/>
              </a:pPr>
              <a:t>22-Jan-18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BEDCA-AE0D-4FE7-BD7E-BE963EA46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66C0A6-9D4D-45E1-8C8A-87CF6AAD35AE}" type="datetimeFigureOut">
              <a:rPr lang="en-US"/>
              <a:pPr>
                <a:defRPr/>
              </a:pPr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D4FC5A-E18B-4E0C-897B-89ACFA856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dfs.semanticscholar.org/352c/4ead66a8cf89b91f9de5ac86bc69f17b29d0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5820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1000"/>
            <a:ext cx="73914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Instance-Based Learning (IBL)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943600" y="11430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Chapter-8 , Mitchell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61925"/>
            <a:ext cx="878205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8" y="1214438"/>
            <a:ext cx="42005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266700"/>
            <a:ext cx="87058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0"/>
            <a:ext cx="897255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extBox 2"/>
          <p:cNvSpPr txBox="1">
            <a:spLocks noChangeArrowheads="1"/>
          </p:cNvSpPr>
          <p:nvPr/>
        </p:nvSpPr>
        <p:spPr bwMode="auto">
          <a:xfrm>
            <a:off x="2286000" y="4114800"/>
            <a:ext cx="25908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438400" y="4191000"/>
          <a:ext cx="3638550" cy="304800"/>
        </p:xfrm>
        <a:graphic>
          <a:graphicData uri="http://schemas.openxmlformats.org/presentationml/2006/ole">
            <p:oleObj spid="_x0000_s1026" name="Equation" r:id="rId4" imgW="24256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47713"/>
            <a:ext cx="88392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76676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457200" y="5943600"/>
            <a:ext cx="8153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By  taking the weighted average of the k </a:t>
            </a:r>
            <a:r>
              <a:rPr lang="en-US" b="1" dirty="0" err="1">
                <a:solidFill>
                  <a:srgbClr val="FF0000"/>
                </a:solidFill>
              </a:rPr>
              <a:t>neibhours</a:t>
            </a:r>
            <a:r>
              <a:rPr lang="en-US" b="1" dirty="0">
                <a:solidFill>
                  <a:srgbClr val="FF0000"/>
                </a:solidFill>
              </a:rPr>
              <a:t> nearest to the query point, it can smooth out the impact of isolated noisy training example.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7244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Instead of estimating the target function once for the entire data set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(which can lead to complex and not necessarily accurate functions)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IBL can estimate the required function locally and differently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for each new instance to be classified.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75580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685800" y="47244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Use cross validation to overcome this problem </a:t>
            </a:r>
          </a:p>
        </p:txBody>
      </p:sp>
      <p:sp>
        <p:nvSpPr>
          <p:cNvPr id="11268" name="TextBox 7"/>
          <p:cNvSpPr txBox="1">
            <a:spLocks noChangeArrowheads="1"/>
          </p:cNvSpPr>
          <p:nvPr/>
        </p:nvSpPr>
        <p:spPr bwMode="auto">
          <a:xfrm>
            <a:off x="7162800" y="2895600"/>
            <a:ext cx="1981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838200"/>
            <a:ext cx="88693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22425"/>
            <a:ext cx="63246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28600" y="-66675"/>
            <a:ext cx="7620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See page 235, last paragraph of Mitchell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362200" y="381000"/>
            <a:ext cx="6096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hlinkClick r:id="rId4"/>
              </a:rPr>
              <a:t>https://pdfs.semanticscholar.org/352c/4ead66a8cf89b91f9de5ac86bc69f17b29d0.pdf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3820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04800"/>
            <a:ext cx="5562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6632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3352800"/>
            <a:ext cx="825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524000"/>
            <a:ext cx="8134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4343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inductive bias of </a:t>
            </a:r>
            <a:r>
              <a:rPr lang="en-US" dirty="0" err="1" smtClean="0"/>
              <a:t>Knn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400050"/>
            <a:ext cx="862012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62000" y="1981200"/>
            <a:ext cx="7620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000" b="1" dirty="0"/>
          </a:p>
          <a:p>
            <a:r>
              <a:rPr lang="en-US" sz="2000" dirty="0"/>
              <a:t>Given a query instance </a:t>
            </a:r>
            <a:r>
              <a:rPr lang="en-US" sz="2000" i="1" dirty="0" err="1"/>
              <a:t>x</a:t>
            </a:r>
            <a:r>
              <a:rPr lang="en-US" sz="1600" i="1" dirty="0" err="1"/>
              <a:t>q</a:t>
            </a:r>
            <a:r>
              <a:rPr lang="en-US" sz="1600" i="1" dirty="0"/>
              <a:t> </a:t>
            </a:r>
            <a:r>
              <a:rPr lang="en-US" sz="2000" dirty="0"/>
              <a:t>to be classified</a:t>
            </a:r>
          </a:p>
          <a:p>
            <a:endParaRPr lang="en-US" sz="2000" dirty="0"/>
          </a:p>
          <a:p>
            <a:r>
              <a:rPr lang="en-US" sz="2000" dirty="0"/>
              <a:t>	1. Let </a:t>
            </a: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i="1" dirty="0"/>
              <a:t> …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k</a:t>
            </a:r>
            <a:r>
              <a:rPr lang="en-US" sz="2000" dirty="0"/>
              <a:t> denote the k instances from </a:t>
            </a:r>
          </a:p>
          <a:p>
            <a:r>
              <a:rPr lang="en-US" sz="2000" dirty="0"/>
              <a:t>                  </a:t>
            </a:r>
            <a:r>
              <a:rPr lang="en-US" sz="2000" i="1" dirty="0" err="1"/>
              <a:t>training_examples</a:t>
            </a:r>
            <a:r>
              <a:rPr lang="en-US" sz="2000" dirty="0"/>
              <a:t> that are nearest to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q</a:t>
            </a:r>
            <a:endParaRPr lang="en-US" sz="2000" i="1" baseline="-25000" dirty="0"/>
          </a:p>
          <a:p>
            <a:endParaRPr lang="en-US" sz="2000" dirty="0"/>
          </a:p>
          <a:p>
            <a:r>
              <a:rPr lang="en-GB" sz="2000" dirty="0"/>
              <a:t>	2. Return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48000" y="4114800"/>
          <a:ext cx="3098800" cy="703263"/>
        </p:xfrm>
        <a:graphic>
          <a:graphicData uri="http://schemas.openxmlformats.org/presentationml/2006/ole">
            <p:oleObj spid="_x0000_s28674" name="Equation" r:id="rId3" imgW="1892160" imgH="43164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124200" y="5029200"/>
          <a:ext cx="2843213" cy="592138"/>
        </p:xfrm>
        <a:graphic>
          <a:graphicData uri="http://schemas.openxmlformats.org/presentationml/2006/ole">
            <p:oleObj spid="_x0000_s28675" name="Equation" r:id="rId4" imgW="1942920" imgH="40608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133600" y="6096000"/>
          <a:ext cx="1882775" cy="612775"/>
        </p:xfrm>
        <a:graphic>
          <a:graphicData uri="http://schemas.openxmlformats.org/presentationml/2006/ole">
            <p:oleObj spid="_x0000_s28676" name="Equation" r:id="rId5" imgW="1054080" imgH="342720" progId="Equation.3">
              <p:embed/>
            </p:oleObj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62000" y="990600"/>
            <a:ext cx="5902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Training Algorithm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     For each training example </a:t>
            </a:r>
            <a:r>
              <a:rPr lang="en-US" sz="2000" i="1" dirty="0"/>
              <a:t>&lt;x ,  f(x) &gt;,</a:t>
            </a:r>
          </a:p>
          <a:p>
            <a:pPr>
              <a:lnSpc>
                <a:spcPct val="120000"/>
              </a:lnSpc>
            </a:pPr>
            <a:r>
              <a:rPr lang="en-US" sz="2000" i="1" dirty="0"/>
              <a:t>             </a:t>
            </a:r>
            <a:r>
              <a:rPr lang="en-US" sz="2000" dirty="0"/>
              <a:t>add the</a:t>
            </a:r>
            <a:r>
              <a:rPr lang="en-US" sz="2000" i="1" dirty="0"/>
              <a:t> </a:t>
            </a:r>
            <a:r>
              <a:rPr lang="en-US" sz="2000" dirty="0"/>
              <a:t>example to the list of </a:t>
            </a:r>
            <a:r>
              <a:rPr lang="en-US" sz="2000" i="1" dirty="0" err="1"/>
              <a:t>training_examples</a:t>
            </a:r>
            <a:endParaRPr lang="en-US" sz="20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228600"/>
            <a:ext cx="718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Consider, the case of learning a discrete-valued target function of the</a:t>
            </a:r>
          </a:p>
          <a:p>
            <a:r>
              <a:rPr lang="en-US" sz="2000" dirty="0"/>
              <a:t>form </a:t>
            </a:r>
            <a:endParaRPr lang="en-GB" sz="20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524000" y="533400"/>
          <a:ext cx="4854575" cy="412750"/>
        </p:xfrm>
        <a:graphic>
          <a:graphicData uri="http://schemas.openxmlformats.org/presentationml/2006/ole">
            <p:oleObj spid="_x0000_s28677" name="Equation" r:id="rId6" imgW="2692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728663"/>
            <a:ext cx="81724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4763"/>
            <a:ext cx="873442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709613"/>
            <a:ext cx="786765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88" y="576263"/>
            <a:ext cx="74390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36" y="228600"/>
            <a:ext cx="904083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180975"/>
            <a:ext cx="8601075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151</Words>
  <Application>Microsoft Office PowerPoint</Application>
  <PresentationFormat>On-screen Show (4:3)</PresentationFormat>
  <Paragraphs>27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11</cp:revision>
  <dcterms:created xsi:type="dcterms:W3CDTF">2015-01-12T04:49:57Z</dcterms:created>
  <dcterms:modified xsi:type="dcterms:W3CDTF">2018-01-22T04:52:30Z</dcterms:modified>
</cp:coreProperties>
</file>