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89" r:id="rId2"/>
    <p:sldId id="290" r:id="rId3"/>
    <p:sldId id="262" r:id="rId4"/>
    <p:sldId id="275" r:id="rId5"/>
    <p:sldId id="277" r:id="rId6"/>
    <p:sldId id="280" r:id="rId7"/>
    <p:sldId id="283" r:id="rId8"/>
    <p:sldId id="284" r:id="rId9"/>
    <p:sldId id="285" r:id="rId10"/>
    <p:sldId id="286" r:id="rId11"/>
    <p:sldId id="287" r:id="rId12"/>
    <p:sldId id="288" r:id="rId13"/>
    <p:sldId id="281" r:id="rId14"/>
    <p:sldId id="282" r:id="rId15"/>
    <p:sldId id="291" r:id="rId16"/>
    <p:sldId id="292" r:id="rId17"/>
    <p:sldId id="293" r:id="rId18"/>
    <p:sldId id="294" r:id="rId19"/>
    <p:sldId id="295" r:id="rId20"/>
    <p:sldId id="296" r:id="rId21"/>
  </p:sldIdLst>
  <p:sldSz cx="9144000" cy="6858000" type="screen4x3"/>
  <p:notesSz cx="6689725" cy="99663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3300"/>
    <a:srgbClr val="996633"/>
    <a:srgbClr val="FFFF00"/>
    <a:srgbClr val="33CC33"/>
    <a:srgbClr val="99FFCC"/>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3" d="100"/>
          <a:sy n="103" d="100"/>
        </p:scale>
        <p:origin x="-18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23" name="Rectangle 3"/>
          <p:cNvSpPr>
            <a:spLocks noGrp="1" noChangeArrowheads="1"/>
          </p:cNvSpPr>
          <p:nvPr>
            <p:ph type="dt" sz="quarter" idx="1"/>
          </p:nvPr>
        </p:nvSpPr>
        <p:spPr bwMode="auto">
          <a:xfrm>
            <a:off x="38100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24" name="Rectangle 4"/>
          <p:cNvSpPr>
            <a:spLocks noGrp="1" noChangeArrowheads="1"/>
          </p:cNvSpPr>
          <p:nvPr>
            <p:ph type="ftr" sz="quarter" idx="2"/>
          </p:nvPr>
        </p:nvSpPr>
        <p:spPr bwMode="auto">
          <a:xfrm>
            <a:off x="0" y="94488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25" name="Rectangle 5"/>
          <p:cNvSpPr>
            <a:spLocks noGrp="1" noChangeArrowheads="1"/>
          </p:cNvSpPr>
          <p:nvPr>
            <p:ph type="sldNum" sz="quarter" idx="3"/>
          </p:nvPr>
        </p:nvSpPr>
        <p:spPr bwMode="auto">
          <a:xfrm>
            <a:off x="3810000" y="94488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170B089-150E-40CE-97EC-DA22A84BA11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8435" name="Rectangle 3"/>
          <p:cNvSpPr>
            <a:spLocks noGrp="1" noChangeArrowheads="1"/>
          </p:cNvSpPr>
          <p:nvPr>
            <p:ph type="dt" idx="1"/>
          </p:nvPr>
        </p:nvSpPr>
        <p:spPr bwMode="auto">
          <a:xfrm>
            <a:off x="38100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8436" name="Rectangle 4"/>
          <p:cNvSpPr>
            <a:spLocks noGrp="1" noRot="1" noChangeAspect="1" noChangeArrowheads="1" noTextEdit="1"/>
          </p:cNvSpPr>
          <p:nvPr>
            <p:ph type="sldImg" idx="2"/>
          </p:nvPr>
        </p:nvSpPr>
        <p:spPr bwMode="auto">
          <a:xfrm>
            <a:off x="863600" y="762000"/>
            <a:ext cx="4978400" cy="373380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914400" y="4724400"/>
            <a:ext cx="4876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8438" name="Rectangle 6"/>
          <p:cNvSpPr>
            <a:spLocks noGrp="1" noChangeArrowheads="1"/>
          </p:cNvSpPr>
          <p:nvPr>
            <p:ph type="ftr" sz="quarter" idx="4"/>
          </p:nvPr>
        </p:nvSpPr>
        <p:spPr bwMode="auto">
          <a:xfrm>
            <a:off x="0" y="94488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8439" name="Rectangle 7"/>
          <p:cNvSpPr>
            <a:spLocks noGrp="1" noChangeArrowheads="1"/>
          </p:cNvSpPr>
          <p:nvPr>
            <p:ph type="sldNum" sz="quarter" idx="5"/>
          </p:nvPr>
        </p:nvSpPr>
        <p:spPr bwMode="auto">
          <a:xfrm>
            <a:off x="3810000" y="94488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363F850-15DD-442E-B91B-9340785EDD71}"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63F850-15DD-442E-B91B-9340785EDD71}" type="slidenum">
              <a:rPr lang="en-GB" smtClean="0"/>
              <a:pPr/>
              <a:t>20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3 March, 2000</a:t>
            </a:r>
          </a:p>
        </p:txBody>
      </p:sp>
      <p:sp>
        <p:nvSpPr>
          <p:cNvPr id="5" name="Footer Placeholder 4"/>
          <p:cNvSpPr>
            <a:spLocks noGrp="1"/>
          </p:cNvSpPr>
          <p:nvPr>
            <p:ph type="ftr" sz="quarter" idx="11"/>
          </p:nvPr>
        </p:nvSpPr>
        <p:spPr/>
        <p:txBody>
          <a:bodyPr/>
          <a:lstStyle>
            <a:lvl1pPr>
              <a:defRPr/>
            </a:lvl1pPr>
          </a:lstStyle>
          <a:p>
            <a:r>
              <a:rPr lang="en-US"/>
              <a:t>Advanced Knowledge Management</a:t>
            </a:r>
          </a:p>
        </p:txBody>
      </p:sp>
      <p:sp>
        <p:nvSpPr>
          <p:cNvPr id="6" name="Slide Number Placeholder 5"/>
          <p:cNvSpPr>
            <a:spLocks noGrp="1"/>
          </p:cNvSpPr>
          <p:nvPr>
            <p:ph type="sldNum" sz="quarter" idx="12"/>
          </p:nvPr>
        </p:nvSpPr>
        <p:spPr/>
        <p:txBody>
          <a:bodyPr/>
          <a:lstStyle>
            <a:lvl1pPr>
              <a:defRPr/>
            </a:lvl1pPr>
          </a:lstStyle>
          <a:p>
            <a:fld id="{0D4DB346-CD62-4FD4-A2CD-1909B75F8A8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3 March, 2000</a:t>
            </a:r>
          </a:p>
        </p:txBody>
      </p:sp>
      <p:sp>
        <p:nvSpPr>
          <p:cNvPr id="5" name="Footer Placeholder 4"/>
          <p:cNvSpPr>
            <a:spLocks noGrp="1"/>
          </p:cNvSpPr>
          <p:nvPr>
            <p:ph type="ftr" sz="quarter" idx="11"/>
          </p:nvPr>
        </p:nvSpPr>
        <p:spPr/>
        <p:txBody>
          <a:bodyPr/>
          <a:lstStyle>
            <a:lvl1pPr>
              <a:defRPr/>
            </a:lvl1pPr>
          </a:lstStyle>
          <a:p>
            <a:r>
              <a:rPr lang="en-US"/>
              <a:t>Advanced Knowledge Management</a:t>
            </a:r>
          </a:p>
        </p:txBody>
      </p:sp>
      <p:sp>
        <p:nvSpPr>
          <p:cNvPr id="6" name="Slide Number Placeholder 5"/>
          <p:cNvSpPr>
            <a:spLocks noGrp="1"/>
          </p:cNvSpPr>
          <p:nvPr>
            <p:ph type="sldNum" sz="quarter" idx="12"/>
          </p:nvPr>
        </p:nvSpPr>
        <p:spPr/>
        <p:txBody>
          <a:bodyPr/>
          <a:lstStyle>
            <a:lvl1pPr>
              <a:defRPr/>
            </a:lvl1pPr>
          </a:lstStyle>
          <a:p>
            <a:fld id="{D8B3E052-476A-40DF-BAE3-154E08739C4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3 March, 2000</a:t>
            </a:r>
          </a:p>
        </p:txBody>
      </p:sp>
      <p:sp>
        <p:nvSpPr>
          <p:cNvPr id="5" name="Footer Placeholder 4"/>
          <p:cNvSpPr>
            <a:spLocks noGrp="1"/>
          </p:cNvSpPr>
          <p:nvPr>
            <p:ph type="ftr" sz="quarter" idx="11"/>
          </p:nvPr>
        </p:nvSpPr>
        <p:spPr/>
        <p:txBody>
          <a:bodyPr/>
          <a:lstStyle>
            <a:lvl1pPr>
              <a:defRPr/>
            </a:lvl1pPr>
          </a:lstStyle>
          <a:p>
            <a:r>
              <a:rPr lang="en-US"/>
              <a:t>Advanced Knowledge Management</a:t>
            </a:r>
          </a:p>
        </p:txBody>
      </p:sp>
      <p:sp>
        <p:nvSpPr>
          <p:cNvPr id="6" name="Slide Number Placeholder 5"/>
          <p:cNvSpPr>
            <a:spLocks noGrp="1"/>
          </p:cNvSpPr>
          <p:nvPr>
            <p:ph type="sldNum" sz="quarter" idx="12"/>
          </p:nvPr>
        </p:nvSpPr>
        <p:spPr/>
        <p:txBody>
          <a:bodyPr/>
          <a:lstStyle>
            <a:lvl1pPr>
              <a:defRPr/>
            </a:lvl1pPr>
          </a:lstStyle>
          <a:p>
            <a:fld id="{BC2126B5-62DC-479A-8E0F-A448BF2B6E0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3 March, 2000</a:t>
            </a:r>
          </a:p>
        </p:txBody>
      </p:sp>
      <p:sp>
        <p:nvSpPr>
          <p:cNvPr id="5" name="Footer Placeholder 4"/>
          <p:cNvSpPr>
            <a:spLocks noGrp="1"/>
          </p:cNvSpPr>
          <p:nvPr>
            <p:ph type="ftr" sz="quarter" idx="11"/>
          </p:nvPr>
        </p:nvSpPr>
        <p:spPr/>
        <p:txBody>
          <a:bodyPr/>
          <a:lstStyle>
            <a:lvl1pPr>
              <a:defRPr/>
            </a:lvl1pPr>
          </a:lstStyle>
          <a:p>
            <a:r>
              <a:rPr lang="en-US"/>
              <a:t>Advanced Knowledge Management</a:t>
            </a:r>
          </a:p>
        </p:txBody>
      </p:sp>
      <p:sp>
        <p:nvSpPr>
          <p:cNvPr id="6" name="Slide Number Placeholder 5"/>
          <p:cNvSpPr>
            <a:spLocks noGrp="1"/>
          </p:cNvSpPr>
          <p:nvPr>
            <p:ph type="sldNum" sz="quarter" idx="12"/>
          </p:nvPr>
        </p:nvSpPr>
        <p:spPr/>
        <p:txBody>
          <a:bodyPr/>
          <a:lstStyle>
            <a:lvl1pPr>
              <a:defRPr/>
            </a:lvl1pPr>
          </a:lstStyle>
          <a:p>
            <a:fld id="{43998742-22CA-4FEA-A80A-A150D957038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3 March, 2000</a:t>
            </a:r>
          </a:p>
        </p:txBody>
      </p:sp>
      <p:sp>
        <p:nvSpPr>
          <p:cNvPr id="5" name="Footer Placeholder 4"/>
          <p:cNvSpPr>
            <a:spLocks noGrp="1"/>
          </p:cNvSpPr>
          <p:nvPr>
            <p:ph type="ftr" sz="quarter" idx="11"/>
          </p:nvPr>
        </p:nvSpPr>
        <p:spPr/>
        <p:txBody>
          <a:bodyPr/>
          <a:lstStyle>
            <a:lvl1pPr>
              <a:defRPr/>
            </a:lvl1pPr>
          </a:lstStyle>
          <a:p>
            <a:r>
              <a:rPr lang="en-US"/>
              <a:t>Advanced Knowledge Management</a:t>
            </a:r>
          </a:p>
        </p:txBody>
      </p:sp>
      <p:sp>
        <p:nvSpPr>
          <p:cNvPr id="6" name="Slide Number Placeholder 5"/>
          <p:cNvSpPr>
            <a:spLocks noGrp="1"/>
          </p:cNvSpPr>
          <p:nvPr>
            <p:ph type="sldNum" sz="quarter" idx="12"/>
          </p:nvPr>
        </p:nvSpPr>
        <p:spPr/>
        <p:txBody>
          <a:bodyPr/>
          <a:lstStyle>
            <a:lvl1pPr>
              <a:defRPr/>
            </a:lvl1pPr>
          </a:lstStyle>
          <a:p>
            <a:fld id="{7433349E-33C3-448D-803E-AA954765649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3 March, 2000</a:t>
            </a:r>
          </a:p>
        </p:txBody>
      </p:sp>
      <p:sp>
        <p:nvSpPr>
          <p:cNvPr id="6" name="Footer Placeholder 5"/>
          <p:cNvSpPr>
            <a:spLocks noGrp="1"/>
          </p:cNvSpPr>
          <p:nvPr>
            <p:ph type="ftr" sz="quarter" idx="11"/>
          </p:nvPr>
        </p:nvSpPr>
        <p:spPr/>
        <p:txBody>
          <a:bodyPr/>
          <a:lstStyle>
            <a:lvl1pPr>
              <a:defRPr/>
            </a:lvl1pPr>
          </a:lstStyle>
          <a:p>
            <a:r>
              <a:rPr lang="en-US"/>
              <a:t>Advanced Knowledge Management</a:t>
            </a:r>
          </a:p>
        </p:txBody>
      </p:sp>
      <p:sp>
        <p:nvSpPr>
          <p:cNvPr id="7" name="Slide Number Placeholder 6"/>
          <p:cNvSpPr>
            <a:spLocks noGrp="1"/>
          </p:cNvSpPr>
          <p:nvPr>
            <p:ph type="sldNum" sz="quarter" idx="12"/>
          </p:nvPr>
        </p:nvSpPr>
        <p:spPr/>
        <p:txBody>
          <a:bodyPr/>
          <a:lstStyle>
            <a:lvl1pPr>
              <a:defRPr/>
            </a:lvl1pPr>
          </a:lstStyle>
          <a:p>
            <a:fld id="{2B762A56-749B-4F9F-9DB1-6751075394C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3 March, 2000</a:t>
            </a:r>
          </a:p>
        </p:txBody>
      </p:sp>
      <p:sp>
        <p:nvSpPr>
          <p:cNvPr id="8" name="Footer Placeholder 7"/>
          <p:cNvSpPr>
            <a:spLocks noGrp="1"/>
          </p:cNvSpPr>
          <p:nvPr>
            <p:ph type="ftr" sz="quarter" idx="11"/>
          </p:nvPr>
        </p:nvSpPr>
        <p:spPr/>
        <p:txBody>
          <a:bodyPr/>
          <a:lstStyle>
            <a:lvl1pPr>
              <a:defRPr/>
            </a:lvl1pPr>
          </a:lstStyle>
          <a:p>
            <a:r>
              <a:rPr lang="en-US"/>
              <a:t>Advanced Knowledge Management</a:t>
            </a:r>
          </a:p>
        </p:txBody>
      </p:sp>
      <p:sp>
        <p:nvSpPr>
          <p:cNvPr id="9" name="Slide Number Placeholder 8"/>
          <p:cNvSpPr>
            <a:spLocks noGrp="1"/>
          </p:cNvSpPr>
          <p:nvPr>
            <p:ph type="sldNum" sz="quarter" idx="12"/>
          </p:nvPr>
        </p:nvSpPr>
        <p:spPr/>
        <p:txBody>
          <a:bodyPr/>
          <a:lstStyle>
            <a:lvl1pPr>
              <a:defRPr/>
            </a:lvl1pPr>
          </a:lstStyle>
          <a:p>
            <a:fld id="{3CEAADD3-F491-4502-B253-2B46A4D004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3 March, 2000</a:t>
            </a:r>
          </a:p>
        </p:txBody>
      </p:sp>
      <p:sp>
        <p:nvSpPr>
          <p:cNvPr id="4" name="Footer Placeholder 3"/>
          <p:cNvSpPr>
            <a:spLocks noGrp="1"/>
          </p:cNvSpPr>
          <p:nvPr>
            <p:ph type="ftr" sz="quarter" idx="11"/>
          </p:nvPr>
        </p:nvSpPr>
        <p:spPr/>
        <p:txBody>
          <a:bodyPr/>
          <a:lstStyle>
            <a:lvl1pPr>
              <a:defRPr/>
            </a:lvl1pPr>
          </a:lstStyle>
          <a:p>
            <a:r>
              <a:rPr lang="en-US"/>
              <a:t>Advanced Knowledge Management</a:t>
            </a:r>
          </a:p>
        </p:txBody>
      </p:sp>
      <p:sp>
        <p:nvSpPr>
          <p:cNvPr id="5" name="Slide Number Placeholder 4"/>
          <p:cNvSpPr>
            <a:spLocks noGrp="1"/>
          </p:cNvSpPr>
          <p:nvPr>
            <p:ph type="sldNum" sz="quarter" idx="12"/>
          </p:nvPr>
        </p:nvSpPr>
        <p:spPr/>
        <p:txBody>
          <a:bodyPr/>
          <a:lstStyle>
            <a:lvl1pPr>
              <a:defRPr/>
            </a:lvl1pPr>
          </a:lstStyle>
          <a:p>
            <a:fld id="{E62FAEB9-2E4E-495C-9778-7C5A77E38F1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3 March, 2000</a:t>
            </a:r>
          </a:p>
        </p:txBody>
      </p:sp>
      <p:sp>
        <p:nvSpPr>
          <p:cNvPr id="3" name="Footer Placeholder 2"/>
          <p:cNvSpPr>
            <a:spLocks noGrp="1"/>
          </p:cNvSpPr>
          <p:nvPr>
            <p:ph type="ftr" sz="quarter" idx="11"/>
          </p:nvPr>
        </p:nvSpPr>
        <p:spPr/>
        <p:txBody>
          <a:bodyPr/>
          <a:lstStyle>
            <a:lvl1pPr>
              <a:defRPr/>
            </a:lvl1pPr>
          </a:lstStyle>
          <a:p>
            <a:r>
              <a:rPr lang="en-US"/>
              <a:t>Advanced Knowledge Management</a:t>
            </a:r>
          </a:p>
        </p:txBody>
      </p:sp>
      <p:sp>
        <p:nvSpPr>
          <p:cNvPr id="4" name="Slide Number Placeholder 3"/>
          <p:cNvSpPr>
            <a:spLocks noGrp="1"/>
          </p:cNvSpPr>
          <p:nvPr>
            <p:ph type="sldNum" sz="quarter" idx="12"/>
          </p:nvPr>
        </p:nvSpPr>
        <p:spPr/>
        <p:txBody>
          <a:bodyPr/>
          <a:lstStyle>
            <a:lvl1pPr>
              <a:defRPr/>
            </a:lvl1pPr>
          </a:lstStyle>
          <a:p>
            <a:fld id="{79EED6A3-E090-49E5-9883-208955EC911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3 March, 2000</a:t>
            </a:r>
          </a:p>
        </p:txBody>
      </p:sp>
      <p:sp>
        <p:nvSpPr>
          <p:cNvPr id="6" name="Footer Placeholder 5"/>
          <p:cNvSpPr>
            <a:spLocks noGrp="1"/>
          </p:cNvSpPr>
          <p:nvPr>
            <p:ph type="ftr" sz="quarter" idx="11"/>
          </p:nvPr>
        </p:nvSpPr>
        <p:spPr/>
        <p:txBody>
          <a:bodyPr/>
          <a:lstStyle>
            <a:lvl1pPr>
              <a:defRPr/>
            </a:lvl1pPr>
          </a:lstStyle>
          <a:p>
            <a:r>
              <a:rPr lang="en-US"/>
              <a:t>Advanced Knowledge Management</a:t>
            </a:r>
          </a:p>
        </p:txBody>
      </p:sp>
      <p:sp>
        <p:nvSpPr>
          <p:cNvPr id="7" name="Slide Number Placeholder 6"/>
          <p:cNvSpPr>
            <a:spLocks noGrp="1"/>
          </p:cNvSpPr>
          <p:nvPr>
            <p:ph type="sldNum" sz="quarter" idx="12"/>
          </p:nvPr>
        </p:nvSpPr>
        <p:spPr/>
        <p:txBody>
          <a:bodyPr/>
          <a:lstStyle>
            <a:lvl1pPr>
              <a:defRPr/>
            </a:lvl1pPr>
          </a:lstStyle>
          <a:p>
            <a:fld id="{6101438D-9C98-4E25-95E4-F0D980A8492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3 March, 2000</a:t>
            </a:r>
          </a:p>
        </p:txBody>
      </p:sp>
      <p:sp>
        <p:nvSpPr>
          <p:cNvPr id="6" name="Footer Placeholder 5"/>
          <p:cNvSpPr>
            <a:spLocks noGrp="1"/>
          </p:cNvSpPr>
          <p:nvPr>
            <p:ph type="ftr" sz="quarter" idx="11"/>
          </p:nvPr>
        </p:nvSpPr>
        <p:spPr/>
        <p:txBody>
          <a:bodyPr/>
          <a:lstStyle>
            <a:lvl1pPr>
              <a:defRPr/>
            </a:lvl1pPr>
          </a:lstStyle>
          <a:p>
            <a:r>
              <a:rPr lang="en-US"/>
              <a:t>Advanced Knowledge Management</a:t>
            </a:r>
          </a:p>
        </p:txBody>
      </p:sp>
      <p:sp>
        <p:nvSpPr>
          <p:cNvPr id="7" name="Slide Number Placeholder 6"/>
          <p:cNvSpPr>
            <a:spLocks noGrp="1"/>
          </p:cNvSpPr>
          <p:nvPr>
            <p:ph type="sldNum" sz="quarter" idx="12"/>
          </p:nvPr>
        </p:nvSpPr>
        <p:spPr/>
        <p:txBody>
          <a:bodyPr/>
          <a:lstStyle>
            <a:lvl1pPr>
              <a:defRPr/>
            </a:lvl1pPr>
          </a:lstStyle>
          <a:p>
            <a:fld id="{6DFF687A-8E2B-4E41-921D-A072C88DFBE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a:t>3 March, 2000</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Advanced Knowledge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2AE65FF-2302-4A13-B9C0-346970257EE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chive.ics.uci.edu/ml/datasets/lenses"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62FAEB9-2E4E-495C-9778-7C5A77E38F12}" type="slidenum">
              <a:rPr lang="en-US" smtClean="0"/>
              <a:pPr/>
              <a:t>1</a:t>
            </a:fld>
            <a:endParaRPr lang="en-US"/>
          </a:p>
        </p:txBody>
      </p:sp>
      <p:pic>
        <p:nvPicPr>
          <p:cNvPr id="36866" name="Picture 2"/>
          <p:cNvPicPr>
            <a:picLocks noChangeAspect="1" noChangeArrowheads="1"/>
          </p:cNvPicPr>
          <p:nvPr/>
        </p:nvPicPr>
        <p:blipFill>
          <a:blip r:embed="rId2" cstate="print"/>
          <a:srcRect/>
          <a:stretch>
            <a:fillRect/>
          </a:stretch>
        </p:blipFill>
        <p:spPr bwMode="auto">
          <a:xfrm>
            <a:off x="228600" y="228600"/>
            <a:ext cx="2362200" cy="2554920"/>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2971800" y="1295400"/>
            <a:ext cx="5848350" cy="5295900"/>
          </a:xfrm>
          <a:prstGeom prst="rect">
            <a:avLst/>
          </a:prstGeom>
          <a:noFill/>
          <a:ln w="9525">
            <a:noFill/>
            <a:miter lim="800000"/>
            <a:headEnd/>
            <a:tailEnd/>
          </a:ln>
        </p:spPr>
      </p:pic>
      <p:sp>
        <p:nvSpPr>
          <p:cNvPr id="8" name="Rectangle 7"/>
          <p:cNvSpPr/>
          <p:nvPr/>
        </p:nvSpPr>
        <p:spPr>
          <a:xfrm>
            <a:off x="3505200" y="304800"/>
            <a:ext cx="4953000" cy="461665"/>
          </a:xfrm>
          <a:prstGeom prst="rect">
            <a:avLst/>
          </a:prstGeom>
        </p:spPr>
        <p:txBody>
          <a:bodyPr wrap="square">
            <a:spAutoFit/>
          </a:bodyPr>
          <a:lstStyle/>
          <a:p>
            <a:r>
              <a:rPr lang="en-US" sz="2000" b="1" dirty="0">
                <a:solidFill>
                  <a:srgbClr val="FF0000"/>
                </a:solidFill>
              </a:rPr>
              <a:t>3-nearest neighbor decision bound</a:t>
            </a:r>
            <a:r>
              <a:rPr lang="en-US" b="1" dirty="0">
                <a:solidFill>
                  <a:srgbClr val="FF0000"/>
                </a:solidFill>
              </a:rPr>
              <a:t>ary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685800"/>
          </a:xfrm>
          <a:noFill/>
        </p:spPr>
        <p:txBody>
          <a:bodyPr/>
          <a:lstStyle/>
          <a:p>
            <a:pPr eaLnBrk="1" hangingPunct="1"/>
            <a:r>
              <a:rPr lang="en-US" sz="3200" smtClean="0">
                <a:solidFill>
                  <a:srgbClr val="000000"/>
                </a:solidFill>
              </a:rPr>
              <a:t>The gradient Descent Optimization</a:t>
            </a:r>
          </a:p>
        </p:txBody>
      </p:sp>
      <p:pic>
        <p:nvPicPr>
          <p:cNvPr id="18435" name="Picture 3"/>
          <p:cNvPicPr>
            <a:picLocks noChangeAspect="1" noChangeArrowheads="1"/>
          </p:cNvPicPr>
          <p:nvPr/>
        </p:nvPicPr>
        <p:blipFill>
          <a:blip r:embed="rId2" cstate="print"/>
          <a:srcRect/>
          <a:stretch>
            <a:fillRect/>
          </a:stretch>
        </p:blipFill>
        <p:spPr bwMode="auto">
          <a:xfrm>
            <a:off x="1524000" y="1219200"/>
            <a:ext cx="6096000" cy="2568575"/>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1524000" y="3979863"/>
            <a:ext cx="6096000" cy="2878137"/>
          </a:xfrm>
          <a:prstGeom prst="rect">
            <a:avLst/>
          </a:prstGeom>
          <a:noFill/>
          <a:ln w="9525">
            <a:noFill/>
            <a:miter lim="800000"/>
            <a:headEnd/>
            <a:tailEnd/>
          </a:ln>
        </p:spPr>
      </p:pic>
      <p:sp>
        <p:nvSpPr>
          <p:cNvPr id="18437" name="TextBox 4"/>
          <p:cNvSpPr txBox="1">
            <a:spLocks noChangeArrowheads="1"/>
          </p:cNvSpPr>
          <p:nvPr/>
        </p:nvSpPr>
        <p:spPr bwMode="auto">
          <a:xfrm>
            <a:off x="6553200" y="6172200"/>
            <a:ext cx="2362200" cy="523875"/>
          </a:xfrm>
          <a:prstGeom prst="rect">
            <a:avLst/>
          </a:prstGeom>
          <a:noFill/>
          <a:ln w="9525">
            <a:noFill/>
            <a:miter lim="800000"/>
            <a:headEnd/>
            <a:tailEnd/>
          </a:ln>
        </p:spPr>
        <p:txBody>
          <a:bodyPr>
            <a:spAutoFit/>
          </a:bodyPr>
          <a:lstStyle/>
          <a:p>
            <a:r>
              <a:rPr lang="en-US" sz="1400">
                <a:solidFill>
                  <a:srgbClr val="FF0000"/>
                </a:solidFill>
              </a:rPr>
              <a:t>Direction of steepest descent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Rectangle 2"/>
          <p:cNvSpPr>
            <a:spLocks noChangeArrowheads="1"/>
          </p:cNvSpPr>
          <p:nvPr/>
        </p:nvSpPr>
        <p:spPr bwMode="auto">
          <a:xfrm>
            <a:off x="685800" y="457200"/>
            <a:ext cx="7772400" cy="5638800"/>
          </a:xfrm>
          <a:prstGeom prst="rect">
            <a:avLst/>
          </a:prstGeom>
          <a:noFill/>
          <a:ln w="9525">
            <a:noFill/>
            <a:miter lim="800000"/>
            <a:headEnd/>
            <a:tailEnd/>
          </a:ln>
        </p:spPr>
        <p:txBody>
          <a:bodyPr/>
          <a:lstStyle/>
          <a:p>
            <a:pPr marL="342900" indent="-342900">
              <a:spcBef>
                <a:spcPct val="20000"/>
              </a:spcBef>
            </a:pPr>
            <a:endParaRPr lang="en-US" sz="3200">
              <a:solidFill>
                <a:srgbClr val="000000"/>
              </a:solidFill>
            </a:endParaRPr>
          </a:p>
          <a:p>
            <a:pPr marL="342900" indent="-342900">
              <a:spcBef>
                <a:spcPct val="20000"/>
              </a:spcBef>
            </a:pPr>
            <a:endParaRPr lang="en-US" sz="3200">
              <a:solidFill>
                <a:srgbClr val="000000"/>
              </a:solidFill>
            </a:endParaRPr>
          </a:p>
          <a:p>
            <a:pPr marL="342900" indent="-342900">
              <a:spcBef>
                <a:spcPct val="20000"/>
              </a:spcBef>
            </a:pPr>
            <a:endParaRPr lang="en-US" sz="3200">
              <a:solidFill>
                <a:srgbClr val="000000"/>
              </a:solidFill>
            </a:endParaRPr>
          </a:p>
          <a:p>
            <a:pPr marL="342900" indent="-342900">
              <a:spcBef>
                <a:spcPct val="20000"/>
              </a:spcBef>
            </a:pPr>
            <a:r>
              <a:rPr lang="en-US" sz="2400">
                <a:solidFill>
                  <a:srgbClr val="000000"/>
                </a:solidFill>
              </a:rPr>
              <a:t>The components of the gradient vector are</a:t>
            </a:r>
          </a:p>
        </p:txBody>
      </p:sp>
      <p:graphicFrame>
        <p:nvGraphicFramePr>
          <p:cNvPr id="8194" name="Object 3"/>
          <p:cNvGraphicFramePr>
            <a:graphicFrameLocks noChangeAspect="1"/>
          </p:cNvGraphicFramePr>
          <p:nvPr/>
        </p:nvGraphicFramePr>
        <p:xfrm>
          <a:off x="1295400" y="304800"/>
          <a:ext cx="5029200" cy="933450"/>
        </p:xfrm>
        <a:graphic>
          <a:graphicData uri="http://schemas.openxmlformats.org/presentationml/2006/ole">
            <p:oleObj spid="_x0000_s34818" name="Microsoft Equation 3.0" r:id="rId3" imgW="2120760" imgH="393480" progId="Equation.3">
              <p:embed/>
            </p:oleObj>
          </a:graphicData>
        </a:graphic>
      </p:graphicFrame>
      <p:graphicFrame>
        <p:nvGraphicFramePr>
          <p:cNvPr id="8195" name="Object 4"/>
          <p:cNvGraphicFramePr>
            <a:graphicFrameLocks noChangeAspect="1"/>
          </p:cNvGraphicFramePr>
          <p:nvPr/>
        </p:nvGraphicFramePr>
        <p:xfrm>
          <a:off x="2209800" y="1524000"/>
          <a:ext cx="3352800" cy="544513"/>
        </p:xfrm>
        <a:graphic>
          <a:graphicData uri="http://schemas.openxmlformats.org/presentationml/2006/ole">
            <p:oleObj spid="_x0000_s34819" name="Microsoft Equation 3.0" r:id="rId4" imgW="1562040" imgH="253800" progId="Equation.3">
              <p:embed/>
            </p:oleObj>
          </a:graphicData>
        </a:graphic>
      </p:graphicFrame>
      <p:graphicFrame>
        <p:nvGraphicFramePr>
          <p:cNvPr id="8196" name="Object 5"/>
          <p:cNvGraphicFramePr>
            <a:graphicFrameLocks noChangeAspect="1"/>
          </p:cNvGraphicFramePr>
          <p:nvPr/>
        </p:nvGraphicFramePr>
        <p:xfrm>
          <a:off x="1219200" y="2743200"/>
          <a:ext cx="5486400" cy="842963"/>
        </p:xfrm>
        <a:graphic>
          <a:graphicData uri="http://schemas.openxmlformats.org/presentationml/2006/ole">
            <p:oleObj spid="_x0000_s34820" name="Microsoft Equation 3.0" r:id="rId5" imgW="2895480" imgH="444240" progId="Equation.3">
              <p:embed/>
            </p:oleObj>
          </a:graphicData>
        </a:graphic>
      </p:graphicFrame>
      <p:graphicFrame>
        <p:nvGraphicFramePr>
          <p:cNvPr id="8197" name="Object 6"/>
          <p:cNvGraphicFramePr>
            <a:graphicFrameLocks noChangeAspect="1"/>
          </p:cNvGraphicFramePr>
          <p:nvPr/>
        </p:nvGraphicFramePr>
        <p:xfrm>
          <a:off x="2438400" y="3581400"/>
          <a:ext cx="1973263" cy="522288"/>
        </p:xfrm>
        <a:graphic>
          <a:graphicData uri="http://schemas.openxmlformats.org/presentationml/2006/ole">
            <p:oleObj spid="_x0000_s34821" name="Equation" r:id="rId6" imgW="863280" imgH="228600" progId="Equation.3">
              <p:embed/>
            </p:oleObj>
          </a:graphicData>
        </a:graphic>
      </p:graphicFrame>
      <p:graphicFrame>
        <p:nvGraphicFramePr>
          <p:cNvPr id="8198" name="Object 7"/>
          <p:cNvGraphicFramePr>
            <a:graphicFrameLocks noChangeAspect="1"/>
          </p:cNvGraphicFramePr>
          <p:nvPr/>
        </p:nvGraphicFramePr>
        <p:xfrm>
          <a:off x="1143000" y="4114800"/>
          <a:ext cx="4584700" cy="590550"/>
        </p:xfrm>
        <a:graphic>
          <a:graphicData uri="http://schemas.openxmlformats.org/presentationml/2006/ole">
            <p:oleObj spid="_x0000_s34822" name="Equation" r:id="rId7" imgW="1777680" imgH="228600" progId="Equation.3">
              <p:embed/>
            </p:oleObj>
          </a:graphicData>
        </a:graphic>
      </p:graphicFrame>
      <p:graphicFrame>
        <p:nvGraphicFramePr>
          <p:cNvPr id="8199" name="Object 45"/>
          <p:cNvGraphicFramePr>
            <a:graphicFrameLocks noChangeAspect="1"/>
          </p:cNvGraphicFramePr>
          <p:nvPr/>
        </p:nvGraphicFramePr>
        <p:xfrm>
          <a:off x="6096000" y="4495800"/>
          <a:ext cx="1905000" cy="403225"/>
        </p:xfrm>
        <a:graphic>
          <a:graphicData uri="http://schemas.openxmlformats.org/presentationml/2006/ole">
            <p:oleObj spid="_x0000_s34823" name="Equation" r:id="rId8" imgW="901440" imgH="190440" progId="Equation.3">
              <p:embed/>
            </p:oleObj>
          </a:graphicData>
        </a:graphic>
      </p:graphicFrame>
      <p:graphicFrame>
        <p:nvGraphicFramePr>
          <p:cNvPr id="8200" name="Object 44"/>
          <p:cNvGraphicFramePr>
            <a:graphicFrameLocks noChangeAspect="1"/>
          </p:cNvGraphicFramePr>
          <p:nvPr/>
        </p:nvGraphicFramePr>
        <p:xfrm>
          <a:off x="5105400" y="4953000"/>
          <a:ext cx="3810000" cy="609600"/>
        </p:xfrm>
        <a:graphic>
          <a:graphicData uri="http://schemas.openxmlformats.org/presentationml/2006/ole">
            <p:oleObj spid="_x0000_s34824" name="Microsoft Equation 3.0" r:id="rId9" imgW="1587240" imgH="253800" progId="Equation.3">
              <p:embed/>
            </p:oleObj>
          </a:graphicData>
        </a:graphic>
      </p:graphicFrame>
      <p:graphicFrame>
        <p:nvGraphicFramePr>
          <p:cNvPr id="8201" name="Object 10"/>
          <p:cNvGraphicFramePr>
            <a:graphicFrameLocks noChangeAspect="1"/>
          </p:cNvGraphicFramePr>
          <p:nvPr/>
        </p:nvGraphicFramePr>
        <p:xfrm>
          <a:off x="1219200" y="5334000"/>
          <a:ext cx="1905000" cy="403225"/>
        </p:xfrm>
        <a:graphic>
          <a:graphicData uri="http://schemas.openxmlformats.org/presentationml/2006/ole">
            <p:oleObj spid="_x0000_s34825" name="Equation" r:id="rId10" imgW="901440" imgH="190440" progId="Equation.3">
              <p:embed/>
            </p:oleObj>
          </a:graphicData>
        </a:graphic>
      </p:graphicFrame>
      <p:graphicFrame>
        <p:nvGraphicFramePr>
          <p:cNvPr id="8202" name="Object 11"/>
          <p:cNvGraphicFramePr>
            <a:graphicFrameLocks noChangeAspect="1"/>
          </p:cNvGraphicFramePr>
          <p:nvPr/>
        </p:nvGraphicFramePr>
        <p:xfrm>
          <a:off x="1566863" y="6096000"/>
          <a:ext cx="4651375" cy="590550"/>
        </p:xfrm>
        <a:graphic>
          <a:graphicData uri="http://schemas.openxmlformats.org/presentationml/2006/ole">
            <p:oleObj spid="_x0000_s34826" name="Equation" r:id="rId11" imgW="1803240" imgH="228600" progId="Equation.3">
              <p:embed/>
            </p:oleObj>
          </a:graphicData>
        </a:graphic>
      </p:graphicFrame>
      <p:sp>
        <p:nvSpPr>
          <p:cNvPr id="8204" name="Text Box 27"/>
          <p:cNvSpPr txBox="1">
            <a:spLocks noChangeArrowheads="1"/>
          </p:cNvSpPr>
          <p:nvPr/>
        </p:nvSpPr>
        <p:spPr bwMode="auto">
          <a:xfrm>
            <a:off x="6858000" y="6248400"/>
            <a:ext cx="838200" cy="396875"/>
          </a:xfrm>
          <a:prstGeom prst="rect">
            <a:avLst/>
          </a:prstGeom>
          <a:noFill/>
          <a:ln w="9525">
            <a:noFill/>
            <a:miter lim="800000"/>
            <a:headEnd/>
            <a:tailEnd/>
          </a:ln>
        </p:spPr>
        <p:txBody>
          <a:bodyPr>
            <a:spAutoFit/>
          </a:bodyPr>
          <a:lstStyle/>
          <a:p>
            <a:pPr>
              <a:spcBef>
                <a:spcPct val="50000"/>
              </a:spcBef>
            </a:pPr>
            <a:r>
              <a:rPr lang="en-US" sz="2000" i="1"/>
              <a:t>d</a:t>
            </a:r>
            <a:r>
              <a:rPr lang="en-US" sz="2000"/>
              <a:t> = </a:t>
            </a:r>
            <a:r>
              <a:rPr lang="en-US" sz="2000" i="1"/>
              <a:t>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Rectangle 2"/>
          <p:cNvSpPr>
            <a:spLocks noGrp="1" noChangeArrowheads="1"/>
          </p:cNvSpPr>
          <p:nvPr>
            <p:ph type="title" sz="quarter"/>
          </p:nvPr>
        </p:nvSpPr>
        <p:spPr>
          <a:xfrm>
            <a:off x="0" y="0"/>
            <a:ext cx="7772400" cy="228600"/>
          </a:xfrm>
          <a:noFill/>
        </p:spPr>
        <p:txBody>
          <a:bodyPr/>
          <a:lstStyle/>
          <a:p>
            <a:pPr eaLnBrk="1" hangingPunct="1"/>
            <a:r>
              <a:rPr lang="en-US" sz="2000" dirty="0" smtClean="0">
                <a:solidFill>
                  <a:srgbClr val="000000"/>
                </a:solidFill>
              </a:rPr>
              <a:t>Example 1</a:t>
            </a:r>
          </a:p>
        </p:txBody>
      </p:sp>
      <p:graphicFrame>
        <p:nvGraphicFramePr>
          <p:cNvPr id="9218" name="Object 3"/>
          <p:cNvGraphicFramePr>
            <a:graphicFrameLocks noChangeAspect="1"/>
          </p:cNvGraphicFramePr>
          <p:nvPr/>
        </p:nvGraphicFramePr>
        <p:xfrm>
          <a:off x="5715000" y="1212850"/>
          <a:ext cx="2590800" cy="1662113"/>
        </p:xfrm>
        <a:graphic>
          <a:graphicData uri="http://schemas.openxmlformats.org/presentationml/2006/ole">
            <p:oleObj spid="_x0000_s35842" name="Microsoft Equation 3.0" r:id="rId3" imgW="1346040" imgH="863280" progId="Equation.3">
              <p:embed/>
            </p:oleObj>
          </a:graphicData>
        </a:graphic>
      </p:graphicFrame>
      <p:graphicFrame>
        <p:nvGraphicFramePr>
          <p:cNvPr id="9219" name="Object 4"/>
          <p:cNvGraphicFramePr>
            <a:graphicFrameLocks noChangeAspect="1"/>
          </p:cNvGraphicFramePr>
          <p:nvPr/>
        </p:nvGraphicFramePr>
        <p:xfrm>
          <a:off x="2819400" y="3810000"/>
          <a:ext cx="1219200" cy="390525"/>
        </p:xfrm>
        <a:graphic>
          <a:graphicData uri="http://schemas.openxmlformats.org/presentationml/2006/ole">
            <p:oleObj spid="_x0000_s35843" name="Microsoft Equation 3.0" r:id="rId4" imgW="634680" imgH="203040" progId="Equation.3">
              <p:embed/>
            </p:oleObj>
          </a:graphicData>
        </a:graphic>
      </p:graphicFrame>
      <p:graphicFrame>
        <p:nvGraphicFramePr>
          <p:cNvPr id="9220" name="Object 5"/>
          <p:cNvGraphicFramePr>
            <a:graphicFrameLocks noChangeAspect="1"/>
          </p:cNvGraphicFramePr>
          <p:nvPr/>
        </p:nvGraphicFramePr>
        <p:xfrm>
          <a:off x="4267200" y="3886200"/>
          <a:ext cx="1143000" cy="354013"/>
        </p:xfrm>
        <a:graphic>
          <a:graphicData uri="http://schemas.openxmlformats.org/presentationml/2006/ole">
            <p:oleObj spid="_x0000_s35844" name="Equation" r:id="rId5" imgW="698400" imgH="215640" progId="Equation.3">
              <p:embed/>
            </p:oleObj>
          </a:graphicData>
        </a:graphic>
      </p:graphicFrame>
      <p:graphicFrame>
        <p:nvGraphicFramePr>
          <p:cNvPr id="9221" name="Object 6"/>
          <p:cNvGraphicFramePr>
            <a:graphicFrameLocks noChangeAspect="1"/>
          </p:cNvGraphicFramePr>
          <p:nvPr/>
        </p:nvGraphicFramePr>
        <p:xfrm>
          <a:off x="1219200" y="5181600"/>
          <a:ext cx="3733800" cy="461963"/>
        </p:xfrm>
        <a:graphic>
          <a:graphicData uri="http://schemas.openxmlformats.org/presentationml/2006/ole">
            <p:oleObj spid="_x0000_s35845" name="Equation" r:id="rId6" imgW="2057400" imgH="253800" progId="Equation.3">
              <p:embed/>
            </p:oleObj>
          </a:graphicData>
        </a:graphic>
      </p:graphicFrame>
      <p:graphicFrame>
        <p:nvGraphicFramePr>
          <p:cNvPr id="9222" name="Object 7"/>
          <p:cNvGraphicFramePr>
            <a:graphicFrameLocks noChangeAspect="1"/>
          </p:cNvGraphicFramePr>
          <p:nvPr/>
        </p:nvGraphicFramePr>
        <p:xfrm>
          <a:off x="1752600" y="5791200"/>
          <a:ext cx="2819400" cy="344488"/>
        </p:xfrm>
        <a:graphic>
          <a:graphicData uri="http://schemas.openxmlformats.org/presentationml/2006/ole">
            <p:oleObj spid="_x0000_s35846" name="Microsoft Equation 3.0" r:id="rId7" imgW="1663560" imgH="203040" progId="Equation.3">
              <p:embed/>
            </p:oleObj>
          </a:graphicData>
        </a:graphic>
      </p:graphicFrame>
      <p:graphicFrame>
        <p:nvGraphicFramePr>
          <p:cNvPr id="9223" name="Object 8"/>
          <p:cNvGraphicFramePr>
            <a:graphicFrameLocks noChangeAspect="1"/>
          </p:cNvGraphicFramePr>
          <p:nvPr/>
        </p:nvGraphicFramePr>
        <p:xfrm>
          <a:off x="2667000" y="6248400"/>
          <a:ext cx="1600200" cy="365125"/>
        </p:xfrm>
        <a:graphic>
          <a:graphicData uri="http://schemas.openxmlformats.org/presentationml/2006/ole">
            <p:oleObj spid="_x0000_s35847" name="Microsoft Equation 3.0" r:id="rId8" imgW="888840" imgH="203040" progId="Equation.3">
              <p:embed/>
            </p:oleObj>
          </a:graphicData>
        </a:graphic>
      </p:graphicFrame>
      <p:graphicFrame>
        <p:nvGraphicFramePr>
          <p:cNvPr id="9224" name="Object 9"/>
          <p:cNvGraphicFramePr>
            <a:graphicFrameLocks noChangeAspect="1"/>
          </p:cNvGraphicFramePr>
          <p:nvPr/>
        </p:nvGraphicFramePr>
        <p:xfrm>
          <a:off x="5943600" y="2971800"/>
          <a:ext cx="2667000" cy="819150"/>
        </p:xfrm>
        <a:graphic>
          <a:graphicData uri="http://schemas.openxmlformats.org/presentationml/2006/ole">
            <p:oleObj spid="_x0000_s35848" name="Microsoft Equation 3.0" r:id="rId9" imgW="1447560" imgH="444240" progId="Equation.3">
              <p:embed/>
            </p:oleObj>
          </a:graphicData>
        </a:graphic>
      </p:graphicFrame>
      <p:graphicFrame>
        <p:nvGraphicFramePr>
          <p:cNvPr id="9225" name="Object 10"/>
          <p:cNvGraphicFramePr>
            <a:graphicFrameLocks noChangeAspect="1"/>
          </p:cNvGraphicFramePr>
          <p:nvPr/>
        </p:nvGraphicFramePr>
        <p:xfrm>
          <a:off x="5410200" y="4191000"/>
          <a:ext cx="1981200" cy="425450"/>
        </p:xfrm>
        <a:graphic>
          <a:graphicData uri="http://schemas.openxmlformats.org/presentationml/2006/ole">
            <p:oleObj spid="_x0000_s35849" name="Equation" r:id="rId10" imgW="1117440" imgH="241200" progId="Equation.3">
              <p:embed/>
            </p:oleObj>
          </a:graphicData>
        </a:graphic>
      </p:graphicFrame>
      <p:sp>
        <p:nvSpPr>
          <p:cNvPr id="6156" name="Text Box 12"/>
          <p:cNvSpPr txBox="1">
            <a:spLocks noChangeArrowheads="1"/>
          </p:cNvSpPr>
          <p:nvPr/>
        </p:nvSpPr>
        <p:spPr bwMode="auto">
          <a:xfrm>
            <a:off x="5334000" y="4648200"/>
            <a:ext cx="3429000" cy="822325"/>
          </a:xfrm>
          <a:prstGeom prst="rect">
            <a:avLst/>
          </a:prstGeom>
          <a:noFill/>
          <a:ln w="9525">
            <a:noFill/>
            <a:miter lim="800000"/>
            <a:headEnd/>
            <a:tailEnd/>
          </a:ln>
        </p:spPr>
        <p:txBody>
          <a:bodyPr>
            <a:spAutoFit/>
          </a:bodyPr>
          <a:lstStyle/>
          <a:p>
            <a:pPr>
              <a:spcBef>
                <a:spcPct val="50000"/>
              </a:spcBef>
            </a:pPr>
            <a:r>
              <a:rPr lang="en-US" sz="2400" b="1">
                <a:solidFill>
                  <a:srgbClr val="FF00FF"/>
                </a:solidFill>
                <a:latin typeface="Times New Roman" pitchFamily="18" charset="0"/>
              </a:rPr>
              <a:t>Complete this problem for one epoch</a:t>
            </a:r>
          </a:p>
        </p:txBody>
      </p:sp>
      <p:grpSp>
        <p:nvGrpSpPr>
          <p:cNvPr id="2" name="Group 8"/>
          <p:cNvGrpSpPr>
            <a:grpSpLocks/>
          </p:cNvGrpSpPr>
          <p:nvPr/>
        </p:nvGrpSpPr>
        <p:grpSpPr bwMode="auto">
          <a:xfrm>
            <a:off x="533400" y="2438400"/>
            <a:ext cx="4038600" cy="1828800"/>
            <a:chOff x="2304" y="1536"/>
            <a:chExt cx="2544" cy="1152"/>
          </a:xfrm>
        </p:grpSpPr>
        <p:sp>
          <p:nvSpPr>
            <p:cNvPr id="9230" name="Oval 9"/>
            <p:cNvSpPr>
              <a:spLocks noChangeArrowheads="1"/>
            </p:cNvSpPr>
            <p:nvPr/>
          </p:nvSpPr>
          <p:spPr bwMode="auto">
            <a:xfrm>
              <a:off x="3312" y="2016"/>
              <a:ext cx="336"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231" name="Line 10"/>
            <p:cNvSpPr>
              <a:spLocks noChangeShapeType="1"/>
            </p:cNvSpPr>
            <p:nvPr/>
          </p:nvSpPr>
          <p:spPr bwMode="auto">
            <a:xfrm>
              <a:off x="2352" y="1536"/>
              <a:ext cx="1008" cy="528"/>
            </a:xfrm>
            <a:prstGeom prst="line">
              <a:avLst/>
            </a:prstGeom>
            <a:noFill/>
            <a:ln w="9525">
              <a:solidFill>
                <a:schemeClr val="tx1"/>
              </a:solidFill>
              <a:round/>
              <a:headEnd/>
              <a:tailEnd type="triangle" w="med" len="med"/>
            </a:ln>
          </p:spPr>
          <p:txBody>
            <a:bodyPr/>
            <a:lstStyle/>
            <a:p>
              <a:endParaRPr lang="en-US"/>
            </a:p>
          </p:txBody>
        </p:sp>
        <p:sp>
          <p:nvSpPr>
            <p:cNvPr id="9232" name="Line 11"/>
            <p:cNvSpPr>
              <a:spLocks noChangeShapeType="1"/>
            </p:cNvSpPr>
            <p:nvPr/>
          </p:nvSpPr>
          <p:spPr bwMode="auto">
            <a:xfrm>
              <a:off x="2304" y="1872"/>
              <a:ext cx="1008" cy="240"/>
            </a:xfrm>
            <a:prstGeom prst="line">
              <a:avLst/>
            </a:prstGeom>
            <a:noFill/>
            <a:ln w="9525">
              <a:solidFill>
                <a:schemeClr val="tx1"/>
              </a:solidFill>
              <a:round/>
              <a:headEnd/>
              <a:tailEnd type="triangle" w="med" len="med"/>
            </a:ln>
          </p:spPr>
          <p:txBody>
            <a:bodyPr/>
            <a:lstStyle/>
            <a:p>
              <a:endParaRPr lang="en-US"/>
            </a:p>
          </p:txBody>
        </p:sp>
        <p:sp>
          <p:nvSpPr>
            <p:cNvPr id="9233" name="Line 12"/>
            <p:cNvSpPr>
              <a:spLocks noChangeShapeType="1"/>
            </p:cNvSpPr>
            <p:nvPr/>
          </p:nvSpPr>
          <p:spPr bwMode="auto">
            <a:xfrm flipV="1">
              <a:off x="2352" y="2208"/>
              <a:ext cx="1008" cy="144"/>
            </a:xfrm>
            <a:prstGeom prst="line">
              <a:avLst/>
            </a:prstGeom>
            <a:noFill/>
            <a:ln w="9525">
              <a:solidFill>
                <a:schemeClr val="tx1"/>
              </a:solidFill>
              <a:round/>
              <a:headEnd/>
              <a:tailEnd type="triangle" w="med" len="med"/>
            </a:ln>
          </p:spPr>
          <p:txBody>
            <a:bodyPr/>
            <a:lstStyle/>
            <a:p>
              <a:endParaRPr lang="en-US"/>
            </a:p>
          </p:txBody>
        </p:sp>
        <p:sp>
          <p:nvSpPr>
            <p:cNvPr id="9234" name="Line 13"/>
            <p:cNvSpPr>
              <a:spLocks noChangeShapeType="1"/>
            </p:cNvSpPr>
            <p:nvPr/>
          </p:nvSpPr>
          <p:spPr bwMode="auto">
            <a:xfrm flipV="1">
              <a:off x="2400" y="2304"/>
              <a:ext cx="1008" cy="384"/>
            </a:xfrm>
            <a:prstGeom prst="line">
              <a:avLst/>
            </a:prstGeom>
            <a:noFill/>
            <a:ln w="9525">
              <a:solidFill>
                <a:schemeClr val="tx1"/>
              </a:solidFill>
              <a:round/>
              <a:headEnd/>
              <a:tailEnd type="triangle" w="med" len="med"/>
            </a:ln>
          </p:spPr>
          <p:txBody>
            <a:bodyPr/>
            <a:lstStyle/>
            <a:p>
              <a:endParaRPr lang="en-US"/>
            </a:p>
          </p:txBody>
        </p:sp>
        <p:sp>
          <p:nvSpPr>
            <p:cNvPr id="9235" name="Line 18"/>
            <p:cNvSpPr>
              <a:spLocks noChangeShapeType="1"/>
            </p:cNvSpPr>
            <p:nvPr/>
          </p:nvSpPr>
          <p:spPr bwMode="auto">
            <a:xfrm>
              <a:off x="3648" y="2160"/>
              <a:ext cx="864" cy="0"/>
            </a:xfrm>
            <a:prstGeom prst="line">
              <a:avLst/>
            </a:prstGeom>
            <a:noFill/>
            <a:ln w="9525">
              <a:solidFill>
                <a:schemeClr val="tx1"/>
              </a:solidFill>
              <a:round/>
              <a:headEnd/>
              <a:tailEnd type="triangle" w="med" len="med"/>
            </a:ln>
          </p:spPr>
          <p:txBody>
            <a:bodyPr/>
            <a:lstStyle/>
            <a:p>
              <a:endParaRPr lang="en-US"/>
            </a:p>
          </p:txBody>
        </p:sp>
        <p:sp>
          <p:nvSpPr>
            <p:cNvPr id="9236" name="Text Box 19"/>
            <p:cNvSpPr txBox="1">
              <a:spLocks noChangeArrowheads="1"/>
            </p:cNvSpPr>
            <p:nvPr/>
          </p:nvSpPr>
          <p:spPr bwMode="auto">
            <a:xfrm>
              <a:off x="2784" y="1536"/>
              <a:ext cx="336" cy="212"/>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w</a:t>
              </a:r>
              <a:r>
                <a:rPr lang="en-US" sz="1600" baseline="-25000">
                  <a:latin typeface="Times New Roman" pitchFamily="18" charset="0"/>
                </a:rPr>
                <a:t>1</a:t>
              </a:r>
            </a:p>
          </p:txBody>
        </p:sp>
        <p:sp>
          <p:nvSpPr>
            <p:cNvPr id="9237" name="Text Box 20"/>
            <p:cNvSpPr txBox="1">
              <a:spLocks noChangeArrowheads="1"/>
            </p:cNvSpPr>
            <p:nvPr/>
          </p:nvSpPr>
          <p:spPr bwMode="auto">
            <a:xfrm>
              <a:off x="2736" y="1872"/>
              <a:ext cx="336" cy="164"/>
            </a:xfrm>
            <a:prstGeom prst="rect">
              <a:avLst/>
            </a:prstGeom>
            <a:noFill/>
            <a:ln w="9525">
              <a:noFill/>
              <a:miter lim="800000"/>
              <a:headEnd/>
              <a:tailEnd/>
            </a:ln>
          </p:spPr>
          <p:txBody>
            <a:bodyPr>
              <a:spAutoFit/>
            </a:bodyPr>
            <a:lstStyle/>
            <a:p>
              <a:pPr>
                <a:spcBef>
                  <a:spcPct val="50000"/>
                </a:spcBef>
              </a:pPr>
              <a:r>
                <a:rPr lang="en-US" sz="1600" baseline="-25000">
                  <a:latin typeface="Times New Roman" pitchFamily="18" charset="0"/>
                </a:rPr>
                <a:t>w2</a:t>
              </a:r>
            </a:p>
          </p:txBody>
        </p:sp>
        <p:sp>
          <p:nvSpPr>
            <p:cNvPr id="9238" name="Text Box 21"/>
            <p:cNvSpPr txBox="1">
              <a:spLocks noChangeArrowheads="1"/>
            </p:cNvSpPr>
            <p:nvPr/>
          </p:nvSpPr>
          <p:spPr bwMode="auto">
            <a:xfrm>
              <a:off x="2544" y="2112"/>
              <a:ext cx="336" cy="212"/>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w</a:t>
              </a:r>
              <a:r>
                <a:rPr lang="en-US" sz="1600" baseline="-25000">
                  <a:latin typeface="Times New Roman" pitchFamily="18" charset="0"/>
                </a:rPr>
                <a:t>3</a:t>
              </a:r>
            </a:p>
          </p:txBody>
        </p:sp>
        <p:sp>
          <p:nvSpPr>
            <p:cNvPr id="9239" name="Text Box 22"/>
            <p:cNvSpPr txBox="1">
              <a:spLocks noChangeArrowheads="1"/>
            </p:cNvSpPr>
            <p:nvPr/>
          </p:nvSpPr>
          <p:spPr bwMode="auto">
            <a:xfrm>
              <a:off x="2640" y="2400"/>
              <a:ext cx="336" cy="212"/>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w</a:t>
              </a:r>
              <a:r>
                <a:rPr lang="en-US" sz="1600" baseline="-25000">
                  <a:latin typeface="Times New Roman" pitchFamily="18" charset="0"/>
                </a:rPr>
                <a:t>4</a:t>
              </a:r>
            </a:p>
          </p:txBody>
        </p:sp>
        <p:sp>
          <p:nvSpPr>
            <p:cNvPr id="9240" name="Text Box 23"/>
            <p:cNvSpPr txBox="1">
              <a:spLocks noChangeArrowheads="1"/>
            </p:cNvSpPr>
            <p:nvPr/>
          </p:nvSpPr>
          <p:spPr bwMode="auto">
            <a:xfrm>
              <a:off x="4512" y="2016"/>
              <a:ext cx="336" cy="2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o</a:t>
              </a:r>
              <a:endParaRPr lang="en-US" sz="2400" baseline="-25000">
                <a:latin typeface="Times New Roman" pitchFamily="18" charset="0"/>
              </a:endParaRPr>
            </a:p>
          </p:txBody>
        </p:sp>
      </p:grpSp>
      <p:sp>
        <p:nvSpPr>
          <p:cNvPr id="9229" name="Rectangle 28"/>
          <p:cNvSpPr>
            <a:spLocks noChangeArrowheads="1"/>
          </p:cNvSpPr>
          <p:nvPr/>
        </p:nvSpPr>
        <p:spPr bwMode="auto">
          <a:xfrm>
            <a:off x="762000" y="533400"/>
            <a:ext cx="5257800" cy="1390650"/>
          </a:xfrm>
          <a:prstGeom prst="rect">
            <a:avLst/>
          </a:prstGeom>
          <a:noFill/>
          <a:ln w="9525">
            <a:noFill/>
            <a:miter lim="800000"/>
            <a:headEnd/>
            <a:tailEnd/>
          </a:ln>
        </p:spPr>
        <p:txBody>
          <a:bodyPr>
            <a:spAutoFit/>
          </a:bodyPr>
          <a:lstStyle/>
          <a:p>
            <a:pPr marL="342900" indent="-342900">
              <a:lnSpc>
                <a:spcPct val="90000"/>
              </a:lnSpc>
              <a:spcBef>
                <a:spcPct val="20000"/>
              </a:spcBef>
            </a:pPr>
            <a:r>
              <a:rPr lang="en-US"/>
              <a:t>X</a:t>
            </a:r>
            <a:r>
              <a:rPr lang="en-US" baseline="-25000"/>
              <a:t>1</a:t>
            </a:r>
            <a:r>
              <a:rPr lang="en-US"/>
              <a:t>=[1 –2 0 –1]</a:t>
            </a:r>
            <a:r>
              <a:rPr lang="en-US" baseline="30000"/>
              <a:t>1</a:t>
            </a:r>
            <a:r>
              <a:rPr lang="en-US"/>
              <a:t>, X</a:t>
            </a:r>
            <a:r>
              <a:rPr lang="en-US" baseline="-25000"/>
              <a:t>2</a:t>
            </a:r>
            <a:r>
              <a:rPr lang="en-US"/>
              <a:t>=[0 1.5 -.5 -1]</a:t>
            </a:r>
            <a:r>
              <a:rPr lang="en-US" baseline="30000"/>
              <a:t>1</a:t>
            </a:r>
            <a:r>
              <a:rPr lang="en-US"/>
              <a:t>, X</a:t>
            </a:r>
            <a:r>
              <a:rPr lang="en-US" baseline="-25000"/>
              <a:t>3</a:t>
            </a:r>
            <a:r>
              <a:rPr lang="en-US"/>
              <a:t>=[-1 1 .5 -1]</a:t>
            </a:r>
            <a:r>
              <a:rPr lang="en-US" baseline="30000"/>
              <a:t>1</a:t>
            </a:r>
          </a:p>
          <a:p>
            <a:pPr marL="342900" indent="-342900">
              <a:lnSpc>
                <a:spcPct val="90000"/>
              </a:lnSpc>
              <a:spcBef>
                <a:spcPct val="20000"/>
              </a:spcBef>
            </a:pPr>
            <a:r>
              <a:rPr lang="en-US"/>
              <a:t>d</a:t>
            </a:r>
            <a:r>
              <a:rPr lang="en-US" baseline="-25000"/>
              <a:t>1</a:t>
            </a:r>
            <a:r>
              <a:rPr lang="en-US" baseline="30000"/>
              <a:t> = -</a:t>
            </a:r>
            <a:r>
              <a:rPr lang="en-US"/>
              <a:t>1                      d</a:t>
            </a:r>
            <a:r>
              <a:rPr lang="en-US" baseline="-25000"/>
              <a:t>2</a:t>
            </a:r>
            <a:r>
              <a:rPr lang="en-US" baseline="30000"/>
              <a:t> = -</a:t>
            </a:r>
            <a:r>
              <a:rPr lang="en-US"/>
              <a:t>1                           d</a:t>
            </a:r>
            <a:r>
              <a:rPr lang="en-US" baseline="-25000"/>
              <a:t>3</a:t>
            </a:r>
            <a:r>
              <a:rPr lang="en-US" baseline="30000"/>
              <a:t> = </a:t>
            </a:r>
            <a:r>
              <a:rPr lang="en-US"/>
              <a:t>1</a:t>
            </a:r>
            <a:endParaRPr lang="en-US" baseline="30000"/>
          </a:p>
          <a:p>
            <a:pPr marL="342900" indent="-342900">
              <a:lnSpc>
                <a:spcPct val="90000"/>
              </a:lnSpc>
              <a:spcBef>
                <a:spcPct val="20000"/>
              </a:spcBef>
            </a:pPr>
            <a:endParaRPr lang="en-US" baseline="30000"/>
          </a:p>
          <a:p>
            <a:pPr marL="342900" indent="-342900">
              <a:lnSpc>
                <a:spcPct val="90000"/>
              </a:lnSpc>
              <a:spcBef>
                <a:spcPct val="20000"/>
              </a:spcBef>
            </a:pPr>
            <a:r>
              <a:rPr lang="en-US" sz="2400" baseline="30000"/>
              <a:t>w1=[1 -1 0 .5];</a:t>
            </a:r>
          </a:p>
          <a:p>
            <a:pPr marL="342900" indent="-342900">
              <a:lnSpc>
                <a:spcPct val="90000"/>
              </a:lnSpc>
              <a:spcBef>
                <a:spcPct val="20000"/>
              </a:spcBef>
            </a:pPr>
            <a:r>
              <a:rPr lang="en-US" sz="2400" baseline="30000"/>
              <a:t>Net1=net1=[1 -1 0 .5]*[1 -2 0 -1]'=2.5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6"/>
                                        </p:tgtEl>
                                        <p:attrNameLst>
                                          <p:attrName>style.visibility</p:attrName>
                                        </p:attrNameLst>
                                      </p:cBhvr>
                                      <p:to>
                                        <p:strVal val="visible"/>
                                      </p:to>
                                    </p:set>
                                    <p:animEffect transition="in" filter="blinds(horizontal)">
                                      <p:cBhvr>
                                        <p:cTn id="7"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Slide Number Placeholder 5"/>
          <p:cNvSpPr>
            <a:spLocks noGrp="1"/>
          </p:cNvSpPr>
          <p:nvPr>
            <p:ph type="sldNum" sz="quarter" idx="12"/>
          </p:nvPr>
        </p:nvSpPr>
        <p:spPr>
          <a:noFill/>
        </p:spPr>
        <p:txBody>
          <a:bodyPr/>
          <a:lstStyle/>
          <a:p>
            <a:fld id="{DF52F7AD-8264-4249-AEB2-9DC3B83BAC58}" type="slidenum">
              <a:rPr lang="en-US" altLang="zh-CN"/>
              <a:pPr/>
              <a:t>13</a:t>
            </a:fld>
            <a:endParaRPr lang="en-US" altLang="zh-CN"/>
          </a:p>
        </p:txBody>
      </p:sp>
      <p:sp>
        <p:nvSpPr>
          <p:cNvPr id="10247" name="Rectangle 2"/>
          <p:cNvSpPr>
            <a:spLocks noGrp="1" noChangeArrowheads="1"/>
          </p:cNvSpPr>
          <p:nvPr>
            <p:ph type="title"/>
          </p:nvPr>
        </p:nvSpPr>
        <p:spPr/>
        <p:txBody>
          <a:bodyPr/>
          <a:lstStyle/>
          <a:p>
            <a:pPr eaLnBrk="1" hangingPunct="1"/>
            <a:r>
              <a:rPr lang="en-US" altLang="zh-CN" sz="3200" smtClean="0"/>
              <a:t>Locally Weighted Linear Regression(cont.)</a:t>
            </a:r>
          </a:p>
        </p:txBody>
      </p:sp>
      <p:sp>
        <p:nvSpPr>
          <p:cNvPr id="10248" name="Rectangle 3" descr="Rectangle: Click to edit Master text styles&#10;Second level&#10;Third level&#10;Fourth level&#10;Fifth level"/>
          <p:cNvSpPr>
            <a:spLocks noGrp="1" noChangeArrowheads="1"/>
          </p:cNvSpPr>
          <p:nvPr>
            <p:ph type="body" idx="1"/>
          </p:nvPr>
        </p:nvSpPr>
        <p:spPr>
          <a:xfrm>
            <a:off x="838200" y="1524000"/>
            <a:ext cx="7772400" cy="5334000"/>
          </a:xfrm>
        </p:spPr>
        <p:txBody>
          <a:bodyPr/>
          <a:lstStyle/>
          <a:p>
            <a:pPr eaLnBrk="1" hangingPunct="1">
              <a:lnSpc>
                <a:spcPct val="90000"/>
              </a:lnSpc>
            </a:pPr>
            <a:r>
              <a:rPr lang="en-US" altLang="zh-CN" sz="2400" dirty="0" smtClean="0"/>
              <a:t>Three possible error criteria:</a:t>
            </a:r>
          </a:p>
          <a:p>
            <a:pPr lvl="1" eaLnBrk="1" hangingPunct="1">
              <a:lnSpc>
                <a:spcPct val="90000"/>
              </a:lnSpc>
            </a:pPr>
            <a:r>
              <a:rPr lang="en-US" altLang="zh-CN" sz="2000" dirty="0" smtClean="0"/>
              <a:t> </a:t>
            </a:r>
          </a:p>
          <a:p>
            <a:pPr lvl="1" eaLnBrk="1" hangingPunct="1">
              <a:lnSpc>
                <a:spcPct val="90000"/>
              </a:lnSpc>
              <a:buFont typeface="Wingdings" pitchFamily="2" charset="2"/>
              <a:buNone/>
            </a:pPr>
            <a:r>
              <a:rPr lang="en-US" altLang="zh-CN" dirty="0" smtClean="0"/>
              <a:t> </a:t>
            </a:r>
          </a:p>
          <a:p>
            <a:pPr lvl="1" eaLnBrk="1" hangingPunct="1">
              <a:lnSpc>
                <a:spcPct val="90000"/>
              </a:lnSpc>
            </a:pPr>
            <a:r>
              <a:rPr lang="en-US" altLang="zh-CN" sz="2000" dirty="0" smtClean="0"/>
              <a:t> </a:t>
            </a:r>
          </a:p>
          <a:p>
            <a:pPr lvl="1" eaLnBrk="1" hangingPunct="1">
              <a:lnSpc>
                <a:spcPct val="90000"/>
              </a:lnSpc>
            </a:pPr>
            <a:endParaRPr lang="en-US" altLang="zh-CN" dirty="0" smtClean="0"/>
          </a:p>
          <a:p>
            <a:pPr lvl="1" eaLnBrk="1" hangingPunct="1">
              <a:lnSpc>
                <a:spcPct val="90000"/>
              </a:lnSpc>
            </a:pPr>
            <a:r>
              <a:rPr lang="en-US" altLang="zh-CN" sz="2000" dirty="0" smtClean="0"/>
              <a:t> </a:t>
            </a:r>
          </a:p>
          <a:p>
            <a:pPr eaLnBrk="1" hangingPunct="1">
              <a:lnSpc>
                <a:spcPct val="90000"/>
              </a:lnSpc>
            </a:pPr>
            <a:endParaRPr lang="en-US" altLang="zh-CN" sz="2400" dirty="0" smtClean="0"/>
          </a:p>
          <a:p>
            <a:pPr eaLnBrk="1" hangingPunct="1">
              <a:lnSpc>
                <a:spcPct val="90000"/>
              </a:lnSpc>
            </a:pPr>
            <a:r>
              <a:rPr lang="en-US" altLang="zh-CN" sz="2400" dirty="0" smtClean="0"/>
              <a:t>Choose criterion 3 and get gradient descent training rule:</a:t>
            </a:r>
          </a:p>
          <a:p>
            <a:pPr lvl="1" eaLnBrk="1" hangingPunct="1">
              <a:lnSpc>
                <a:spcPct val="90000"/>
              </a:lnSpc>
            </a:pPr>
            <a:r>
              <a:rPr lang="en-US" altLang="zh-CN" sz="2000" dirty="0" smtClean="0"/>
              <a:t> </a:t>
            </a:r>
          </a:p>
          <a:p>
            <a:pPr eaLnBrk="1" hangingPunct="1">
              <a:lnSpc>
                <a:spcPct val="90000"/>
              </a:lnSpc>
            </a:pPr>
            <a:endParaRPr lang="en-US" altLang="zh-CN" sz="2400" dirty="0" smtClean="0"/>
          </a:p>
          <a:p>
            <a:pPr eaLnBrk="1" hangingPunct="1">
              <a:lnSpc>
                <a:spcPct val="90000"/>
              </a:lnSpc>
            </a:pPr>
            <a:r>
              <a:rPr lang="en-US" altLang="zh-CN" sz="2400" dirty="0" smtClean="0"/>
              <a:t>Other methods to directly solve for w</a:t>
            </a:r>
            <a:r>
              <a:rPr lang="en-US" altLang="zh-CN" sz="2400" baseline="-25000" dirty="0" smtClean="0"/>
              <a:t>0</a:t>
            </a:r>
            <a:r>
              <a:rPr lang="en-US" altLang="zh-CN" sz="2400" dirty="0" smtClean="0">
                <a:latin typeface="Times New Roman" pitchFamily="18" charset="0"/>
              </a:rPr>
              <a:t>…</a:t>
            </a:r>
            <a:r>
              <a:rPr lang="en-US" altLang="zh-CN" sz="2400" dirty="0" err="1" smtClean="0"/>
              <a:t>w</a:t>
            </a:r>
            <a:r>
              <a:rPr lang="en-US" altLang="zh-CN" sz="2400" baseline="-25000" dirty="0" err="1" smtClean="0"/>
              <a:t>n</a:t>
            </a:r>
            <a:endParaRPr lang="en-US" altLang="zh-CN" sz="2400" baseline="-25000" dirty="0" smtClean="0"/>
          </a:p>
          <a:p>
            <a:pPr lvl="1" eaLnBrk="1" hangingPunct="1">
              <a:lnSpc>
                <a:spcPct val="90000"/>
              </a:lnSpc>
            </a:pPr>
            <a:r>
              <a:rPr lang="en-US" altLang="zh-CN" sz="2000" dirty="0" err="1" smtClean="0"/>
              <a:t>Atkeson</a:t>
            </a:r>
            <a:r>
              <a:rPr lang="en-US" altLang="zh-CN" sz="2000" dirty="0" smtClean="0"/>
              <a:t> et al.(1997), Bishop(1995)</a:t>
            </a:r>
          </a:p>
        </p:txBody>
      </p:sp>
      <p:graphicFrame>
        <p:nvGraphicFramePr>
          <p:cNvPr id="10242" name="Object 5"/>
          <p:cNvGraphicFramePr>
            <a:graphicFrameLocks noChangeAspect="1"/>
          </p:cNvGraphicFramePr>
          <p:nvPr/>
        </p:nvGraphicFramePr>
        <p:xfrm>
          <a:off x="1600200" y="1905000"/>
          <a:ext cx="5400675" cy="590550"/>
        </p:xfrm>
        <a:graphic>
          <a:graphicData uri="http://schemas.openxmlformats.org/presentationml/2006/ole">
            <p:oleObj spid="_x0000_s33794" name="位图图像" r:id="rId3" imgW="5401429" imgH="590476" progId="PBrush">
              <p:embed/>
            </p:oleObj>
          </a:graphicData>
        </a:graphic>
      </p:graphicFrame>
      <p:graphicFrame>
        <p:nvGraphicFramePr>
          <p:cNvPr id="10243" name="Object 6"/>
          <p:cNvGraphicFramePr>
            <a:graphicFrameLocks noChangeAspect="1"/>
          </p:cNvGraphicFramePr>
          <p:nvPr/>
        </p:nvGraphicFramePr>
        <p:xfrm>
          <a:off x="1676400" y="2667000"/>
          <a:ext cx="4848225" cy="600075"/>
        </p:xfrm>
        <a:graphic>
          <a:graphicData uri="http://schemas.openxmlformats.org/presentationml/2006/ole">
            <p:oleObj spid="_x0000_s33795" name="位图图像" r:id="rId4" imgW="4847619" imgH="600159" progId="PBrush">
              <p:embed/>
            </p:oleObj>
          </a:graphicData>
        </a:graphic>
      </p:graphicFrame>
      <p:graphicFrame>
        <p:nvGraphicFramePr>
          <p:cNvPr id="10244" name="Object 8"/>
          <p:cNvGraphicFramePr>
            <a:graphicFrameLocks noChangeAspect="1"/>
          </p:cNvGraphicFramePr>
          <p:nvPr/>
        </p:nvGraphicFramePr>
        <p:xfrm>
          <a:off x="1752600" y="3429000"/>
          <a:ext cx="6516688" cy="695325"/>
        </p:xfrm>
        <a:graphic>
          <a:graphicData uri="http://schemas.openxmlformats.org/presentationml/2006/ole">
            <p:oleObj spid="_x0000_s33796" name="位图图像" r:id="rId5" imgW="6516010" imgH="695238" progId="PBrush">
              <p:embed/>
            </p:oleObj>
          </a:graphicData>
        </a:graphic>
      </p:graphicFrame>
      <p:graphicFrame>
        <p:nvGraphicFramePr>
          <p:cNvPr id="10245" name="Object 9"/>
          <p:cNvGraphicFramePr>
            <a:graphicFrameLocks noChangeAspect="1"/>
          </p:cNvGraphicFramePr>
          <p:nvPr/>
        </p:nvGraphicFramePr>
        <p:xfrm>
          <a:off x="1752600" y="4724400"/>
          <a:ext cx="6248400" cy="762000"/>
        </p:xfrm>
        <a:graphic>
          <a:graphicData uri="http://schemas.openxmlformats.org/presentationml/2006/ole">
            <p:oleObj spid="_x0000_s33797" name="Equation" r:id="rId6" imgW="2844720" imgH="35532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30FFE282-A245-459D-8D9C-A638BC03B023}" type="slidenum">
              <a:rPr lang="en-US" altLang="zh-CN"/>
              <a:pPr/>
              <a:t>14</a:t>
            </a:fld>
            <a:endParaRPr lang="en-US" altLang="zh-CN"/>
          </a:p>
        </p:txBody>
      </p:sp>
      <p:sp>
        <p:nvSpPr>
          <p:cNvPr id="25603" name="Rectangle 2"/>
          <p:cNvSpPr>
            <a:spLocks noGrp="1" noChangeArrowheads="1"/>
          </p:cNvSpPr>
          <p:nvPr>
            <p:ph type="title"/>
          </p:nvPr>
        </p:nvSpPr>
        <p:spPr/>
        <p:txBody>
          <a:bodyPr/>
          <a:lstStyle/>
          <a:p>
            <a:pPr eaLnBrk="1" hangingPunct="1"/>
            <a:r>
              <a:rPr lang="en-US" altLang="zh-CN" sz="3200" smtClean="0"/>
              <a:t>Remarks on Locally Weighted Regression</a:t>
            </a:r>
          </a:p>
        </p:txBody>
      </p:sp>
      <p:sp>
        <p:nvSpPr>
          <p:cNvPr id="256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In most cases, the target function is approximated by a constant, linear, or quadratic function.</a:t>
            </a:r>
          </a:p>
          <a:p>
            <a:pPr eaLnBrk="1" hangingPunct="1"/>
            <a:r>
              <a:rPr lang="en-US" altLang="zh-CN" smtClean="0"/>
              <a:t>More complex functional forms not often found</a:t>
            </a:r>
          </a:p>
          <a:p>
            <a:pPr lvl="1" eaLnBrk="1" hangingPunct="1"/>
            <a:r>
              <a:rPr lang="en-US" altLang="zh-CN" smtClean="0"/>
              <a:t>High cost</a:t>
            </a:r>
          </a:p>
          <a:p>
            <a:pPr lvl="1" eaLnBrk="1" hangingPunct="1"/>
            <a:r>
              <a:rPr lang="en-US" altLang="zh-CN" smtClean="0"/>
              <a:t>Simple approximations are quite well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98742-22CA-4FEA-A80A-A150D9570387}" type="slidenum">
              <a:rPr lang="en-US" smtClean="0"/>
              <a:pPr/>
              <a:t>15</a:t>
            </a:fld>
            <a:endParaRPr lang="en-US"/>
          </a:p>
        </p:txBody>
      </p:sp>
      <p:pic>
        <p:nvPicPr>
          <p:cNvPr id="38914" name="Picture 2"/>
          <p:cNvPicPr>
            <a:picLocks noChangeAspect="1" noChangeArrowheads="1"/>
          </p:cNvPicPr>
          <p:nvPr/>
        </p:nvPicPr>
        <p:blipFill>
          <a:blip r:embed="rId2" cstate="print"/>
          <a:srcRect/>
          <a:stretch>
            <a:fillRect/>
          </a:stretch>
        </p:blipFill>
        <p:spPr bwMode="auto">
          <a:xfrm>
            <a:off x="457200" y="457200"/>
            <a:ext cx="8462319" cy="5867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98742-22CA-4FEA-A80A-A150D9570387}" type="slidenum">
              <a:rPr lang="en-US" smtClean="0"/>
              <a:pPr/>
              <a:t>16</a:t>
            </a:fld>
            <a:endParaRPr lang="en-US"/>
          </a:p>
        </p:txBody>
      </p:sp>
      <p:pic>
        <p:nvPicPr>
          <p:cNvPr id="39938" name="Picture 2"/>
          <p:cNvPicPr>
            <a:picLocks noChangeAspect="1" noChangeArrowheads="1"/>
          </p:cNvPicPr>
          <p:nvPr/>
        </p:nvPicPr>
        <p:blipFill>
          <a:blip r:embed="rId2" cstate="print"/>
          <a:srcRect/>
          <a:stretch>
            <a:fillRect/>
          </a:stretch>
        </p:blipFill>
        <p:spPr bwMode="auto">
          <a:xfrm>
            <a:off x="152400" y="533400"/>
            <a:ext cx="8490714" cy="5257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98742-22CA-4FEA-A80A-A150D9570387}" type="slidenum">
              <a:rPr lang="en-US" smtClean="0"/>
              <a:pPr/>
              <a:t>17</a:t>
            </a:fld>
            <a:endParaRPr lang="en-US"/>
          </a:p>
        </p:txBody>
      </p:sp>
      <p:pic>
        <p:nvPicPr>
          <p:cNvPr id="40962" name="Picture 2"/>
          <p:cNvPicPr>
            <a:picLocks noChangeAspect="1" noChangeArrowheads="1"/>
          </p:cNvPicPr>
          <p:nvPr/>
        </p:nvPicPr>
        <p:blipFill>
          <a:blip r:embed="rId2" cstate="print"/>
          <a:srcRect/>
          <a:stretch>
            <a:fillRect/>
          </a:stretch>
        </p:blipFill>
        <p:spPr bwMode="auto">
          <a:xfrm>
            <a:off x="66330" y="304800"/>
            <a:ext cx="9077670" cy="6172200"/>
          </a:xfrm>
          <a:prstGeom prst="rect">
            <a:avLst/>
          </a:prstGeom>
          <a:noFill/>
          <a:ln w="9525">
            <a:noFill/>
            <a:miter lim="800000"/>
            <a:headEnd/>
            <a:tailEnd/>
          </a:ln>
        </p:spPr>
      </p:pic>
      <p:sp>
        <p:nvSpPr>
          <p:cNvPr id="8" name="TextBox 7"/>
          <p:cNvSpPr txBox="1"/>
          <p:nvPr/>
        </p:nvSpPr>
        <p:spPr>
          <a:xfrm>
            <a:off x="381000" y="381000"/>
            <a:ext cx="8458200" cy="1938992"/>
          </a:xfrm>
          <a:prstGeom prst="rect">
            <a:avLst/>
          </a:prstGeom>
          <a:noFill/>
        </p:spPr>
        <p:txBody>
          <a:bodyPr wrap="square" rtlCol="0">
            <a:spAutoFit/>
          </a:bodyPr>
          <a:lstStyle/>
          <a:p>
            <a:r>
              <a:rPr lang="en-US" dirty="0" smtClean="0"/>
              <a:t>NN algorithm delays all processing until a new query is received, significant computation can be required to process each new query.</a:t>
            </a:r>
          </a:p>
          <a:p>
            <a:r>
              <a:rPr lang="en-US" dirty="0" smtClean="0"/>
              <a:t>Various methods have been developed for indexing the stored training examples so that nearest </a:t>
            </a:r>
            <a:r>
              <a:rPr lang="en-US" dirty="0" err="1" smtClean="0"/>
              <a:t>neibhors</a:t>
            </a:r>
            <a:r>
              <a:rPr lang="en-US" dirty="0" smtClean="0"/>
              <a:t> can be identified efficiently.  (</a:t>
            </a:r>
            <a:r>
              <a:rPr lang="en-US" dirty="0" err="1" smtClean="0"/>
              <a:t>Mitchel</a:t>
            </a:r>
            <a:r>
              <a:rPr lang="en-US" dirty="0" smtClean="0"/>
              <a:t>- page 236)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98742-22CA-4FEA-A80A-A150D9570387}" type="slidenum">
              <a:rPr lang="en-US" smtClean="0"/>
              <a:pPr/>
              <a:t>18</a:t>
            </a:fld>
            <a:endParaRPr lang="en-US"/>
          </a:p>
        </p:txBody>
      </p:sp>
      <p:sp>
        <p:nvSpPr>
          <p:cNvPr id="7" name="TextBox 6"/>
          <p:cNvSpPr txBox="1"/>
          <p:nvPr/>
        </p:nvSpPr>
        <p:spPr>
          <a:xfrm>
            <a:off x="762000" y="1295400"/>
            <a:ext cx="7772400" cy="3046988"/>
          </a:xfrm>
          <a:prstGeom prst="rect">
            <a:avLst/>
          </a:prstGeom>
          <a:noFill/>
        </p:spPr>
        <p:txBody>
          <a:bodyPr wrap="square" rtlCol="0">
            <a:spAutoFit/>
          </a:bodyPr>
          <a:lstStyle/>
          <a:p>
            <a:r>
              <a:rPr lang="en-US" dirty="0" smtClean="0"/>
              <a:t>Lazy learning methods defer the decision of how to generalize beyond the training data until each query instance is encountered.</a:t>
            </a:r>
          </a:p>
          <a:p>
            <a:endParaRPr lang="en-US" dirty="0"/>
          </a:p>
          <a:p>
            <a:r>
              <a:rPr lang="en-US" dirty="0" smtClean="0"/>
              <a:t>Eager learning method generalizes beyond the training data before observing the new query, committing at training time to the network structure and weights that define its approximation to the target function.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98742-22CA-4FEA-A80A-A150D9570387}" type="slidenum">
              <a:rPr lang="en-US" smtClean="0"/>
              <a:pPr/>
              <a:t>19</a:t>
            </a:fld>
            <a:endParaRPr lang="en-US"/>
          </a:p>
        </p:txBody>
      </p:sp>
      <p:pic>
        <p:nvPicPr>
          <p:cNvPr id="41986" name="Picture 2"/>
          <p:cNvPicPr>
            <a:picLocks noChangeAspect="1" noChangeArrowheads="1"/>
          </p:cNvPicPr>
          <p:nvPr/>
        </p:nvPicPr>
        <p:blipFill>
          <a:blip r:embed="rId2" cstate="print"/>
          <a:srcRect/>
          <a:stretch>
            <a:fillRect/>
          </a:stretch>
        </p:blipFill>
        <p:spPr bwMode="auto">
          <a:xfrm>
            <a:off x="0" y="685800"/>
            <a:ext cx="9190972" cy="5715000"/>
          </a:xfrm>
          <a:prstGeom prst="rect">
            <a:avLst/>
          </a:prstGeom>
          <a:noFill/>
          <a:ln w="9525">
            <a:noFill/>
            <a:miter lim="800000"/>
            <a:headEnd/>
            <a:tailEnd/>
          </a:ln>
        </p:spPr>
      </p:pic>
      <p:sp>
        <p:nvSpPr>
          <p:cNvPr id="8" name="TextBox 7"/>
          <p:cNvSpPr txBox="1"/>
          <p:nvPr/>
        </p:nvSpPr>
        <p:spPr>
          <a:xfrm>
            <a:off x="2514600" y="4191000"/>
            <a:ext cx="6172200" cy="457200"/>
          </a:xfrm>
          <a:prstGeom prst="rect">
            <a:avLst/>
          </a:prstGeom>
          <a:noFill/>
        </p:spPr>
        <p:txBody>
          <a:bodyPr wrap="square" rtlCol="0">
            <a:spAutoFit/>
          </a:bodyPr>
          <a:lstStyle/>
          <a:p>
            <a:r>
              <a:rPr lang="en-US" dirty="0" smtClean="0">
                <a:hlinkClick r:id="rId3"/>
              </a:rPr>
              <a:t>https://archive.ics.uci.edu/ml/datasets/lenses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0" y="381000"/>
            <a:ext cx="4668456" cy="4191000"/>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4572000" y="2286000"/>
            <a:ext cx="4351613"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998742-22CA-4FEA-A80A-A150D9570387}" type="slidenum">
              <a:rPr lang="en-US" smtClean="0"/>
              <a:pPr/>
              <a:t>20</a:t>
            </a:fld>
            <a:endParaRPr lang="en-US" dirty="0"/>
          </a:p>
        </p:txBody>
      </p:sp>
      <p:pic>
        <p:nvPicPr>
          <p:cNvPr id="43010" name="Picture 2"/>
          <p:cNvPicPr>
            <a:picLocks noChangeAspect="1" noChangeArrowheads="1"/>
          </p:cNvPicPr>
          <p:nvPr/>
        </p:nvPicPr>
        <p:blipFill>
          <a:blip r:embed="rId3" cstate="print"/>
          <a:srcRect/>
          <a:stretch>
            <a:fillRect/>
          </a:stretch>
        </p:blipFill>
        <p:spPr bwMode="auto">
          <a:xfrm>
            <a:off x="380999" y="685800"/>
            <a:ext cx="8304439" cy="1295400"/>
          </a:xfrm>
          <a:prstGeom prst="rect">
            <a:avLst/>
          </a:prstGeom>
          <a:noFill/>
          <a:ln w="9525">
            <a:noFill/>
            <a:miter lim="800000"/>
            <a:headEnd/>
            <a:tailEnd/>
          </a:ln>
        </p:spPr>
      </p:pic>
      <p:pic>
        <p:nvPicPr>
          <p:cNvPr id="43011" name="Picture 3"/>
          <p:cNvPicPr>
            <a:picLocks noChangeAspect="1" noChangeArrowheads="1"/>
          </p:cNvPicPr>
          <p:nvPr/>
        </p:nvPicPr>
        <p:blipFill>
          <a:blip r:embed="rId4" cstate="print"/>
          <a:srcRect/>
          <a:stretch>
            <a:fillRect/>
          </a:stretch>
        </p:blipFill>
        <p:spPr bwMode="auto">
          <a:xfrm>
            <a:off x="1295400" y="2514600"/>
            <a:ext cx="6081638"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1385253-2044-47FC-902A-987D615A2D18}" type="slidenum">
              <a:rPr lang="en-US"/>
              <a:pPr/>
              <a:t>3</a:t>
            </a:fld>
            <a:endParaRPr lang="en-US"/>
          </a:p>
        </p:txBody>
      </p:sp>
      <p:sp>
        <p:nvSpPr>
          <p:cNvPr id="10242" name="Rectangle 2"/>
          <p:cNvSpPr>
            <a:spLocks noGrp="1" noChangeArrowheads="1"/>
          </p:cNvSpPr>
          <p:nvPr>
            <p:ph type="title"/>
          </p:nvPr>
        </p:nvSpPr>
        <p:spPr/>
        <p:txBody>
          <a:bodyPr/>
          <a:lstStyle/>
          <a:p>
            <a:pPr algn="l"/>
            <a:r>
              <a:rPr lang="en-US" sz="2400" b="1"/>
              <a:t>Locally-weighted Regression</a:t>
            </a:r>
            <a:endParaRPr lang="en-US"/>
          </a:p>
        </p:txBody>
      </p:sp>
      <p:sp>
        <p:nvSpPr>
          <p:cNvPr id="10243" name="Rectangle 3"/>
          <p:cNvSpPr>
            <a:spLocks noChangeArrowheads="1"/>
          </p:cNvSpPr>
          <p:nvPr/>
        </p:nvSpPr>
        <p:spPr bwMode="auto">
          <a:xfrm>
            <a:off x="1371600" y="1524000"/>
            <a:ext cx="6477000" cy="3870325"/>
          </a:xfrm>
          <a:prstGeom prst="rect">
            <a:avLst/>
          </a:prstGeom>
          <a:noFill/>
          <a:ln w="9525">
            <a:noFill/>
            <a:miter lim="800000"/>
            <a:headEnd/>
            <a:tailEnd/>
          </a:ln>
          <a:effectLst/>
        </p:spPr>
        <p:txBody>
          <a:bodyPr>
            <a:spAutoFit/>
          </a:bodyPr>
          <a:lstStyle/>
          <a:p>
            <a:r>
              <a:rPr lang="en-US" sz="2000" b="1"/>
              <a:t>Basic idea:</a:t>
            </a:r>
            <a:endParaRPr lang="en-US" sz="2000"/>
          </a:p>
          <a:p>
            <a:endParaRPr lang="en-US" sz="2000"/>
          </a:p>
          <a:p>
            <a:r>
              <a:rPr lang="en-US" sz="2000"/>
              <a:t> k-NN forms local approximation to </a:t>
            </a:r>
            <a:r>
              <a:rPr lang="en-US" sz="2000" i="1"/>
              <a:t>f</a:t>
            </a:r>
            <a:r>
              <a:rPr lang="en-US" sz="2000"/>
              <a:t>  for each query point </a:t>
            </a:r>
            <a:r>
              <a:rPr lang="en-US" sz="2000" i="1"/>
              <a:t>x</a:t>
            </a:r>
            <a:r>
              <a:rPr lang="en-US" sz="2000" i="1" baseline="-6000"/>
              <a:t>q</a:t>
            </a:r>
          </a:p>
          <a:p>
            <a:r>
              <a:rPr lang="en-US" sz="2000"/>
              <a:t> </a:t>
            </a:r>
          </a:p>
          <a:p>
            <a:r>
              <a:rPr lang="en-US" sz="2000"/>
              <a:t>Why not form an explicit approximation f (x) for region surrounding</a:t>
            </a:r>
            <a:r>
              <a:rPr lang="en-GB" sz="2000"/>
              <a:t> </a:t>
            </a:r>
            <a:r>
              <a:rPr lang="en-US" sz="2000" i="1"/>
              <a:t>x</a:t>
            </a:r>
            <a:r>
              <a:rPr lang="en-US" sz="2000" i="1" baseline="-6000"/>
              <a:t>q</a:t>
            </a:r>
          </a:p>
          <a:p>
            <a:endParaRPr lang="en-US" sz="2000"/>
          </a:p>
          <a:p>
            <a:pPr>
              <a:buFontTx/>
              <a:buChar char="•"/>
            </a:pPr>
            <a:r>
              <a:rPr lang="en-US" sz="2000"/>
              <a:t>    Fit linear function to k nearest neighbors </a:t>
            </a:r>
          </a:p>
          <a:p>
            <a:pPr>
              <a:buFontTx/>
              <a:buChar char="•"/>
            </a:pPr>
            <a:r>
              <a:rPr lang="en-US" sz="2000"/>
              <a:t>    Fit quadratic, ... </a:t>
            </a:r>
          </a:p>
          <a:p>
            <a:pPr>
              <a:buFontTx/>
              <a:buChar char="•"/>
            </a:pPr>
            <a:endParaRPr lang="en-US" sz="2000"/>
          </a:p>
          <a:p>
            <a:r>
              <a:rPr lang="en-US" sz="2000"/>
              <a:t> Thus producing ``piecewise approximation''  to  </a:t>
            </a:r>
            <a:r>
              <a:rPr lang="en-US" sz="2000" i="1"/>
              <a:t>f</a:t>
            </a:r>
            <a:r>
              <a:rPr lang="en-US" i="1"/>
              <a:t> </a:t>
            </a:r>
            <a:endParaRPr lang="en-US"/>
          </a:p>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2"/>
          </p:nvPr>
        </p:nvSpPr>
        <p:spPr/>
        <p:txBody>
          <a:bodyPr/>
          <a:lstStyle/>
          <a:p>
            <a:fld id="{39FA61CD-DD6E-4571-B804-F28D4346219F}" type="slidenum">
              <a:rPr lang="en-US"/>
              <a:pPr/>
              <a:t>4</a:t>
            </a:fld>
            <a:endParaRPr lang="en-US"/>
          </a:p>
        </p:txBody>
      </p:sp>
      <p:sp>
        <p:nvSpPr>
          <p:cNvPr id="24579" name="Line 3"/>
          <p:cNvSpPr>
            <a:spLocks noChangeShapeType="1"/>
          </p:cNvSpPr>
          <p:nvPr/>
        </p:nvSpPr>
        <p:spPr bwMode="auto">
          <a:xfrm flipV="1">
            <a:off x="1981200" y="1676400"/>
            <a:ext cx="0" cy="2286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580" name="Line 4"/>
          <p:cNvSpPr>
            <a:spLocks noChangeShapeType="1"/>
          </p:cNvSpPr>
          <p:nvPr/>
        </p:nvSpPr>
        <p:spPr bwMode="auto">
          <a:xfrm>
            <a:off x="1981200" y="3962400"/>
            <a:ext cx="4495800" cy="0"/>
          </a:xfrm>
          <a:prstGeom prst="line">
            <a:avLst/>
          </a:prstGeom>
          <a:noFill/>
          <a:ln w="9525">
            <a:solidFill>
              <a:srgbClr val="003300"/>
            </a:solidFill>
            <a:round/>
            <a:headEnd/>
            <a:tailEnd type="triangle" w="med" len="med"/>
          </a:ln>
          <a:effectLst/>
        </p:spPr>
        <p:txBody>
          <a:bodyPr wrap="none" anchor="ctr"/>
          <a:lstStyle/>
          <a:p>
            <a:endParaRPr lang="en-US"/>
          </a:p>
        </p:txBody>
      </p:sp>
      <p:sp>
        <p:nvSpPr>
          <p:cNvPr id="24581" name="AutoShape 5"/>
          <p:cNvSpPr>
            <a:spLocks noChangeArrowheads="1"/>
          </p:cNvSpPr>
          <p:nvPr/>
        </p:nvSpPr>
        <p:spPr bwMode="auto">
          <a:xfrm>
            <a:off x="3200400" y="31242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3505200" y="30480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84" name="AutoShape 8"/>
          <p:cNvSpPr>
            <a:spLocks noChangeArrowheads="1"/>
          </p:cNvSpPr>
          <p:nvPr/>
        </p:nvSpPr>
        <p:spPr bwMode="auto">
          <a:xfrm>
            <a:off x="4114800" y="28956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85" name="AutoShape 9"/>
          <p:cNvSpPr>
            <a:spLocks noChangeArrowheads="1"/>
          </p:cNvSpPr>
          <p:nvPr/>
        </p:nvSpPr>
        <p:spPr bwMode="auto">
          <a:xfrm>
            <a:off x="4419600" y="28194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86" name="AutoShape 10"/>
          <p:cNvSpPr>
            <a:spLocks noChangeArrowheads="1"/>
          </p:cNvSpPr>
          <p:nvPr/>
        </p:nvSpPr>
        <p:spPr bwMode="auto">
          <a:xfrm>
            <a:off x="4800600" y="25908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87" name="AutoShape 11"/>
          <p:cNvSpPr>
            <a:spLocks noChangeArrowheads="1"/>
          </p:cNvSpPr>
          <p:nvPr/>
        </p:nvSpPr>
        <p:spPr bwMode="auto">
          <a:xfrm>
            <a:off x="5029200" y="23622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89" name="AutoShape 13"/>
          <p:cNvSpPr>
            <a:spLocks noChangeArrowheads="1"/>
          </p:cNvSpPr>
          <p:nvPr/>
        </p:nvSpPr>
        <p:spPr bwMode="auto">
          <a:xfrm>
            <a:off x="5486400" y="17526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90" name="AutoShape 14"/>
          <p:cNvSpPr>
            <a:spLocks noChangeArrowheads="1"/>
          </p:cNvSpPr>
          <p:nvPr/>
        </p:nvSpPr>
        <p:spPr bwMode="auto">
          <a:xfrm>
            <a:off x="5715000" y="14478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592" name="Line 16"/>
          <p:cNvSpPr>
            <a:spLocks noChangeShapeType="1"/>
          </p:cNvSpPr>
          <p:nvPr/>
        </p:nvSpPr>
        <p:spPr bwMode="auto">
          <a:xfrm flipV="1">
            <a:off x="1600200" y="2743200"/>
            <a:ext cx="3657600" cy="1066800"/>
          </a:xfrm>
          <a:prstGeom prst="line">
            <a:avLst/>
          </a:prstGeom>
          <a:noFill/>
          <a:ln w="19050">
            <a:solidFill>
              <a:srgbClr val="CC00CC"/>
            </a:solidFill>
            <a:round/>
            <a:headEnd/>
            <a:tailEnd/>
          </a:ln>
          <a:effectLst/>
        </p:spPr>
        <p:txBody>
          <a:bodyPr wrap="none" anchor="ctr"/>
          <a:lstStyle/>
          <a:p>
            <a:endParaRPr lang="en-US"/>
          </a:p>
        </p:txBody>
      </p:sp>
      <p:sp>
        <p:nvSpPr>
          <p:cNvPr id="24594" name="Line 18"/>
          <p:cNvSpPr>
            <a:spLocks noChangeShapeType="1"/>
          </p:cNvSpPr>
          <p:nvPr/>
        </p:nvSpPr>
        <p:spPr bwMode="auto">
          <a:xfrm flipV="1">
            <a:off x="4572000" y="1066800"/>
            <a:ext cx="1676400" cy="2057400"/>
          </a:xfrm>
          <a:prstGeom prst="line">
            <a:avLst/>
          </a:prstGeom>
          <a:noFill/>
          <a:ln w="19050">
            <a:solidFill>
              <a:srgbClr val="996633"/>
            </a:solidFill>
            <a:round/>
            <a:headEnd/>
            <a:tailEnd/>
          </a:ln>
          <a:effectLst/>
        </p:spPr>
        <p:txBody>
          <a:bodyPr wrap="none" anchor="ctr"/>
          <a:lstStyle/>
          <a:p>
            <a:endParaRPr lang="en-US"/>
          </a:p>
        </p:txBody>
      </p:sp>
      <p:sp>
        <p:nvSpPr>
          <p:cNvPr id="24595" name="AutoShape 19"/>
          <p:cNvSpPr>
            <a:spLocks noChangeArrowheads="1"/>
          </p:cNvSpPr>
          <p:nvPr/>
        </p:nvSpPr>
        <p:spPr bwMode="auto">
          <a:xfrm>
            <a:off x="3810000" y="30480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4596" name="AutoShape 20"/>
          <p:cNvSpPr>
            <a:spLocks noChangeArrowheads="1"/>
          </p:cNvSpPr>
          <p:nvPr/>
        </p:nvSpPr>
        <p:spPr bwMode="auto">
          <a:xfrm>
            <a:off x="5257800" y="21336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4602" name="AutoShape 26"/>
          <p:cNvSpPr>
            <a:spLocks noChangeArrowheads="1"/>
          </p:cNvSpPr>
          <p:nvPr/>
        </p:nvSpPr>
        <p:spPr bwMode="auto">
          <a:xfrm>
            <a:off x="2895600" y="32004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07" name="AutoShape 31"/>
          <p:cNvSpPr>
            <a:spLocks noChangeArrowheads="1"/>
          </p:cNvSpPr>
          <p:nvPr/>
        </p:nvSpPr>
        <p:spPr bwMode="auto">
          <a:xfrm>
            <a:off x="2590800" y="32766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08" name="AutoShape 32"/>
          <p:cNvSpPr>
            <a:spLocks noChangeArrowheads="1"/>
          </p:cNvSpPr>
          <p:nvPr/>
        </p:nvSpPr>
        <p:spPr bwMode="auto">
          <a:xfrm>
            <a:off x="2286000" y="33528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12" name="Line 36"/>
          <p:cNvSpPr>
            <a:spLocks noChangeShapeType="1"/>
          </p:cNvSpPr>
          <p:nvPr/>
        </p:nvSpPr>
        <p:spPr bwMode="auto">
          <a:xfrm flipV="1">
            <a:off x="1905000" y="1066800"/>
            <a:ext cx="5029200" cy="3048000"/>
          </a:xfrm>
          <a:prstGeom prst="line">
            <a:avLst/>
          </a:prstGeom>
          <a:noFill/>
          <a:ln w="19050">
            <a:solidFill>
              <a:schemeClr val="tx1"/>
            </a:solidFill>
            <a:round/>
            <a:headEnd/>
            <a:tailEnd/>
          </a:ln>
          <a:effectLst/>
        </p:spPr>
        <p:txBody>
          <a:bodyPr wrap="none" anchor="ctr"/>
          <a:lstStyle/>
          <a:p>
            <a:endParaRPr lang="en-US"/>
          </a:p>
        </p:txBody>
      </p:sp>
      <p:sp>
        <p:nvSpPr>
          <p:cNvPr id="24614" name="AutoShape 38"/>
          <p:cNvSpPr>
            <a:spLocks noChangeArrowheads="1"/>
          </p:cNvSpPr>
          <p:nvPr/>
        </p:nvSpPr>
        <p:spPr bwMode="auto">
          <a:xfrm>
            <a:off x="5943600" y="11430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15" name="AutoShape 39"/>
          <p:cNvSpPr>
            <a:spLocks noChangeArrowheads="1"/>
          </p:cNvSpPr>
          <p:nvPr/>
        </p:nvSpPr>
        <p:spPr bwMode="auto">
          <a:xfrm>
            <a:off x="1981200" y="35052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4616" name="AutoShape 40"/>
          <p:cNvSpPr>
            <a:spLocks noChangeArrowheads="1"/>
          </p:cNvSpPr>
          <p:nvPr/>
        </p:nvSpPr>
        <p:spPr bwMode="auto">
          <a:xfrm>
            <a:off x="1981200" y="39624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
        <p:nvSpPr>
          <p:cNvPr id="24618" name="AutoShape 42"/>
          <p:cNvSpPr>
            <a:spLocks noChangeArrowheads="1"/>
          </p:cNvSpPr>
          <p:nvPr/>
        </p:nvSpPr>
        <p:spPr bwMode="auto">
          <a:xfrm>
            <a:off x="3810000" y="27432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
        <p:nvSpPr>
          <p:cNvPr id="24619" name="AutoShape 43"/>
          <p:cNvSpPr>
            <a:spLocks noChangeArrowheads="1"/>
          </p:cNvSpPr>
          <p:nvPr/>
        </p:nvSpPr>
        <p:spPr bwMode="auto">
          <a:xfrm>
            <a:off x="5181600" y="19050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
        <p:nvSpPr>
          <p:cNvPr id="24620" name="AutoShape 44"/>
          <p:cNvSpPr>
            <a:spLocks noChangeArrowheads="1"/>
          </p:cNvSpPr>
          <p:nvPr/>
        </p:nvSpPr>
        <p:spPr bwMode="auto">
          <a:xfrm>
            <a:off x="1144588" y="4572000"/>
            <a:ext cx="263525"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21" name="AutoShape 45"/>
          <p:cNvSpPr>
            <a:spLocks noChangeArrowheads="1"/>
          </p:cNvSpPr>
          <p:nvPr/>
        </p:nvSpPr>
        <p:spPr bwMode="auto">
          <a:xfrm>
            <a:off x="1143000" y="5715000"/>
            <a:ext cx="263525"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4622" name="AutoShape 46"/>
          <p:cNvSpPr>
            <a:spLocks noChangeArrowheads="1"/>
          </p:cNvSpPr>
          <p:nvPr/>
        </p:nvSpPr>
        <p:spPr bwMode="auto">
          <a:xfrm>
            <a:off x="1143000" y="5105400"/>
            <a:ext cx="263525" cy="228600"/>
          </a:xfrm>
          <a:prstGeom prst="hexagon">
            <a:avLst>
              <a:gd name="adj" fmla="val 28819"/>
              <a:gd name="vf" fmla="val 115470"/>
            </a:avLst>
          </a:prstGeom>
          <a:noFill/>
          <a:ln w="9525">
            <a:solidFill>
              <a:schemeClr val="tx1"/>
            </a:solidFill>
            <a:miter lim="800000"/>
            <a:headEnd/>
            <a:tailEnd/>
          </a:ln>
          <a:effectLst/>
        </p:spPr>
        <p:txBody>
          <a:bodyPr wrap="none" anchor="ctr"/>
          <a:lstStyle/>
          <a:p>
            <a:endParaRPr lang="en-US"/>
          </a:p>
        </p:txBody>
      </p:sp>
      <p:sp>
        <p:nvSpPr>
          <p:cNvPr id="24627" name="AutoShape 51"/>
          <p:cNvSpPr>
            <a:spLocks noChangeArrowheads="1"/>
          </p:cNvSpPr>
          <p:nvPr/>
        </p:nvSpPr>
        <p:spPr bwMode="auto">
          <a:xfrm>
            <a:off x="4572000" y="26670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4628" name="AutoShape 52"/>
          <p:cNvSpPr>
            <a:spLocks noChangeArrowheads="1"/>
          </p:cNvSpPr>
          <p:nvPr/>
        </p:nvSpPr>
        <p:spPr bwMode="auto">
          <a:xfrm>
            <a:off x="4648200" y="22860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
        <p:nvSpPr>
          <p:cNvPr id="24631" name="Rectangle 55"/>
          <p:cNvSpPr>
            <a:spLocks noChangeArrowheads="1"/>
          </p:cNvSpPr>
          <p:nvPr/>
        </p:nvSpPr>
        <p:spPr bwMode="auto">
          <a:xfrm>
            <a:off x="6781800" y="533400"/>
            <a:ext cx="1744663" cy="304800"/>
          </a:xfrm>
          <a:prstGeom prst="rect">
            <a:avLst/>
          </a:prstGeom>
          <a:noFill/>
          <a:ln w="9525">
            <a:noFill/>
            <a:miter lim="800000"/>
            <a:headEnd/>
            <a:tailEnd/>
          </a:ln>
          <a:effectLst/>
        </p:spPr>
        <p:txBody>
          <a:bodyPr wrap="none">
            <a:spAutoFit/>
          </a:bodyPr>
          <a:lstStyle/>
          <a:p>
            <a:r>
              <a:rPr lang="en-US" sz="1400"/>
              <a:t>f1 (simple regression)</a:t>
            </a:r>
          </a:p>
        </p:txBody>
      </p:sp>
      <p:sp>
        <p:nvSpPr>
          <p:cNvPr id="24632" name="Line 56"/>
          <p:cNvSpPr>
            <a:spLocks noChangeShapeType="1"/>
          </p:cNvSpPr>
          <p:nvPr/>
        </p:nvSpPr>
        <p:spPr bwMode="auto">
          <a:xfrm flipH="1">
            <a:off x="6705600" y="685800"/>
            <a:ext cx="304800" cy="457200"/>
          </a:xfrm>
          <a:prstGeom prst="line">
            <a:avLst/>
          </a:prstGeom>
          <a:noFill/>
          <a:ln w="9525" cap="rnd">
            <a:solidFill>
              <a:schemeClr val="tx1"/>
            </a:solidFill>
            <a:prstDash val="sysDot"/>
            <a:round/>
            <a:headEnd/>
            <a:tailEnd type="triangle" w="med" len="med"/>
          </a:ln>
          <a:effectLst/>
        </p:spPr>
        <p:txBody>
          <a:bodyPr wrap="none" anchor="ctr"/>
          <a:lstStyle/>
          <a:p>
            <a:endParaRPr lang="en-US"/>
          </a:p>
        </p:txBody>
      </p:sp>
      <p:sp>
        <p:nvSpPr>
          <p:cNvPr id="24638" name="Line 62"/>
          <p:cNvSpPr>
            <a:spLocks noChangeShapeType="1"/>
          </p:cNvSpPr>
          <p:nvPr/>
        </p:nvSpPr>
        <p:spPr bwMode="auto">
          <a:xfrm flipV="1">
            <a:off x="3581400" y="1828800"/>
            <a:ext cx="2590800" cy="1600200"/>
          </a:xfrm>
          <a:prstGeom prst="line">
            <a:avLst/>
          </a:prstGeom>
          <a:noFill/>
          <a:ln w="19050">
            <a:solidFill>
              <a:schemeClr val="accent2"/>
            </a:solidFill>
            <a:round/>
            <a:headEnd/>
            <a:tailEnd/>
          </a:ln>
          <a:effectLst/>
        </p:spPr>
        <p:txBody>
          <a:bodyPr wrap="none" anchor="ctr"/>
          <a:lstStyle/>
          <a:p>
            <a:endParaRPr lang="en-US"/>
          </a:p>
        </p:txBody>
      </p:sp>
      <p:sp>
        <p:nvSpPr>
          <p:cNvPr id="24641" name="Line 65"/>
          <p:cNvSpPr>
            <a:spLocks noChangeShapeType="1"/>
          </p:cNvSpPr>
          <p:nvPr/>
        </p:nvSpPr>
        <p:spPr bwMode="auto">
          <a:xfrm flipH="1">
            <a:off x="5715000" y="2133600"/>
            <a:ext cx="1219200" cy="0"/>
          </a:xfrm>
          <a:prstGeom prst="line">
            <a:avLst/>
          </a:prstGeom>
          <a:noFill/>
          <a:ln w="9525">
            <a:solidFill>
              <a:schemeClr val="accent2"/>
            </a:solidFill>
            <a:round/>
            <a:headEnd/>
            <a:tailEnd type="triangle" w="med" len="med"/>
          </a:ln>
          <a:effectLst/>
        </p:spPr>
        <p:txBody>
          <a:bodyPr wrap="none" anchor="ctr"/>
          <a:lstStyle/>
          <a:p>
            <a:endParaRPr lang="en-US"/>
          </a:p>
        </p:txBody>
      </p:sp>
      <p:sp>
        <p:nvSpPr>
          <p:cNvPr id="24642" name="Line 66"/>
          <p:cNvSpPr>
            <a:spLocks noChangeShapeType="1"/>
          </p:cNvSpPr>
          <p:nvPr/>
        </p:nvSpPr>
        <p:spPr bwMode="auto">
          <a:xfrm flipV="1">
            <a:off x="3962400" y="3276600"/>
            <a:ext cx="0" cy="685800"/>
          </a:xfrm>
          <a:prstGeom prst="line">
            <a:avLst/>
          </a:prstGeom>
          <a:noFill/>
          <a:ln w="9525">
            <a:solidFill>
              <a:schemeClr val="tx1"/>
            </a:solidFill>
            <a:prstDash val="dashDot"/>
            <a:round/>
            <a:headEnd/>
            <a:tailEnd/>
          </a:ln>
          <a:effectLst/>
        </p:spPr>
        <p:txBody>
          <a:bodyPr wrap="none" anchor="ctr"/>
          <a:lstStyle/>
          <a:p>
            <a:endParaRPr lang="en-US"/>
          </a:p>
        </p:txBody>
      </p:sp>
      <p:sp>
        <p:nvSpPr>
          <p:cNvPr id="24643" name="Line 67"/>
          <p:cNvSpPr>
            <a:spLocks noChangeShapeType="1"/>
          </p:cNvSpPr>
          <p:nvPr/>
        </p:nvSpPr>
        <p:spPr bwMode="auto">
          <a:xfrm flipV="1">
            <a:off x="4800600" y="2895600"/>
            <a:ext cx="0" cy="1066800"/>
          </a:xfrm>
          <a:prstGeom prst="line">
            <a:avLst/>
          </a:prstGeom>
          <a:noFill/>
          <a:ln w="9525">
            <a:solidFill>
              <a:schemeClr val="tx1"/>
            </a:solidFill>
            <a:prstDash val="dash"/>
            <a:round/>
            <a:headEnd/>
            <a:tailEnd/>
          </a:ln>
          <a:effectLst/>
        </p:spPr>
        <p:txBody>
          <a:bodyPr wrap="none" anchor="ctr"/>
          <a:lstStyle/>
          <a:p>
            <a:endParaRPr lang="en-US"/>
          </a:p>
        </p:txBody>
      </p:sp>
      <p:sp>
        <p:nvSpPr>
          <p:cNvPr id="24644" name="Line 68"/>
          <p:cNvSpPr>
            <a:spLocks noChangeShapeType="1"/>
          </p:cNvSpPr>
          <p:nvPr/>
        </p:nvSpPr>
        <p:spPr bwMode="auto">
          <a:xfrm flipV="1">
            <a:off x="5410200" y="2362200"/>
            <a:ext cx="0" cy="1600200"/>
          </a:xfrm>
          <a:prstGeom prst="line">
            <a:avLst/>
          </a:prstGeom>
          <a:noFill/>
          <a:ln w="9525">
            <a:solidFill>
              <a:schemeClr val="tx1"/>
            </a:solidFill>
            <a:prstDash val="dashDot"/>
            <a:round/>
            <a:headEnd/>
            <a:tailEnd/>
          </a:ln>
          <a:effectLst/>
        </p:spPr>
        <p:txBody>
          <a:bodyPr wrap="none" anchor="ctr"/>
          <a:lstStyle/>
          <a:p>
            <a:endParaRPr lang="en-US"/>
          </a:p>
        </p:txBody>
      </p:sp>
      <p:sp>
        <p:nvSpPr>
          <p:cNvPr id="24645" name="Line 69"/>
          <p:cNvSpPr>
            <a:spLocks noChangeShapeType="1"/>
          </p:cNvSpPr>
          <p:nvPr/>
        </p:nvSpPr>
        <p:spPr bwMode="auto">
          <a:xfrm flipV="1">
            <a:off x="2057400" y="3657600"/>
            <a:ext cx="0" cy="304800"/>
          </a:xfrm>
          <a:prstGeom prst="line">
            <a:avLst/>
          </a:prstGeom>
          <a:noFill/>
          <a:ln w="9525">
            <a:solidFill>
              <a:schemeClr val="tx1"/>
            </a:solidFill>
            <a:prstDash val="dashDot"/>
            <a:round/>
            <a:headEnd/>
            <a:tailEnd/>
          </a:ln>
          <a:effectLst/>
        </p:spPr>
        <p:txBody>
          <a:bodyPr wrap="none" anchor="ctr"/>
          <a:lstStyle/>
          <a:p>
            <a:endParaRPr lang="en-US"/>
          </a:p>
        </p:txBody>
      </p:sp>
      <p:sp>
        <p:nvSpPr>
          <p:cNvPr id="24646" name="Line 70"/>
          <p:cNvSpPr>
            <a:spLocks noChangeShapeType="1"/>
          </p:cNvSpPr>
          <p:nvPr/>
        </p:nvSpPr>
        <p:spPr bwMode="auto">
          <a:xfrm flipV="1">
            <a:off x="5410200" y="2362200"/>
            <a:ext cx="0" cy="1600200"/>
          </a:xfrm>
          <a:prstGeom prst="line">
            <a:avLst/>
          </a:prstGeom>
          <a:noFill/>
          <a:ln w="9525">
            <a:solidFill>
              <a:schemeClr val="accent2"/>
            </a:solidFill>
            <a:prstDash val="dashDot"/>
            <a:round/>
            <a:headEnd/>
            <a:tailEnd/>
          </a:ln>
          <a:effectLst/>
        </p:spPr>
        <p:txBody>
          <a:bodyPr wrap="none" anchor="ctr"/>
          <a:lstStyle/>
          <a:p>
            <a:endParaRPr lang="en-US"/>
          </a:p>
        </p:txBody>
      </p:sp>
      <p:sp>
        <p:nvSpPr>
          <p:cNvPr id="24647" name="Line 71"/>
          <p:cNvSpPr>
            <a:spLocks noChangeShapeType="1"/>
          </p:cNvSpPr>
          <p:nvPr/>
        </p:nvSpPr>
        <p:spPr bwMode="auto">
          <a:xfrm flipV="1">
            <a:off x="4800600" y="2895600"/>
            <a:ext cx="0" cy="1066800"/>
          </a:xfrm>
          <a:prstGeom prst="line">
            <a:avLst/>
          </a:prstGeom>
          <a:noFill/>
          <a:ln w="9525">
            <a:solidFill>
              <a:srgbClr val="996633"/>
            </a:solidFill>
            <a:prstDash val="dash"/>
            <a:round/>
            <a:headEnd/>
            <a:tailEnd/>
          </a:ln>
          <a:effectLst/>
        </p:spPr>
        <p:txBody>
          <a:bodyPr wrap="none" anchor="ctr"/>
          <a:lstStyle/>
          <a:p>
            <a:endParaRPr lang="en-US"/>
          </a:p>
        </p:txBody>
      </p:sp>
      <p:sp>
        <p:nvSpPr>
          <p:cNvPr id="24648" name="Line 72"/>
          <p:cNvSpPr>
            <a:spLocks noChangeShapeType="1"/>
          </p:cNvSpPr>
          <p:nvPr/>
        </p:nvSpPr>
        <p:spPr bwMode="auto">
          <a:xfrm flipV="1">
            <a:off x="3962400" y="3276600"/>
            <a:ext cx="0" cy="685800"/>
          </a:xfrm>
          <a:prstGeom prst="line">
            <a:avLst/>
          </a:prstGeom>
          <a:noFill/>
          <a:ln w="9525">
            <a:solidFill>
              <a:srgbClr val="CC00CC"/>
            </a:solidFill>
            <a:prstDash val="dashDot"/>
            <a:round/>
            <a:headEnd/>
            <a:tailEnd/>
          </a:ln>
          <a:effectLst/>
        </p:spPr>
        <p:txBody>
          <a:bodyPr wrap="none" anchor="ctr"/>
          <a:lstStyle/>
          <a:p>
            <a:endParaRPr lang="en-US"/>
          </a:p>
        </p:txBody>
      </p:sp>
      <p:sp>
        <p:nvSpPr>
          <p:cNvPr id="24649" name="Line 73"/>
          <p:cNvSpPr>
            <a:spLocks noChangeShapeType="1"/>
          </p:cNvSpPr>
          <p:nvPr/>
        </p:nvSpPr>
        <p:spPr bwMode="auto">
          <a:xfrm flipV="1">
            <a:off x="2057400" y="3581400"/>
            <a:ext cx="0" cy="304800"/>
          </a:xfrm>
          <a:prstGeom prst="line">
            <a:avLst/>
          </a:prstGeom>
          <a:noFill/>
          <a:ln w="9525">
            <a:solidFill>
              <a:srgbClr val="CC00CC"/>
            </a:solidFill>
            <a:prstDash val="dashDot"/>
            <a:round/>
            <a:headEnd/>
            <a:tailEnd/>
          </a:ln>
          <a:effectLst/>
        </p:spPr>
        <p:txBody>
          <a:bodyPr wrap="none" anchor="ctr"/>
          <a:lstStyle/>
          <a:p>
            <a:endParaRPr lang="en-US"/>
          </a:p>
        </p:txBody>
      </p:sp>
      <p:sp>
        <p:nvSpPr>
          <p:cNvPr id="24650" name="Rectangle 74"/>
          <p:cNvSpPr>
            <a:spLocks noChangeArrowheads="1"/>
          </p:cNvSpPr>
          <p:nvPr/>
        </p:nvSpPr>
        <p:spPr bwMode="auto">
          <a:xfrm>
            <a:off x="1752600" y="4572000"/>
            <a:ext cx="1543050" cy="396875"/>
          </a:xfrm>
          <a:prstGeom prst="rect">
            <a:avLst/>
          </a:prstGeom>
          <a:noFill/>
          <a:ln w="9525">
            <a:noFill/>
            <a:miter lim="800000"/>
            <a:headEnd/>
            <a:tailEnd/>
          </a:ln>
          <a:effectLst/>
        </p:spPr>
        <p:txBody>
          <a:bodyPr wrap="none">
            <a:spAutoFit/>
          </a:bodyPr>
          <a:lstStyle/>
          <a:p>
            <a:r>
              <a:rPr lang="en-US" sz="2000"/>
              <a:t>Training data</a:t>
            </a:r>
          </a:p>
        </p:txBody>
      </p:sp>
      <p:sp>
        <p:nvSpPr>
          <p:cNvPr id="24651" name="Rectangle 75"/>
          <p:cNvSpPr>
            <a:spLocks noChangeArrowheads="1"/>
          </p:cNvSpPr>
          <p:nvPr/>
        </p:nvSpPr>
        <p:spPr bwMode="auto">
          <a:xfrm>
            <a:off x="1752600" y="5638800"/>
            <a:ext cx="6534150" cy="396875"/>
          </a:xfrm>
          <a:prstGeom prst="rect">
            <a:avLst/>
          </a:prstGeom>
          <a:noFill/>
          <a:ln w="9525">
            <a:noFill/>
            <a:miter lim="800000"/>
            <a:headEnd/>
            <a:tailEnd/>
          </a:ln>
          <a:effectLst/>
        </p:spPr>
        <p:txBody>
          <a:bodyPr wrap="none">
            <a:spAutoFit/>
          </a:bodyPr>
          <a:lstStyle/>
          <a:p>
            <a:r>
              <a:rPr lang="en-US" sz="2000"/>
              <a:t>Predicted value using locally weighted (piece-wise) regression</a:t>
            </a:r>
          </a:p>
        </p:txBody>
      </p:sp>
      <p:sp>
        <p:nvSpPr>
          <p:cNvPr id="24652" name="Rectangle 76"/>
          <p:cNvSpPr>
            <a:spLocks noChangeArrowheads="1"/>
          </p:cNvSpPr>
          <p:nvPr/>
        </p:nvSpPr>
        <p:spPr bwMode="auto">
          <a:xfrm>
            <a:off x="1752600" y="5105400"/>
            <a:ext cx="4210050" cy="396875"/>
          </a:xfrm>
          <a:prstGeom prst="rect">
            <a:avLst/>
          </a:prstGeom>
          <a:noFill/>
          <a:ln w="9525">
            <a:noFill/>
            <a:miter lim="800000"/>
            <a:headEnd/>
            <a:tailEnd/>
          </a:ln>
          <a:effectLst/>
        </p:spPr>
        <p:txBody>
          <a:bodyPr wrap="none">
            <a:spAutoFit/>
          </a:bodyPr>
          <a:lstStyle/>
          <a:p>
            <a:r>
              <a:rPr lang="en-US" sz="2000"/>
              <a:t>Predicted value using simple regression</a:t>
            </a:r>
          </a:p>
        </p:txBody>
      </p:sp>
      <p:sp>
        <p:nvSpPr>
          <p:cNvPr id="24653" name="Line 77"/>
          <p:cNvSpPr>
            <a:spLocks noChangeShapeType="1"/>
          </p:cNvSpPr>
          <p:nvPr/>
        </p:nvSpPr>
        <p:spPr bwMode="auto">
          <a:xfrm flipV="1">
            <a:off x="1600200" y="2743200"/>
            <a:ext cx="3657600" cy="1066800"/>
          </a:xfrm>
          <a:prstGeom prst="line">
            <a:avLst/>
          </a:prstGeom>
          <a:noFill/>
          <a:ln w="19050">
            <a:solidFill>
              <a:srgbClr val="CC00CC"/>
            </a:solidFill>
            <a:round/>
            <a:headEnd/>
            <a:tailEnd/>
          </a:ln>
          <a:effectLst/>
        </p:spPr>
        <p:txBody>
          <a:bodyPr wrap="none" anchor="ctr"/>
          <a:lstStyle/>
          <a:p>
            <a:endParaRPr lang="en-US"/>
          </a:p>
        </p:txBody>
      </p:sp>
      <p:sp>
        <p:nvSpPr>
          <p:cNvPr id="24655" name="AutoShape 79"/>
          <p:cNvSpPr>
            <a:spLocks noChangeArrowheads="1"/>
          </p:cNvSpPr>
          <p:nvPr/>
        </p:nvSpPr>
        <p:spPr bwMode="auto">
          <a:xfrm>
            <a:off x="6172200" y="8382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57" name="AutoShape 81"/>
          <p:cNvSpPr>
            <a:spLocks noChangeArrowheads="1"/>
          </p:cNvSpPr>
          <p:nvPr/>
        </p:nvSpPr>
        <p:spPr bwMode="auto">
          <a:xfrm>
            <a:off x="1600200" y="35814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4658" name="Rectangle 82"/>
          <p:cNvSpPr>
            <a:spLocks noChangeArrowheads="1"/>
          </p:cNvSpPr>
          <p:nvPr/>
        </p:nvSpPr>
        <p:spPr bwMode="auto">
          <a:xfrm>
            <a:off x="3200400" y="685800"/>
            <a:ext cx="2214563" cy="730250"/>
          </a:xfrm>
          <a:prstGeom prst="rect">
            <a:avLst/>
          </a:prstGeom>
          <a:noFill/>
          <a:ln w="9525">
            <a:noFill/>
            <a:miter lim="800000"/>
            <a:headEnd/>
            <a:tailEnd/>
          </a:ln>
          <a:effectLst/>
        </p:spPr>
        <p:txBody>
          <a:bodyPr wrap="none">
            <a:spAutoFit/>
          </a:bodyPr>
          <a:lstStyle/>
          <a:p>
            <a:r>
              <a:rPr lang="en-US" sz="1400"/>
              <a:t>Locally-weighted regression</a:t>
            </a:r>
          </a:p>
          <a:p>
            <a:endParaRPr lang="en-US" sz="1400"/>
          </a:p>
          <a:p>
            <a:r>
              <a:rPr lang="en-US" sz="1400"/>
              <a:t>                                         f2</a:t>
            </a:r>
          </a:p>
        </p:txBody>
      </p:sp>
      <p:sp>
        <p:nvSpPr>
          <p:cNvPr id="24659" name="Rectangle 83"/>
          <p:cNvSpPr>
            <a:spLocks noChangeArrowheads="1"/>
          </p:cNvSpPr>
          <p:nvPr/>
        </p:nvSpPr>
        <p:spPr bwMode="auto">
          <a:xfrm>
            <a:off x="6629400" y="1752600"/>
            <a:ext cx="2214563" cy="730250"/>
          </a:xfrm>
          <a:prstGeom prst="rect">
            <a:avLst/>
          </a:prstGeom>
          <a:noFill/>
          <a:ln w="9525">
            <a:noFill/>
            <a:miter lim="800000"/>
            <a:headEnd/>
            <a:tailEnd/>
          </a:ln>
          <a:effectLst/>
        </p:spPr>
        <p:txBody>
          <a:bodyPr wrap="none">
            <a:spAutoFit/>
          </a:bodyPr>
          <a:lstStyle/>
          <a:p>
            <a:r>
              <a:rPr lang="en-US" sz="1400"/>
              <a:t>Locally-weighted regression</a:t>
            </a:r>
          </a:p>
          <a:p>
            <a:endParaRPr lang="en-US" sz="1400"/>
          </a:p>
          <a:p>
            <a:r>
              <a:rPr lang="en-US" sz="1400"/>
              <a:t>f3</a:t>
            </a:r>
          </a:p>
        </p:txBody>
      </p:sp>
      <p:sp>
        <p:nvSpPr>
          <p:cNvPr id="24660" name="Rectangle 84"/>
          <p:cNvSpPr>
            <a:spLocks noChangeArrowheads="1"/>
          </p:cNvSpPr>
          <p:nvPr/>
        </p:nvSpPr>
        <p:spPr bwMode="auto">
          <a:xfrm>
            <a:off x="533400" y="2057400"/>
            <a:ext cx="2214563" cy="730250"/>
          </a:xfrm>
          <a:prstGeom prst="rect">
            <a:avLst/>
          </a:prstGeom>
          <a:noFill/>
          <a:ln w="9525">
            <a:noFill/>
            <a:miter lim="800000"/>
            <a:headEnd/>
            <a:tailEnd/>
          </a:ln>
          <a:effectLst/>
        </p:spPr>
        <p:txBody>
          <a:bodyPr wrap="none">
            <a:spAutoFit/>
          </a:bodyPr>
          <a:lstStyle/>
          <a:p>
            <a:r>
              <a:rPr lang="en-US" sz="1400"/>
              <a:t>Locally-weighted regression</a:t>
            </a:r>
          </a:p>
          <a:p>
            <a:endParaRPr lang="en-US" sz="1400"/>
          </a:p>
          <a:p>
            <a:r>
              <a:rPr lang="en-US" sz="1400"/>
              <a:t>                f4</a:t>
            </a:r>
          </a:p>
        </p:txBody>
      </p:sp>
      <p:sp>
        <p:nvSpPr>
          <p:cNvPr id="24661" name="Line 85"/>
          <p:cNvSpPr>
            <a:spLocks noChangeShapeType="1"/>
          </p:cNvSpPr>
          <p:nvPr/>
        </p:nvSpPr>
        <p:spPr bwMode="auto">
          <a:xfrm>
            <a:off x="5257800" y="1066800"/>
            <a:ext cx="609600" cy="304800"/>
          </a:xfrm>
          <a:prstGeom prst="line">
            <a:avLst/>
          </a:prstGeom>
          <a:noFill/>
          <a:ln w="9525">
            <a:solidFill>
              <a:srgbClr val="996633"/>
            </a:solidFill>
            <a:round/>
            <a:headEnd/>
            <a:tailEnd type="triangle" w="med" len="med"/>
          </a:ln>
          <a:effectLst/>
        </p:spPr>
        <p:txBody>
          <a:bodyPr wrap="none" anchor="ctr"/>
          <a:lstStyle/>
          <a:p>
            <a:endParaRPr lang="en-US"/>
          </a:p>
        </p:txBody>
      </p:sp>
      <p:sp>
        <p:nvSpPr>
          <p:cNvPr id="24662" name="Line 86"/>
          <p:cNvSpPr>
            <a:spLocks noChangeShapeType="1"/>
          </p:cNvSpPr>
          <p:nvPr/>
        </p:nvSpPr>
        <p:spPr bwMode="auto">
          <a:xfrm>
            <a:off x="2057400" y="2286000"/>
            <a:ext cx="228600" cy="1295400"/>
          </a:xfrm>
          <a:prstGeom prst="line">
            <a:avLst/>
          </a:prstGeom>
          <a:noFill/>
          <a:ln w="9525">
            <a:solidFill>
              <a:srgbClr val="CC00CC"/>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12"/>
                                        </p:tgtEl>
                                        <p:attrNameLst>
                                          <p:attrName>style.visibility</p:attrName>
                                        </p:attrNameLst>
                                      </p:cBhvr>
                                      <p:to>
                                        <p:strVal val="visible"/>
                                      </p:to>
                                    </p:set>
                                    <p:anim calcmode="lin" valueType="num">
                                      <p:cBhvr additive="base">
                                        <p:cTn id="7" dur="500" fill="hold"/>
                                        <p:tgtEl>
                                          <p:spTgt spid="24612"/>
                                        </p:tgtEl>
                                        <p:attrNameLst>
                                          <p:attrName>ppt_x</p:attrName>
                                        </p:attrNameLst>
                                      </p:cBhvr>
                                      <p:tavLst>
                                        <p:tav tm="0">
                                          <p:val>
                                            <p:strVal val="0-#ppt_w/2"/>
                                          </p:val>
                                        </p:tav>
                                        <p:tav tm="100000">
                                          <p:val>
                                            <p:strVal val="#ppt_x"/>
                                          </p:val>
                                        </p:tav>
                                      </p:tavLst>
                                    </p:anim>
                                    <p:anim calcmode="lin" valueType="num">
                                      <p:cBhvr additive="base">
                                        <p:cTn id="8" dur="500" fill="hold"/>
                                        <p:tgtEl>
                                          <p:spTgt spid="246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22"/>
                                        </p:tgtEl>
                                        <p:attrNameLst>
                                          <p:attrName>style.visibility</p:attrName>
                                        </p:attrNameLst>
                                      </p:cBhvr>
                                      <p:to>
                                        <p:strVal val="visible"/>
                                      </p:to>
                                    </p:set>
                                    <p:anim calcmode="lin" valueType="num">
                                      <p:cBhvr additive="base">
                                        <p:cTn id="13" dur="500" fill="hold"/>
                                        <p:tgtEl>
                                          <p:spTgt spid="24622"/>
                                        </p:tgtEl>
                                        <p:attrNameLst>
                                          <p:attrName>ppt_x</p:attrName>
                                        </p:attrNameLst>
                                      </p:cBhvr>
                                      <p:tavLst>
                                        <p:tav tm="0">
                                          <p:val>
                                            <p:strVal val="0-#ppt_w/2"/>
                                          </p:val>
                                        </p:tav>
                                        <p:tav tm="100000">
                                          <p:val>
                                            <p:strVal val="#ppt_x"/>
                                          </p:val>
                                        </p:tav>
                                      </p:tavLst>
                                    </p:anim>
                                    <p:anim calcmode="lin" valueType="num">
                                      <p:cBhvr additive="base">
                                        <p:cTn id="14" dur="500" fill="hold"/>
                                        <p:tgtEl>
                                          <p:spTgt spid="246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52"/>
                                        </p:tgtEl>
                                        <p:attrNameLst>
                                          <p:attrName>style.visibility</p:attrName>
                                        </p:attrNameLst>
                                      </p:cBhvr>
                                      <p:to>
                                        <p:strVal val="visible"/>
                                      </p:to>
                                    </p:set>
                                    <p:anim calcmode="lin" valueType="num">
                                      <p:cBhvr additive="base">
                                        <p:cTn id="19" dur="500" fill="hold"/>
                                        <p:tgtEl>
                                          <p:spTgt spid="24652"/>
                                        </p:tgtEl>
                                        <p:attrNameLst>
                                          <p:attrName>ppt_x</p:attrName>
                                        </p:attrNameLst>
                                      </p:cBhvr>
                                      <p:tavLst>
                                        <p:tav tm="0">
                                          <p:val>
                                            <p:strVal val="0-#ppt_w/2"/>
                                          </p:val>
                                        </p:tav>
                                        <p:tav tm="100000">
                                          <p:val>
                                            <p:strVal val="#ppt_x"/>
                                          </p:val>
                                        </p:tav>
                                      </p:tavLst>
                                    </p:anim>
                                    <p:anim calcmode="lin" valueType="num">
                                      <p:cBhvr additive="base">
                                        <p:cTn id="20" dur="500" fill="hold"/>
                                        <p:tgtEl>
                                          <p:spTgt spid="246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644"/>
                                        </p:tgtEl>
                                        <p:attrNameLst>
                                          <p:attrName>style.visibility</p:attrName>
                                        </p:attrNameLst>
                                      </p:cBhvr>
                                      <p:to>
                                        <p:strVal val="visible"/>
                                      </p:to>
                                    </p:set>
                                    <p:anim calcmode="lin" valueType="num">
                                      <p:cBhvr additive="base">
                                        <p:cTn id="25" dur="500" fill="hold"/>
                                        <p:tgtEl>
                                          <p:spTgt spid="24644"/>
                                        </p:tgtEl>
                                        <p:attrNameLst>
                                          <p:attrName>ppt_x</p:attrName>
                                        </p:attrNameLst>
                                      </p:cBhvr>
                                      <p:tavLst>
                                        <p:tav tm="0">
                                          <p:val>
                                            <p:strVal val="0-#ppt_w/2"/>
                                          </p:val>
                                        </p:tav>
                                        <p:tav tm="100000">
                                          <p:val>
                                            <p:strVal val="#ppt_x"/>
                                          </p:val>
                                        </p:tav>
                                      </p:tavLst>
                                    </p:anim>
                                    <p:anim calcmode="lin" valueType="num">
                                      <p:cBhvr additive="base">
                                        <p:cTn id="26" dur="500" fill="hold"/>
                                        <p:tgtEl>
                                          <p:spTgt spid="246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619"/>
                                        </p:tgtEl>
                                        <p:attrNameLst>
                                          <p:attrName>style.visibility</p:attrName>
                                        </p:attrNameLst>
                                      </p:cBhvr>
                                      <p:to>
                                        <p:strVal val="visible"/>
                                      </p:to>
                                    </p:set>
                                    <p:anim calcmode="lin" valueType="num">
                                      <p:cBhvr additive="base">
                                        <p:cTn id="31" dur="500" fill="hold"/>
                                        <p:tgtEl>
                                          <p:spTgt spid="24619"/>
                                        </p:tgtEl>
                                        <p:attrNameLst>
                                          <p:attrName>ppt_x</p:attrName>
                                        </p:attrNameLst>
                                      </p:cBhvr>
                                      <p:tavLst>
                                        <p:tav tm="0">
                                          <p:val>
                                            <p:strVal val="0-#ppt_w/2"/>
                                          </p:val>
                                        </p:tav>
                                        <p:tav tm="100000">
                                          <p:val>
                                            <p:strVal val="#ppt_x"/>
                                          </p:val>
                                        </p:tav>
                                      </p:tavLst>
                                    </p:anim>
                                    <p:anim calcmode="lin" valueType="num">
                                      <p:cBhvr additive="base">
                                        <p:cTn id="32" dur="500" fill="hold"/>
                                        <p:tgtEl>
                                          <p:spTgt spid="246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643"/>
                                        </p:tgtEl>
                                        <p:attrNameLst>
                                          <p:attrName>style.visibility</p:attrName>
                                        </p:attrNameLst>
                                      </p:cBhvr>
                                      <p:to>
                                        <p:strVal val="visible"/>
                                      </p:to>
                                    </p:set>
                                    <p:anim calcmode="lin" valueType="num">
                                      <p:cBhvr additive="base">
                                        <p:cTn id="37" dur="500" fill="hold"/>
                                        <p:tgtEl>
                                          <p:spTgt spid="24643"/>
                                        </p:tgtEl>
                                        <p:attrNameLst>
                                          <p:attrName>ppt_x</p:attrName>
                                        </p:attrNameLst>
                                      </p:cBhvr>
                                      <p:tavLst>
                                        <p:tav tm="0">
                                          <p:val>
                                            <p:strVal val="0-#ppt_w/2"/>
                                          </p:val>
                                        </p:tav>
                                        <p:tav tm="100000">
                                          <p:val>
                                            <p:strVal val="#ppt_x"/>
                                          </p:val>
                                        </p:tav>
                                      </p:tavLst>
                                    </p:anim>
                                    <p:anim calcmode="lin" valueType="num">
                                      <p:cBhvr additive="base">
                                        <p:cTn id="38" dur="500" fill="hold"/>
                                        <p:tgtEl>
                                          <p:spTgt spid="2464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628"/>
                                        </p:tgtEl>
                                        <p:attrNameLst>
                                          <p:attrName>style.visibility</p:attrName>
                                        </p:attrNameLst>
                                      </p:cBhvr>
                                      <p:to>
                                        <p:strVal val="visible"/>
                                      </p:to>
                                    </p:set>
                                    <p:anim calcmode="lin" valueType="num">
                                      <p:cBhvr additive="base">
                                        <p:cTn id="43" dur="500" fill="hold"/>
                                        <p:tgtEl>
                                          <p:spTgt spid="24628"/>
                                        </p:tgtEl>
                                        <p:attrNameLst>
                                          <p:attrName>ppt_x</p:attrName>
                                        </p:attrNameLst>
                                      </p:cBhvr>
                                      <p:tavLst>
                                        <p:tav tm="0">
                                          <p:val>
                                            <p:strVal val="0-#ppt_w/2"/>
                                          </p:val>
                                        </p:tav>
                                        <p:tav tm="100000">
                                          <p:val>
                                            <p:strVal val="#ppt_x"/>
                                          </p:val>
                                        </p:tav>
                                      </p:tavLst>
                                    </p:anim>
                                    <p:anim calcmode="lin" valueType="num">
                                      <p:cBhvr additive="base">
                                        <p:cTn id="44" dur="500" fill="hold"/>
                                        <p:tgtEl>
                                          <p:spTgt spid="246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642"/>
                                        </p:tgtEl>
                                        <p:attrNameLst>
                                          <p:attrName>style.visibility</p:attrName>
                                        </p:attrNameLst>
                                      </p:cBhvr>
                                      <p:to>
                                        <p:strVal val="visible"/>
                                      </p:to>
                                    </p:set>
                                    <p:anim calcmode="lin" valueType="num">
                                      <p:cBhvr additive="base">
                                        <p:cTn id="49" dur="500" fill="hold"/>
                                        <p:tgtEl>
                                          <p:spTgt spid="24642"/>
                                        </p:tgtEl>
                                        <p:attrNameLst>
                                          <p:attrName>ppt_x</p:attrName>
                                        </p:attrNameLst>
                                      </p:cBhvr>
                                      <p:tavLst>
                                        <p:tav tm="0">
                                          <p:val>
                                            <p:strVal val="0-#ppt_w/2"/>
                                          </p:val>
                                        </p:tav>
                                        <p:tav tm="100000">
                                          <p:val>
                                            <p:strVal val="#ppt_x"/>
                                          </p:val>
                                        </p:tav>
                                      </p:tavLst>
                                    </p:anim>
                                    <p:anim calcmode="lin" valueType="num">
                                      <p:cBhvr additive="base">
                                        <p:cTn id="50" dur="500" fill="hold"/>
                                        <p:tgtEl>
                                          <p:spTgt spid="2464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618"/>
                                        </p:tgtEl>
                                        <p:attrNameLst>
                                          <p:attrName>style.visibility</p:attrName>
                                        </p:attrNameLst>
                                      </p:cBhvr>
                                      <p:to>
                                        <p:strVal val="visible"/>
                                      </p:to>
                                    </p:set>
                                    <p:anim calcmode="lin" valueType="num">
                                      <p:cBhvr additive="base">
                                        <p:cTn id="55" dur="500" fill="hold"/>
                                        <p:tgtEl>
                                          <p:spTgt spid="24618"/>
                                        </p:tgtEl>
                                        <p:attrNameLst>
                                          <p:attrName>ppt_x</p:attrName>
                                        </p:attrNameLst>
                                      </p:cBhvr>
                                      <p:tavLst>
                                        <p:tav tm="0">
                                          <p:val>
                                            <p:strVal val="0-#ppt_w/2"/>
                                          </p:val>
                                        </p:tav>
                                        <p:tav tm="100000">
                                          <p:val>
                                            <p:strVal val="#ppt_x"/>
                                          </p:val>
                                        </p:tav>
                                      </p:tavLst>
                                    </p:anim>
                                    <p:anim calcmode="lin" valueType="num">
                                      <p:cBhvr additive="base">
                                        <p:cTn id="56" dur="500" fill="hold"/>
                                        <p:tgtEl>
                                          <p:spTgt spid="2461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645"/>
                                        </p:tgtEl>
                                        <p:attrNameLst>
                                          <p:attrName>style.visibility</p:attrName>
                                        </p:attrNameLst>
                                      </p:cBhvr>
                                      <p:to>
                                        <p:strVal val="visible"/>
                                      </p:to>
                                    </p:set>
                                    <p:anim calcmode="lin" valueType="num">
                                      <p:cBhvr additive="base">
                                        <p:cTn id="61" dur="500" fill="hold"/>
                                        <p:tgtEl>
                                          <p:spTgt spid="24645"/>
                                        </p:tgtEl>
                                        <p:attrNameLst>
                                          <p:attrName>ppt_x</p:attrName>
                                        </p:attrNameLst>
                                      </p:cBhvr>
                                      <p:tavLst>
                                        <p:tav tm="0">
                                          <p:val>
                                            <p:strVal val="0-#ppt_w/2"/>
                                          </p:val>
                                        </p:tav>
                                        <p:tav tm="100000">
                                          <p:val>
                                            <p:strVal val="#ppt_x"/>
                                          </p:val>
                                        </p:tav>
                                      </p:tavLst>
                                    </p:anim>
                                    <p:anim calcmode="lin" valueType="num">
                                      <p:cBhvr additive="base">
                                        <p:cTn id="62" dur="500" fill="hold"/>
                                        <p:tgtEl>
                                          <p:spTgt spid="2464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616"/>
                                        </p:tgtEl>
                                        <p:attrNameLst>
                                          <p:attrName>style.visibility</p:attrName>
                                        </p:attrNameLst>
                                      </p:cBhvr>
                                      <p:to>
                                        <p:strVal val="visible"/>
                                      </p:to>
                                    </p:set>
                                    <p:anim calcmode="lin" valueType="num">
                                      <p:cBhvr additive="base">
                                        <p:cTn id="67" dur="500" fill="hold"/>
                                        <p:tgtEl>
                                          <p:spTgt spid="24616"/>
                                        </p:tgtEl>
                                        <p:attrNameLst>
                                          <p:attrName>ppt_x</p:attrName>
                                        </p:attrNameLst>
                                      </p:cBhvr>
                                      <p:tavLst>
                                        <p:tav tm="0">
                                          <p:val>
                                            <p:strVal val="0-#ppt_w/2"/>
                                          </p:val>
                                        </p:tav>
                                        <p:tav tm="100000">
                                          <p:val>
                                            <p:strVal val="#ppt_x"/>
                                          </p:val>
                                        </p:tav>
                                      </p:tavLst>
                                    </p:anim>
                                    <p:anim calcmode="lin" valueType="num">
                                      <p:cBhvr additive="base">
                                        <p:cTn id="68" dur="500" fill="hold"/>
                                        <p:tgtEl>
                                          <p:spTgt spid="2461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651"/>
                                        </p:tgtEl>
                                        <p:attrNameLst>
                                          <p:attrName>style.visibility</p:attrName>
                                        </p:attrNameLst>
                                      </p:cBhvr>
                                      <p:to>
                                        <p:strVal val="visible"/>
                                      </p:to>
                                    </p:set>
                                    <p:anim calcmode="lin" valueType="num">
                                      <p:cBhvr additive="base">
                                        <p:cTn id="73" dur="500" fill="hold"/>
                                        <p:tgtEl>
                                          <p:spTgt spid="24651"/>
                                        </p:tgtEl>
                                        <p:attrNameLst>
                                          <p:attrName>ppt_x</p:attrName>
                                        </p:attrNameLst>
                                      </p:cBhvr>
                                      <p:tavLst>
                                        <p:tav tm="0">
                                          <p:val>
                                            <p:strVal val="0-#ppt_w/2"/>
                                          </p:val>
                                        </p:tav>
                                        <p:tav tm="100000">
                                          <p:val>
                                            <p:strVal val="#ppt_x"/>
                                          </p:val>
                                        </p:tav>
                                      </p:tavLst>
                                    </p:anim>
                                    <p:anim calcmode="lin" valueType="num">
                                      <p:cBhvr additive="base">
                                        <p:cTn id="74" dur="500" fill="hold"/>
                                        <p:tgtEl>
                                          <p:spTgt spid="2465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4621"/>
                                        </p:tgtEl>
                                        <p:attrNameLst>
                                          <p:attrName>style.visibility</p:attrName>
                                        </p:attrNameLst>
                                      </p:cBhvr>
                                      <p:to>
                                        <p:strVal val="visible"/>
                                      </p:to>
                                    </p:set>
                                    <p:anim calcmode="lin" valueType="num">
                                      <p:cBhvr additive="base">
                                        <p:cTn id="79" dur="500" fill="hold"/>
                                        <p:tgtEl>
                                          <p:spTgt spid="24621"/>
                                        </p:tgtEl>
                                        <p:attrNameLst>
                                          <p:attrName>ppt_x</p:attrName>
                                        </p:attrNameLst>
                                      </p:cBhvr>
                                      <p:tavLst>
                                        <p:tav tm="0">
                                          <p:val>
                                            <p:strVal val="0-#ppt_w/2"/>
                                          </p:val>
                                        </p:tav>
                                        <p:tav tm="100000">
                                          <p:val>
                                            <p:strVal val="#ppt_x"/>
                                          </p:val>
                                        </p:tav>
                                      </p:tavLst>
                                    </p:anim>
                                    <p:anim calcmode="lin" valueType="num">
                                      <p:cBhvr additive="base">
                                        <p:cTn id="80" dur="500" fill="hold"/>
                                        <p:tgtEl>
                                          <p:spTgt spid="2462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4646"/>
                                        </p:tgtEl>
                                        <p:attrNameLst>
                                          <p:attrName>style.visibility</p:attrName>
                                        </p:attrNameLst>
                                      </p:cBhvr>
                                      <p:to>
                                        <p:strVal val="visible"/>
                                      </p:to>
                                    </p:set>
                                    <p:anim calcmode="lin" valueType="num">
                                      <p:cBhvr additive="base">
                                        <p:cTn id="85" dur="500" fill="hold"/>
                                        <p:tgtEl>
                                          <p:spTgt spid="24646"/>
                                        </p:tgtEl>
                                        <p:attrNameLst>
                                          <p:attrName>ppt_x</p:attrName>
                                        </p:attrNameLst>
                                      </p:cBhvr>
                                      <p:tavLst>
                                        <p:tav tm="0">
                                          <p:val>
                                            <p:strVal val="0-#ppt_w/2"/>
                                          </p:val>
                                        </p:tav>
                                        <p:tav tm="100000">
                                          <p:val>
                                            <p:strVal val="#ppt_x"/>
                                          </p:val>
                                        </p:tav>
                                      </p:tavLst>
                                    </p:anim>
                                    <p:anim calcmode="lin" valueType="num">
                                      <p:cBhvr additive="base">
                                        <p:cTn id="86" dur="500" fill="hold"/>
                                        <p:tgtEl>
                                          <p:spTgt spid="2464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4594"/>
                                        </p:tgtEl>
                                        <p:attrNameLst>
                                          <p:attrName>style.visibility</p:attrName>
                                        </p:attrNameLst>
                                      </p:cBhvr>
                                      <p:to>
                                        <p:strVal val="visible"/>
                                      </p:to>
                                    </p:set>
                                    <p:anim calcmode="lin" valueType="num">
                                      <p:cBhvr additive="base">
                                        <p:cTn id="91" dur="500" fill="hold"/>
                                        <p:tgtEl>
                                          <p:spTgt spid="24594"/>
                                        </p:tgtEl>
                                        <p:attrNameLst>
                                          <p:attrName>ppt_x</p:attrName>
                                        </p:attrNameLst>
                                      </p:cBhvr>
                                      <p:tavLst>
                                        <p:tav tm="0">
                                          <p:val>
                                            <p:strVal val="0-#ppt_w/2"/>
                                          </p:val>
                                        </p:tav>
                                        <p:tav tm="100000">
                                          <p:val>
                                            <p:strVal val="#ppt_x"/>
                                          </p:val>
                                        </p:tav>
                                      </p:tavLst>
                                    </p:anim>
                                    <p:anim calcmode="lin" valueType="num">
                                      <p:cBhvr additive="base">
                                        <p:cTn id="92"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4596"/>
                                        </p:tgtEl>
                                        <p:attrNameLst>
                                          <p:attrName>style.visibility</p:attrName>
                                        </p:attrNameLst>
                                      </p:cBhvr>
                                      <p:to>
                                        <p:strVal val="visible"/>
                                      </p:to>
                                    </p:set>
                                    <p:anim calcmode="lin" valueType="num">
                                      <p:cBhvr additive="base">
                                        <p:cTn id="97" dur="500" fill="hold"/>
                                        <p:tgtEl>
                                          <p:spTgt spid="24596"/>
                                        </p:tgtEl>
                                        <p:attrNameLst>
                                          <p:attrName>ppt_x</p:attrName>
                                        </p:attrNameLst>
                                      </p:cBhvr>
                                      <p:tavLst>
                                        <p:tav tm="0">
                                          <p:val>
                                            <p:strVal val="0-#ppt_w/2"/>
                                          </p:val>
                                        </p:tav>
                                        <p:tav tm="100000">
                                          <p:val>
                                            <p:strVal val="#ppt_x"/>
                                          </p:val>
                                        </p:tav>
                                      </p:tavLst>
                                    </p:anim>
                                    <p:anim calcmode="lin" valueType="num">
                                      <p:cBhvr additive="base">
                                        <p:cTn id="98" dur="500" fill="hold"/>
                                        <p:tgtEl>
                                          <p:spTgt spid="2459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4647"/>
                                        </p:tgtEl>
                                        <p:attrNameLst>
                                          <p:attrName>style.visibility</p:attrName>
                                        </p:attrNameLst>
                                      </p:cBhvr>
                                      <p:to>
                                        <p:strVal val="visible"/>
                                      </p:to>
                                    </p:set>
                                    <p:anim calcmode="lin" valueType="num">
                                      <p:cBhvr additive="base">
                                        <p:cTn id="103" dur="500" fill="hold"/>
                                        <p:tgtEl>
                                          <p:spTgt spid="24647"/>
                                        </p:tgtEl>
                                        <p:attrNameLst>
                                          <p:attrName>ppt_x</p:attrName>
                                        </p:attrNameLst>
                                      </p:cBhvr>
                                      <p:tavLst>
                                        <p:tav tm="0">
                                          <p:val>
                                            <p:strVal val="0-#ppt_w/2"/>
                                          </p:val>
                                        </p:tav>
                                        <p:tav tm="100000">
                                          <p:val>
                                            <p:strVal val="#ppt_x"/>
                                          </p:val>
                                        </p:tav>
                                      </p:tavLst>
                                    </p:anim>
                                    <p:anim calcmode="lin" valueType="num">
                                      <p:cBhvr additive="base">
                                        <p:cTn id="104" dur="500" fill="hold"/>
                                        <p:tgtEl>
                                          <p:spTgt spid="2464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4638"/>
                                        </p:tgtEl>
                                        <p:attrNameLst>
                                          <p:attrName>style.visibility</p:attrName>
                                        </p:attrNameLst>
                                      </p:cBhvr>
                                      <p:to>
                                        <p:strVal val="visible"/>
                                      </p:to>
                                    </p:set>
                                    <p:anim calcmode="lin" valueType="num">
                                      <p:cBhvr additive="base">
                                        <p:cTn id="109" dur="500" fill="hold"/>
                                        <p:tgtEl>
                                          <p:spTgt spid="24638"/>
                                        </p:tgtEl>
                                        <p:attrNameLst>
                                          <p:attrName>ppt_x</p:attrName>
                                        </p:attrNameLst>
                                      </p:cBhvr>
                                      <p:tavLst>
                                        <p:tav tm="0">
                                          <p:val>
                                            <p:strVal val="0-#ppt_w/2"/>
                                          </p:val>
                                        </p:tav>
                                        <p:tav tm="100000">
                                          <p:val>
                                            <p:strVal val="#ppt_x"/>
                                          </p:val>
                                        </p:tav>
                                      </p:tavLst>
                                    </p:anim>
                                    <p:anim calcmode="lin" valueType="num">
                                      <p:cBhvr additive="base">
                                        <p:cTn id="110" dur="500" fill="hold"/>
                                        <p:tgtEl>
                                          <p:spTgt spid="2463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24627"/>
                                        </p:tgtEl>
                                        <p:attrNameLst>
                                          <p:attrName>style.visibility</p:attrName>
                                        </p:attrNameLst>
                                      </p:cBhvr>
                                      <p:to>
                                        <p:strVal val="visible"/>
                                      </p:to>
                                    </p:set>
                                    <p:anim calcmode="lin" valueType="num">
                                      <p:cBhvr additive="base">
                                        <p:cTn id="115" dur="500" fill="hold"/>
                                        <p:tgtEl>
                                          <p:spTgt spid="24627"/>
                                        </p:tgtEl>
                                        <p:attrNameLst>
                                          <p:attrName>ppt_x</p:attrName>
                                        </p:attrNameLst>
                                      </p:cBhvr>
                                      <p:tavLst>
                                        <p:tav tm="0">
                                          <p:val>
                                            <p:strVal val="1+#ppt_w/2"/>
                                          </p:val>
                                        </p:tav>
                                        <p:tav tm="100000">
                                          <p:val>
                                            <p:strVal val="#ppt_x"/>
                                          </p:val>
                                        </p:tav>
                                      </p:tavLst>
                                    </p:anim>
                                    <p:anim calcmode="lin" valueType="num">
                                      <p:cBhvr additive="base">
                                        <p:cTn id="116" dur="500" fill="hold"/>
                                        <p:tgtEl>
                                          <p:spTgt spid="24627"/>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4648"/>
                                        </p:tgtEl>
                                        <p:attrNameLst>
                                          <p:attrName>style.visibility</p:attrName>
                                        </p:attrNameLst>
                                      </p:cBhvr>
                                      <p:to>
                                        <p:strVal val="visible"/>
                                      </p:to>
                                    </p:set>
                                    <p:anim calcmode="lin" valueType="num">
                                      <p:cBhvr additive="base">
                                        <p:cTn id="121" dur="500" fill="hold"/>
                                        <p:tgtEl>
                                          <p:spTgt spid="24648"/>
                                        </p:tgtEl>
                                        <p:attrNameLst>
                                          <p:attrName>ppt_x</p:attrName>
                                        </p:attrNameLst>
                                      </p:cBhvr>
                                      <p:tavLst>
                                        <p:tav tm="0">
                                          <p:val>
                                            <p:strVal val="0-#ppt_w/2"/>
                                          </p:val>
                                        </p:tav>
                                        <p:tav tm="100000">
                                          <p:val>
                                            <p:strVal val="#ppt_x"/>
                                          </p:val>
                                        </p:tav>
                                      </p:tavLst>
                                    </p:anim>
                                    <p:anim calcmode="lin" valueType="num">
                                      <p:cBhvr additive="base">
                                        <p:cTn id="122" dur="500" fill="hold"/>
                                        <p:tgtEl>
                                          <p:spTgt spid="24648"/>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24592"/>
                                        </p:tgtEl>
                                        <p:attrNameLst>
                                          <p:attrName>style.visibility</p:attrName>
                                        </p:attrNameLst>
                                      </p:cBhvr>
                                      <p:to>
                                        <p:strVal val="visible"/>
                                      </p:to>
                                    </p:set>
                                    <p:anim calcmode="lin" valueType="num">
                                      <p:cBhvr additive="base">
                                        <p:cTn id="127" dur="500" fill="hold"/>
                                        <p:tgtEl>
                                          <p:spTgt spid="24592"/>
                                        </p:tgtEl>
                                        <p:attrNameLst>
                                          <p:attrName>ppt_x</p:attrName>
                                        </p:attrNameLst>
                                      </p:cBhvr>
                                      <p:tavLst>
                                        <p:tav tm="0">
                                          <p:val>
                                            <p:strVal val="0-#ppt_w/2"/>
                                          </p:val>
                                        </p:tav>
                                        <p:tav tm="100000">
                                          <p:val>
                                            <p:strVal val="#ppt_x"/>
                                          </p:val>
                                        </p:tav>
                                      </p:tavLst>
                                    </p:anim>
                                    <p:anim calcmode="lin" valueType="num">
                                      <p:cBhvr additive="base">
                                        <p:cTn id="128" dur="500" fill="hold"/>
                                        <p:tgtEl>
                                          <p:spTgt spid="2459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4595"/>
                                        </p:tgtEl>
                                        <p:attrNameLst>
                                          <p:attrName>style.visibility</p:attrName>
                                        </p:attrNameLst>
                                      </p:cBhvr>
                                      <p:to>
                                        <p:strVal val="visible"/>
                                      </p:to>
                                    </p:set>
                                    <p:anim calcmode="lin" valueType="num">
                                      <p:cBhvr additive="base">
                                        <p:cTn id="133" dur="500" fill="hold"/>
                                        <p:tgtEl>
                                          <p:spTgt spid="24595"/>
                                        </p:tgtEl>
                                        <p:attrNameLst>
                                          <p:attrName>ppt_x</p:attrName>
                                        </p:attrNameLst>
                                      </p:cBhvr>
                                      <p:tavLst>
                                        <p:tav tm="0">
                                          <p:val>
                                            <p:strVal val="0-#ppt_w/2"/>
                                          </p:val>
                                        </p:tav>
                                        <p:tav tm="100000">
                                          <p:val>
                                            <p:strVal val="#ppt_x"/>
                                          </p:val>
                                        </p:tav>
                                      </p:tavLst>
                                    </p:anim>
                                    <p:anim calcmode="lin" valueType="num">
                                      <p:cBhvr additive="base">
                                        <p:cTn id="134" dur="500" fill="hold"/>
                                        <p:tgtEl>
                                          <p:spTgt spid="24595"/>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4649"/>
                                        </p:tgtEl>
                                        <p:attrNameLst>
                                          <p:attrName>style.visibility</p:attrName>
                                        </p:attrNameLst>
                                      </p:cBhvr>
                                      <p:to>
                                        <p:strVal val="visible"/>
                                      </p:to>
                                    </p:set>
                                    <p:anim calcmode="lin" valueType="num">
                                      <p:cBhvr additive="base">
                                        <p:cTn id="139" dur="500" fill="hold"/>
                                        <p:tgtEl>
                                          <p:spTgt spid="24649"/>
                                        </p:tgtEl>
                                        <p:attrNameLst>
                                          <p:attrName>ppt_x</p:attrName>
                                        </p:attrNameLst>
                                      </p:cBhvr>
                                      <p:tavLst>
                                        <p:tav tm="0">
                                          <p:val>
                                            <p:strVal val="0-#ppt_w/2"/>
                                          </p:val>
                                        </p:tav>
                                        <p:tav tm="100000">
                                          <p:val>
                                            <p:strVal val="#ppt_x"/>
                                          </p:val>
                                        </p:tav>
                                      </p:tavLst>
                                    </p:anim>
                                    <p:anim calcmode="lin" valueType="num">
                                      <p:cBhvr additive="base">
                                        <p:cTn id="140" dur="500" fill="hold"/>
                                        <p:tgtEl>
                                          <p:spTgt spid="24649"/>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4653"/>
                                        </p:tgtEl>
                                        <p:attrNameLst>
                                          <p:attrName>style.visibility</p:attrName>
                                        </p:attrNameLst>
                                      </p:cBhvr>
                                      <p:to>
                                        <p:strVal val="visible"/>
                                      </p:to>
                                    </p:set>
                                    <p:anim calcmode="lin" valueType="num">
                                      <p:cBhvr additive="base">
                                        <p:cTn id="145" dur="500" fill="hold"/>
                                        <p:tgtEl>
                                          <p:spTgt spid="24653"/>
                                        </p:tgtEl>
                                        <p:attrNameLst>
                                          <p:attrName>ppt_x</p:attrName>
                                        </p:attrNameLst>
                                      </p:cBhvr>
                                      <p:tavLst>
                                        <p:tav tm="0">
                                          <p:val>
                                            <p:strVal val="0-#ppt_w/2"/>
                                          </p:val>
                                        </p:tav>
                                        <p:tav tm="100000">
                                          <p:val>
                                            <p:strVal val="#ppt_x"/>
                                          </p:val>
                                        </p:tav>
                                      </p:tavLst>
                                    </p:anim>
                                    <p:anim calcmode="lin" valueType="num">
                                      <p:cBhvr additive="base">
                                        <p:cTn id="146" dur="500" fill="hold"/>
                                        <p:tgtEl>
                                          <p:spTgt spid="24653"/>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4615"/>
                                        </p:tgtEl>
                                        <p:attrNameLst>
                                          <p:attrName>style.visibility</p:attrName>
                                        </p:attrNameLst>
                                      </p:cBhvr>
                                      <p:to>
                                        <p:strVal val="visible"/>
                                      </p:to>
                                    </p:set>
                                    <p:anim calcmode="lin" valueType="num">
                                      <p:cBhvr additive="base">
                                        <p:cTn id="151" dur="500" fill="hold"/>
                                        <p:tgtEl>
                                          <p:spTgt spid="24615"/>
                                        </p:tgtEl>
                                        <p:attrNameLst>
                                          <p:attrName>ppt_x</p:attrName>
                                        </p:attrNameLst>
                                      </p:cBhvr>
                                      <p:tavLst>
                                        <p:tav tm="0">
                                          <p:val>
                                            <p:strVal val="0-#ppt_w/2"/>
                                          </p:val>
                                        </p:tav>
                                        <p:tav tm="100000">
                                          <p:val>
                                            <p:strVal val="#ppt_x"/>
                                          </p:val>
                                        </p:tav>
                                      </p:tavLst>
                                    </p:anim>
                                    <p:anim calcmode="lin" valueType="num">
                                      <p:cBhvr additive="base">
                                        <p:cTn id="152" dur="500" fill="hold"/>
                                        <p:tgtEl>
                                          <p:spTgt spid="24615"/>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4632"/>
                                        </p:tgtEl>
                                        <p:attrNameLst>
                                          <p:attrName>style.visibility</p:attrName>
                                        </p:attrNameLst>
                                      </p:cBhvr>
                                      <p:to>
                                        <p:strVal val="visible"/>
                                      </p:to>
                                    </p:set>
                                    <p:anim calcmode="lin" valueType="num">
                                      <p:cBhvr additive="base">
                                        <p:cTn id="157" dur="500" fill="hold"/>
                                        <p:tgtEl>
                                          <p:spTgt spid="24632"/>
                                        </p:tgtEl>
                                        <p:attrNameLst>
                                          <p:attrName>ppt_x</p:attrName>
                                        </p:attrNameLst>
                                      </p:cBhvr>
                                      <p:tavLst>
                                        <p:tav tm="0">
                                          <p:val>
                                            <p:strVal val="0-#ppt_w/2"/>
                                          </p:val>
                                        </p:tav>
                                        <p:tav tm="100000">
                                          <p:val>
                                            <p:strVal val="#ppt_x"/>
                                          </p:val>
                                        </p:tav>
                                      </p:tavLst>
                                    </p:anim>
                                    <p:anim calcmode="lin" valueType="num">
                                      <p:cBhvr additive="base">
                                        <p:cTn id="158" dur="500" fill="hold"/>
                                        <p:tgtEl>
                                          <p:spTgt spid="24632"/>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4631"/>
                                        </p:tgtEl>
                                        <p:attrNameLst>
                                          <p:attrName>style.visibility</p:attrName>
                                        </p:attrNameLst>
                                      </p:cBhvr>
                                      <p:to>
                                        <p:strVal val="visible"/>
                                      </p:to>
                                    </p:set>
                                    <p:anim calcmode="lin" valueType="num">
                                      <p:cBhvr additive="base">
                                        <p:cTn id="163" dur="500" fill="hold"/>
                                        <p:tgtEl>
                                          <p:spTgt spid="24631"/>
                                        </p:tgtEl>
                                        <p:attrNameLst>
                                          <p:attrName>ppt_x</p:attrName>
                                        </p:attrNameLst>
                                      </p:cBhvr>
                                      <p:tavLst>
                                        <p:tav tm="0">
                                          <p:val>
                                            <p:strVal val="0-#ppt_w/2"/>
                                          </p:val>
                                        </p:tav>
                                        <p:tav tm="100000">
                                          <p:val>
                                            <p:strVal val="#ppt_x"/>
                                          </p:val>
                                        </p:tav>
                                      </p:tavLst>
                                    </p:anim>
                                    <p:anim calcmode="lin" valueType="num">
                                      <p:cBhvr additive="base">
                                        <p:cTn id="164" dur="500" fill="hold"/>
                                        <p:tgtEl>
                                          <p:spTgt spid="24631"/>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24641"/>
                                        </p:tgtEl>
                                        <p:attrNameLst>
                                          <p:attrName>style.visibility</p:attrName>
                                        </p:attrNameLst>
                                      </p:cBhvr>
                                      <p:to>
                                        <p:strVal val="visible"/>
                                      </p:to>
                                    </p:set>
                                    <p:anim calcmode="lin" valueType="num">
                                      <p:cBhvr additive="base">
                                        <p:cTn id="169" dur="500" fill="hold"/>
                                        <p:tgtEl>
                                          <p:spTgt spid="24641"/>
                                        </p:tgtEl>
                                        <p:attrNameLst>
                                          <p:attrName>ppt_x</p:attrName>
                                        </p:attrNameLst>
                                      </p:cBhvr>
                                      <p:tavLst>
                                        <p:tav tm="0">
                                          <p:val>
                                            <p:strVal val="0-#ppt_w/2"/>
                                          </p:val>
                                        </p:tav>
                                        <p:tav tm="100000">
                                          <p:val>
                                            <p:strVal val="#ppt_x"/>
                                          </p:val>
                                        </p:tav>
                                      </p:tavLst>
                                    </p:anim>
                                    <p:anim calcmode="lin" valueType="num">
                                      <p:cBhvr additive="base">
                                        <p:cTn id="170" dur="500" fill="hold"/>
                                        <p:tgtEl>
                                          <p:spTgt spid="24641"/>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24659"/>
                                        </p:tgtEl>
                                        <p:attrNameLst>
                                          <p:attrName>style.visibility</p:attrName>
                                        </p:attrNameLst>
                                      </p:cBhvr>
                                      <p:to>
                                        <p:strVal val="visible"/>
                                      </p:to>
                                    </p:set>
                                    <p:anim calcmode="lin" valueType="num">
                                      <p:cBhvr additive="base">
                                        <p:cTn id="175" dur="500" fill="hold"/>
                                        <p:tgtEl>
                                          <p:spTgt spid="24659"/>
                                        </p:tgtEl>
                                        <p:attrNameLst>
                                          <p:attrName>ppt_x</p:attrName>
                                        </p:attrNameLst>
                                      </p:cBhvr>
                                      <p:tavLst>
                                        <p:tav tm="0">
                                          <p:val>
                                            <p:strVal val="0-#ppt_w/2"/>
                                          </p:val>
                                        </p:tav>
                                        <p:tav tm="100000">
                                          <p:val>
                                            <p:strVal val="#ppt_x"/>
                                          </p:val>
                                        </p:tav>
                                      </p:tavLst>
                                    </p:anim>
                                    <p:anim calcmode="lin" valueType="num">
                                      <p:cBhvr additive="base">
                                        <p:cTn id="176" dur="500" fill="hold"/>
                                        <p:tgtEl>
                                          <p:spTgt spid="24659"/>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24661"/>
                                        </p:tgtEl>
                                        <p:attrNameLst>
                                          <p:attrName>style.visibility</p:attrName>
                                        </p:attrNameLst>
                                      </p:cBhvr>
                                      <p:to>
                                        <p:strVal val="visible"/>
                                      </p:to>
                                    </p:set>
                                    <p:anim calcmode="lin" valueType="num">
                                      <p:cBhvr additive="base">
                                        <p:cTn id="181" dur="500" fill="hold"/>
                                        <p:tgtEl>
                                          <p:spTgt spid="24661"/>
                                        </p:tgtEl>
                                        <p:attrNameLst>
                                          <p:attrName>ppt_x</p:attrName>
                                        </p:attrNameLst>
                                      </p:cBhvr>
                                      <p:tavLst>
                                        <p:tav tm="0">
                                          <p:val>
                                            <p:strVal val="0-#ppt_w/2"/>
                                          </p:val>
                                        </p:tav>
                                        <p:tav tm="100000">
                                          <p:val>
                                            <p:strVal val="#ppt_x"/>
                                          </p:val>
                                        </p:tav>
                                      </p:tavLst>
                                    </p:anim>
                                    <p:anim calcmode="lin" valueType="num">
                                      <p:cBhvr additive="base">
                                        <p:cTn id="182" dur="500" fill="hold"/>
                                        <p:tgtEl>
                                          <p:spTgt spid="24661"/>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24658"/>
                                        </p:tgtEl>
                                        <p:attrNameLst>
                                          <p:attrName>style.visibility</p:attrName>
                                        </p:attrNameLst>
                                      </p:cBhvr>
                                      <p:to>
                                        <p:strVal val="visible"/>
                                      </p:to>
                                    </p:set>
                                    <p:anim calcmode="lin" valueType="num">
                                      <p:cBhvr additive="base">
                                        <p:cTn id="187" dur="500" fill="hold"/>
                                        <p:tgtEl>
                                          <p:spTgt spid="24658"/>
                                        </p:tgtEl>
                                        <p:attrNameLst>
                                          <p:attrName>ppt_x</p:attrName>
                                        </p:attrNameLst>
                                      </p:cBhvr>
                                      <p:tavLst>
                                        <p:tav tm="0">
                                          <p:val>
                                            <p:strVal val="0-#ppt_w/2"/>
                                          </p:val>
                                        </p:tav>
                                        <p:tav tm="100000">
                                          <p:val>
                                            <p:strVal val="#ppt_x"/>
                                          </p:val>
                                        </p:tav>
                                      </p:tavLst>
                                    </p:anim>
                                    <p:anim calcmode="lin" valueType="num">
                                      <p:cBhvr additive="base">
                                        <p:cTn id="188" dur="500" fill="hold"/>
                                        <p:tgtEl>
                                          <p:spTgt spid="24658"/>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24662"/>
                                        </p:tgtEl>
                                        <p:attrNameLst>
                                          <p:attrName>style.visibility</p:attrName>
                                        </p:attrNameLst>
                                      </p:cBhvr>
                                      <p:to>
                                        <p:strVal val="visible"/>
                                      </p:to>
                                    </p:set>
                                    <p:anim calcmode="lin" valueType="num">
                                      <p:cBhvr additive="base">
                                        <p:cTn id="193" dur="500" fill="hold"/>
                                        <p:tgtEl>
                                          <p:spTgt spid="24662"/>
                                        </p:tgtEl>
                                        <p:attrNameLst>
                                          <p:attrName>ppt_x</p:attrName>
                                        </p:attrNameLst>
                                      </p:cBhvr>
                                      <p:tavLst>
                                        <p:tav tm="0">
                                          <p:val>
                                            <p:strVal val="0-#ppt_w/2"/>
                                          </p:val>
                                        </p:tav>
                                        <p:tav tm="100000">
                                          <p:val>
                                            <p:strVal val="#ppt_x"/>
                                          </p:val>
                                        </p:tav>
                                      </p:tavLst>
                                    </p:anim>
                                    <p:anim calcmode="lin" valueType="num">
                                      <p:cBhvr additive="base">
                                        <p:cTn id="194" dur="500" fill="hold"/>
                                        <p:tgtEl>
                                          <p:spTgt spid="24662"/>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24660"/>
                                        </p:tgtEl>
                                        <p:attrNameLst>
                                          <p:attrName>style.visibility</p:attrName>
                                        </p:attrNameLst>
                                      </p:cBhvr>
                                      <p:to>
                                        <p:strVal val="visible"/>
                                      </p:to>
                                    </p:set>
                                    <p:anim calcmode="lin" valueType="num">
                                      <p:cBhvr additive="base">
                                        <p:cTn id="199" dur="500" fill="hold"/>
                                        <p:tgtEl>
                                          <p:spTgt spid="24660"/>
                                        </p:tgtEl>
                                        <p:attrNameLst>
                                          <p:attrName>ppt_x</p:attrName>
                                        </p:attrNameLst>
                                      </p:cBhvr>
                                      <p:tavLst>
                                        <p:tav tm="0">
                                          <p:val>
                                            <p:strVal val="0-#ppt_w/2"/>
                                          </p:val>
                                        </p:tav>
                                        <p:tav tm="100000">
                                          <p:val>
                                            <p:strVal val="#ppt_x"/>
                                          </p:val>
                                        </p:tav>
                                      </p:tavLst>
                                    </p:anim>
                                    <p:anim calcmode="lin" valueType="num">
                                      <p:cBhvr additive="base">
                                        <p:cTn id="200" dur="500" fill="hold"/>
                                        <p:tgtEl>
                                          <p:spTgt spid="24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2" grpId="0" animBg="1"/>
      <p:bldP spid="24594" grpId="0" animBg="1"/>
      <p:bldP spid="24595" grpId="0" animBg="1"/>
      <p:bldP spid="24596" grpId="0" animBg="1"/>
      <p:bldP spid="24612" grpId="0" animBg="1"/>
      <p:bldP spid="24615" grpId="0" animBg="1"/>
      <p:bldP spid="24616" grpId="0" animBg="1"/>
      <p:bldP spid="24618" grpId="0" animBg="1"/>
      <p:bldP spid="24619" grpId="0" animBg="1"/>
      <p:bldP spid="24621" grpId="0" animBg="1"/>
      <p:bldP spid="24622" grpId="0" animBg="1"/>
      <p:bldP spid="24627" grpId="0" animBg="1"/>
      <p:bldP spid="24628" grpId="0" animBg="1"/>
      <p:bldP spid="24631" grpId="0" autoUpdateAnimBg="0"/>
      <p:bldP spid="24632" grpId="0" animBg="1"/>
      <p:bldP spid="24638" grpId="0" animBg="1"/>
      <p:bldP spid="24641" grpId="0" animBg="1"/>
      <p:bldP spid="24642" grpId="0" animBg="1"/>
      <p:bldP spid="24643" grpId="0" animBg="1"/>
      <p:bldP spid="24644" grpId="0" animBg="1"/>
      <p:bldP spid="24645" grpId="0" animBg="1"/>
      <p:bldP spid="24646" grpId="0" animBg="1"/>
      <p:bldP spid="24647" grpId="0" animBg="1"/>
      <p:bldP spid="24648" grpId="0" animBg="1"/>
      <p:bldP spid="24649" grpId="0" animBg="1"/>
      <p:bldP spid="24651" grpId="0" autoUpdateAnimBg="0"/>
      <p:bldP spid="24652" grpId="0" autoUpdateAnimBg="0"/>
      <p:bldP spid="24653" grpId="0" animBg="1"/>
      <p:bldP spid="24658" grpId="0" autoUpdateAnimBg="0"/>
      <p:bldP spid="24659" grpId="0" autoUpdateAnimBg="0"/>
      <p:bldP spid="24660" grpId="0" autoUpdateAnimBg="0"/>
      <p:bldP spid="24661" grpId="0" animBg="1"/>
      <p:bldP spid="246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p:txBody>
          <a:bodyPr/>
          <a:lstStyle/>
          <a:p>
            <a:fld id="{2B333DE9-4480-474D-9EB6-F850ECCDD00D}" type="slidenum">
              <a:rPr lang="en-US"/>
              <a:pPr/>
              <a:t>5</a:t>
            </a:fld>
            <a:endParaRPr lang="en-US"/>
          </a:p>
        </p:txBody>
      </p:sp>
      <p:sp>
        <p:nvSpPr>
          <p:cNvPr id="26626" name="Rectangle 2"/>
          <p:cNvSpPr>
            <a:spLocks noChangeArrowheads="1"/>
          </p:cNvSpPr>
          <p:nvPr/>
        </p:nvSpPr>
        <p:spPr bwMode="auto">
          <a:xfrm>
            <a:off x="1219200" y="4800600"/>
            <a:ext cx="6553200" cy="1311275"/>
          </a:xfrm>
          <a:prstGeom prst="rect">
            <a:avLst/>
          </a:prstGeom>
          <a:noFill/>
          <a:ln w="9525">
            <a:noFill/>
            <a:miter lim="800000"/>
            <a:headEnd/>
            <a:tailEnd/>
          </a:ln>
          <a:effectLst/>
        </p:spPr>
        <p:txBody>
          <a:bodyPr>
            <a:spAutoFit/>
          </a:bodyPr>
          <a:lstStyle/>
          <a:p>
            <a:r>
              <a:rPr lang="en-US" sz="2000"/>
              <a:t>Several choices of error to minimize: </a:t>
            </a:r>
          </a:p>
          <a:p>
            <a:r>
              <a:rPr lang="en-US" sz="2000"/>
              <a:t>   e.g Squared error over k nearest neighbors </a:t>
            </a:r>
          </a:p>
          <a:p>
            <a:r>
              <a:rPr lang="en-US" sz="2000"/>
              <a:t>   or Distance-weighted square error over all neighbors</a:t>
            </a:r>
          </a:p>
          <a:p>
            <a:r>
              <a:rPr lang="en-US" sz="2000"/>
              <a:t>   or …..</a:t>
            </a:r>
          </a:p>
        </p:txBody>
      </p:sp>
      <p:sp>
        <p:nvSpPr>
          <p:cNvPr id="26627" name="Line 3"/>
          <p:cNvSpPr>
            <a:spLocks noChangeShapeType="1"/>
          </p:cNvSpPr>
          <p:nvPr/>
        </p:nvSpPr>
        <p:spPr bwMode="auto">
          <a:xfrm flipV="1">
            <a:off x="2133600" y="1828800"/>
            <a:ext cx="0" cy="2286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628" name="Line 4"/>
          <p:cNvSpPr>
            <a:spLocks noChangeShapeType="1"/>
          </p:cNvSpPr>
          <p:nvPr/>
        </p:nvSpPr>
        <p:spPr bwMode="auto">
          <a:xfrm>
            <a:off x="2133600" y="4114800"/>
            <a:ext cx="4495800" cy="0"/>
          </a:xfrm>
          <a:prstGeom prst="line">
            <a:avLst/>
          </a:prstGeom>
          <a:noFill/>
          <a:ln w="9525">
            <a:solidFill>
              <a:srgbClr val="003300"/>
            </a:solidFill>
            <a:round/>
            <a:headEnd/>
            <a:tailEnd type="triangle" w="med" len="med"/>
          </a:ln>
          <a:effectLst/>
        </p:spPr>
        <p:txBody>
          <a:bodyPr wrap="none" anchor="ctr"/>
          <a:lstStyle/>
          <a:p>
            <a:endParaRPr lang="en-US"/>
          </a:p>
        </p:txBody>
      </p:sp>
      <p:sp>
        <p:nvSpPr>
          <p:cNvPr id="26629" name="AutoShape 5"/>
          <p:cNvSpPr>
            <a:spLocks noChangeArrowheads="1"/>
          </p:cNvSpPr>
          <p:nvPr/>
        </p:nvSpPr>
        <p:spPr bwMode="auto">
          <a:xfrm>
            <a:off x="3352800" y="32766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3657600" y="32004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1" name="AutoShape 7"/>
          <p:cNvSpPr>
            <a:spLocks noChangeArrowheads="1"/>
          </p:cNvSpPr>
          <p:nvPr/>
        </p:nvSpPr>
        <p:spPr bwMode="auto">
          <a:xfrm>
            <a:off x="4267200" y="30480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2" name="AutoShape 8"/>
          <p:cNvSpPr>
            <a:spLocks noChangeArrowheads="1"/>
          </p:cNvSpPr>
          <p:nvPr/>
        </p:nvSpPr>
        <p:spPr bwMode="auto">
          <a:xfrm>
            <a:off x="4572000" y="29718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3" name="AutoShape 9"/>
          <p:cNvSpPr>
            <a:spLocks noChangeArrowheads="1"/>
          </p:cNvSpPr>
          <p:nvPr/>
        </p:nvSpPr>
        <p:spPr bwMode="auto">
          <a:xfrm>
            <a:off x="4953000" y="27432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4" name="AutoShape 10"/>
          <p:cNvSpPr>
            <a:spLocks noChangeArrowheads="1"/>
          </p:cNvSpPr>
          <p:nvPr/>
        </p:nvSpPr>
        <p:spPr bwMode="auto">
          <a:xfrm>
            <a:off x="5181600" y="25146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5" name="AutoShape 11"/>
          <p:cNvSpPr>
            <a:spLocks noChangeArrowheads="1"/>
          </p:cNvSpPr>
          <p:nvPr/>
        </p:nvSpPr>
        <p:spPr bwMode="auto">
          <a:xfrm>
            <a:off x="5638800" y="19050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6" name="AutoShape 12"/>
          <p:cNvSpPr>
            <a:spLocks noChangeArrowheads="1"/>
          </p:cNvSpPr>
          <p:nvPr/>
        </p:nvSpPr>
        <p:spPr bwMode="auto">
          <a:xfrm>
            <a:off x="5867400" y="16002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37" name="Line 13"/>
          <p:cNvSpPr>
            <a:spLocks noChangeShapeType="1"/>
          </p:cNvSpPr>
          <p:nvPr/>
        </p:nvSpPr>
        <p:spPr bwMode="auto">
          <a:xfrm flipV="1">
            <a:off x="1752600" y="2895600"/>
            <a:ext cx="3657600" cy="1066800"/>
          </a:xfrm>
          <a:prstGeom prst="line">
            <a:avLst/>
          </a:prstGeom>
          <a:noFill/>
          <a:ln w="19050">
            <a:solidFill>
              <a:srgbClr val="CC00CC"/>
            </a:solidFill>
            <a:round/>
            <a:headEnd/>
            <a:tailEnd/>
          </a:ln>
          <a:effectLst/>
        </p:spPr>
        <p:txBody>
          <a:bodyPr wrap="none" anchor="ctr"/>
          <a:lstStyle/>
          <a:p>
            <a:endParaRPr lang="en-US"/>
          </a:p>
        </p:txBody>
      </p:sp>
      <p:sp>
        <p:nvSpPr>
          <p:cNvPr id="26638" name="Line 14"/>
          <p:cNvSpPr>
            <a:spLocks noChangeShapeType="1"/>
          </p:cNvSpPr>
          <p:nvPr/>
        </p:nvSpPr>
        <p:spPr bwMode="auto">
          <a:xfrm flipV="1">
            <a:off x="4724400" y="1219200"/>
            <a:ext cx="1676400" cy="2057400"/>
          </a:xfrm>
          <a:prstGeom prst="line">
            <a:avLst/>
          </a:prstGeom>
          <a:noFill/>
          <a:ln w="19050">
            <a:solidFill>
              <a:srgbClr val="996633"/>
            </a:solidFill>
            <a:round/>
            <a:headEnd/>
            <a:tailEnd/>
          </a:ln>
          <a:effectLst/>
        </p:spPr>
        <p:txBody>
          <a:bodyPr wrap="none" anchor="ctr"/>
          <a:lstStyle/>
          <a:p>
            <a:endParaRPr lang="en-US"/>
          </a:p>
        </p:txBody>
      </p:sp>
      <p:sp>
        <p:nvSpPr>
          <p:cNvPr id="26639" name="AutoShape 15"/>
          <p:cNvSpPr>
            <a:spLocks noChangeArrowheads="1"/>
          </p:cNvSpPr>
          <p:nvPr/>
        </p:nvSpPr>
        <p:spPr bwMode="auto">
          <a:xfrm>
            <a:off x="3962400" y="32004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6640" name="AutoShape 16"/>
          <p:cNvSpPr>
            <a:spLocks noChangeArrowheads="1"/>
          </p:cNvSpPr>
          <p:nvPr/>
        </p:nvSpPr>
        <p:spPr bwMode="auto">
          <a:xfrm>
            <a:off x="5410200" y="22860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6641" name="AutoShape 17"/>
          <p:cNvSpPr>
            <a:spLocks noChangeArrowheads="1"/>
          </p:cNvSpPr>
          <p:nvPr/>
        </p:nvSpPr>
        <p:spPr bwMode="auto">
          <a:xfrm>
            <a:off x="3048000" y="33528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42" name="AutoShape 18"/>
          <p:cNvSpPr>
            <a:spLocks noChangeArrowheads="1"/>
          </p:cNvSpPr>
          <p:nvPr/>
        </p:nvSpPr>
        <p:spPr bwMode="auto">
          <a:xfrm>
            <a:off x="2743200" y="34290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43" name="AutoShape 19"/>
          <p:cNvSpPr>
            <a:spLocks noChangeArrowheads="1"/>
          </p:cNvSpPr>
          <p:nvPr/>
        </p:nvSpPr>
        <p:spPr bwMode="auto">
          <a:xfrm>
            <a:off x="2438400" y="35052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44" name="Line 20"/>
          <p:cNvSpPr>
            <a:spLocks noChangeShapeType="1"/>
          </p:cNvSpPr>
          <p:nvPr/>
        </p:nvSpPr>
        <p:spPr bwMode="auto">
          <a:xfrm flipV="1">
            <a:off x="2057400" y="1219200"/>
            <a:ext cx="5029200" cy="3048000"/>
          </a:xfrm>
          <a:prstGeom prst="line">
            <a:avLst/>
          </a:prstGeom>
          <a:noFill/>
          <a:ln w="19050">
            <a:solidFill>
              <a:schemeClr val="tx1"/>
            </a:solidFill>
            <a:round/>
            <a:headEnd/>
            <a:tailEnd/>
          </a:ln>
          <a:effectLst/>
        </p:spPr>
        <p:txBody>
          <a:bodyPr wrap="none" anchor="ctr"/>
          <a:lstStyle/>
          <a:p>
            <a:endParaRPr lang="en-US"/>
          </a:p>
        </p:txBody>
      </p:sp>
      <p:sp>
        <p:nvSpPr>
          <p:cNvPr id="26645" name="AutoShape 21"/>
          <p:cNvSpPr>
            <a:spLocks noChangeArrowheads="1"/>
          </p:cNvSpPr>
          <p:nvPr/>
        </p:nvSpPr>
        <p:spPr bwMode="auto">
          <a:xfrm>
            <a:off x="6096000" y="12954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46" name="AutoShape 22"/>
          <p:cNvSpPr>
            <a:spLocks noChangeArrowheads="1"/>
          </p:cNvSpPr>
          <p:nvPr/>
        </p:nvSpPr>
        <p:spPr bwMode="auto">
          <a:xfrm>
            <a:off x="2133600" y="3657600"/>
            <a:ext cx="228600" cy="2286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26647" name="AutoShape 23"/>
          <p:cNvSpPr>
            <a:spLocks noChangeArrowheads="1"/>
          </p:cNvSpPr>
          <p:nvPr/>
        </p:nvSpPr>
        <p:spPr bwMode="auto">
          <a:xfrm>
            <a:off x="2133600" y="41148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
        <p:nvSpPr>
          <p:cNvPr id="26649" name="AutoShape 25"/>
          <p:cNvSpPr>
            <a:spLocks noChangeArrowheads="1"/>
          </p:cNvSpPr>
          <p:nvPr/>
        </p:nvSpPr>
        <p:spPr bwMode="auto">
          <a:xfrm>
            <a:off x="5334000" y="20574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
        <p:nvSpPr>
          <p:cNvPr id="26652" name="Rectangle 28"/>
          <p:cNvSpPr>
            <a:spLocks noChangeArrowheads="1"/>
          </p:cNvSpPr>
          <p:nvPr/>
        </p:nvSpPr>
        <p:spPr bwMode="auto">
          <a:xfrm>
            <a:off x="6934200" y="685800"/>
            <a:ext cx="1744663" cy="304800"/>
          </a:xfrm>
          <a:prstGeom prst="rect">
            <a:avLst/>
          </a:prstGeom>
          <a:noFill/>
          <a:ln w="9525">
            <a:noFill/>
            <a:miter lim="800000"/>
            <a:headEnd/>
            <a:tailEnd/>
          </a:ln>
          <a:effectLst/>
        </p:spPr>
        <p:txBody>
          <a:bodyPr wrap="none">
            <a:spAutoFit/>
          </a:bodyPr>
          <a:lstStyle/>
          <a:p>
            <a:r>
              <a:rPr lang="en-US" sz="1400"/>
              <a:t>f1 (simple regression)</a:t>
            </a:r>
          </a:p>
        </p:txBody>
      </p:sp>
      <p:sp>
        <p:nvSpPr>
          <p:cNvPr id="26653" name="Line 29"/>
          <p:cNvSpPr>
            <a:spLocks noChangeShapeType="1"/>
          </p:cNvSpPr>
          <p:nvPr/>
        </p:nvSpPr>
        <p:spPr bwMode="auto">
          <a:xfrm flipH="1">
            <a:off x="6858000" y="838200"/>
            <a:ext cx="304800" cy="457200"/>
          </a:xfrm>
          <a:prstGeom prst="line">
            <a:avLst/>
          </a:prstGeom>
          <a:noFill/>
          <a:ln w="9525" cap="rnd">
            <a:solidFill>
              <a:schemeClr val="tx1"/>
            </a:solidFill>
            <a:prstDash val="sysDot"/>
            <a:round/>
            <a:headEnd/>
            <a:tailEnd type="triangle" w="med" len="med"/>
          </a:ln>
          <a:effectLst/>
        </p:spPr>
        <p:txBody>
          <a:bodyPr wrap="none" anchor="ctr"/>
          <a:lstStyle/>
          <a:p>
            <a:endParaRPr lang="en-US"/>
          </a:p>
        </p:txBody>
      </p:sp>
      <p:sp>
        <p:nvSpPr>
          <p:cNvPr id="26656" name="Line 32"/>
          <p:cNvSpPr>
            <a:spLocks noChangeShapeType="1"/>
          </p:cNvSpPr>
          <p:nvPr/>
        </p:nvSpPr>
        <p:spPr bwMode="auto">
          <a:xfrm flipV="1">
            <a:off x="4114800" y="3429000"/>
            <a:ext cx="0" cy="685800"/>
          </a:xfrm>
          <a:prstGeom prst="line">
            <a:avLst/>
          </a:prstGeom>
          <a:noFill/>
          <a:ln w="9525">
            <a:solidFill>
              <a:schemeClr val="tx1"/>
            </a:solidFill>
            <a:prstDash val="dashDot"/>
            <a:round/>
            <a:headEnd/>
            <a:tailEnd/>
          </a:ln>
          <a:effectLst/>
        </p:spPr>
        <p:txBody>
          <a:bodyPr wrap="none" anchor="ctr"/>
          <a:lstStyle/>
          <a:p>
            <a:endParaRPr lang="en-US"/>
          </a:p>
        </p:txBody>
      </p:sp>
      <p:sp>
        <p:nvSpPr>
          <p:cNvPr id="26657" name="Line 33"/>
          <p:cNvSpPr>
            <a:spLocks noChangeShapeType="1"/>
          </p:cNvSpPr>
          <p:nvPr/>
        </p:nvSpPr>
        <p:spPr bwMode="auto">
          <a:xfrm flipV="1">
            <a:off x="4953000" y="3048000"/>
            <a:ext cx="0" cy="1066800"/>
          </a:xfrm>
          <a:prstGeom prst="line">
            <a:avLst/>
          </a:prstGeom>
          <a:noFill/>
          <a:ln w="9525">
            <a:solidFill>
              <a:schemeClr val="tx1"/>
            </a:solidFill>
            <a:prstDash val="dash"/>
            <a:round/>
            <a:headEnd/>
            <a:tailEnd/>
          </a:ln>
          <a:effectLst/>
        </p:spPr>
        <p:txBody>
          <a:bodyPr wrap="none" anchor="ctr"/>
          <a:lstStyle/>
          <a:p>
            <a:endParaRPr lang="en-US"/>
          </a:p>
        </p:txBody>
      </p:sp>
      <p:sp>
        <p:nvSpPr>
          <p:cNvPr id="26658" name="Line 34"/>
          <p:cNvSpPr>
            <a:spLocks noChangeShapeType="1"/>
          </p:cNvSpPr>
          <p:nvPr/>
        </p:nvSpPr>
        <p:spPr bwMode="auto">
          <a:xfrm flipV="1">
            <a:off x="5562600" y="2514600"/>
            <a:ext cx="0" cy="1600200"/>
          </a:xfrm>
          <a:prstGeom prst="line">
            <a:avLst/>
          </a:prstGeom>
          <a:noFill/>
          <a:ln w="9525">
            <a:solidFill>
              <a:schemeClr val="tx1"/>
            </a:solidFill>
            <a:prstDash val="dashDot"/>
            <a:round/>
            <a:headEnd/>
            <a:tailEnd/>
          </a:ln>
          <a:effectLst/>
        </p:spPr>
        <p:txBody>
          <a:bodyPr wrap="none" anchor="ctr"/>
          <a:lstStyle/>
          <a:p>
            <a:endParaRPr lang="en-US"/>
          </a:p>
        </p:txBody>
      </p:sp>
      <p:sp>
        <p:nvSpPr>
          <p:cNvPr id="26659" name="Line 35"/>
          <p:cNvSpPr>
            <a:spLocks noChangeShapeType="1"/>
          </p:cNvSpPr>
          <p:nvPr/>
        </p:nvSpPr>
        <p:spPr bwMode="auto">
          <a:xfrm flipV="1">
            <a:off x="2209800" y="3810000"/>
            <a:ext cx="0" cy="304800"/>
          </a:xfrm>
          <a:prstGeom prst="line">
            <a:avLst/>
          </a:prstGeom>
          <a:noFill/>
          <a:ln w="9525">
            <a:solidFill>
              <a:schemeClr val="tx1"/>
            </a:solidFill>
            <a:prstDash val="dashDot"/>
            <a:round/>
            <a:headEnd/>
            <a:tailEnd/>
          </a:ln>
          <a:effectLst/>
        </p:spPr>
        <p:txBody>
          <a:bodyPr wrap="none" anchor="ctr"/>
          <a:lstStyle/>
          <a:p>
            <a:endParaRPr lang="en-US"/>
          </a:p>
        </p:txBody>
      </p:sp>
      <p:sp>
        <p:nvSpPr>
          <p:cNvPr id="26660" name="Line 36"/>
          <p:cNvSpPr>
            <a:spLocks noChangeShapeType="1"/>
          </p:cNvSpPr>
          <p:nvPr/>
        </p:nvSpPr>
        <p:spPr bwMode="auto">
          <a:xfrm flipV="1">
            <a:off x="5562600" y="2514600"/>
            <a:ext cx="0" cy="1600200"/>
          </a:xfrm>
          <a:prstGeom prst="line">
            <a:avLst/>
          </a:prstGeom>
          <a:noFill/>
          <a:ln w="9525">
            <a:solidFill>
              <a:schemeClr val="accent2"/>
            </a:solidFill>
            <a:prstDash val="dashDot"/>
            <a:round/>
            <a:headEnd/>
            <a:tailEnd/>
          </a:ln>
          <a:effectLst/>
        </p:spPr>
        <p:txBody>
          <a:bodyPr wrap="none" anchor="ctr"/>
          <a:lstStyle/>
          <a:p>
            <a:endParaRPr lang="en-US"/>
          </a:p>
        </p:txBody>
      </p:sp>
      <p:sp>
        <p:nvSpPr>
          <p:cNvPr id="26661" name="Line 37"/>
          <p:cNvSpPr>
            <a:spLocks noChangeShapeType="1"/>
          </p:cNvSpPr>
          <p:nvPr/>
        </p:nvSpPr>
        <p:spPr bwMode="auto">
          <a:xfrm flipV="1">
            <a:off x="4953000" y="3048000"/>
            <a:ext cx="0" cy="1066800"/>
          </a:xfrm>
          <a:prstGeom prst="line">
            <a:avLst/>
          </a:prstGeom>
          <a:noFill/>
          <a:ln w="9525">
            <a:solidFill>
              <a:srgbClr val="996633"/>
            </a:solidFill>
            <a:prstDash val="dash"/>
            <a:round/>
            <a:headEnd/>
            <a:tailEnd/>
          </a:ln>
          <a:effectLst/>
        </p:spPr>
        <p:txBody>
          <a:bodyPr wrap="none" anchor="ctr"/>
          <a:lstStyle/>
          <a:p>
            <a:endParaRPr lang="en-US"/>
          </a:p>
        </p:txBody>
      </p:sp>
      <p:sp>
        <p:nvSpPr>
          <p:cNvPr id="26662" name="Line 38"/>
          <p:cNvSpPr>
            <a:spLocks noChangeShapeType="1"/>
          </p:cNvSpPr>
          <p:nvPr/>
        </p:nvSpPr>
        <p:spPr bwMode="auto">
          <a:xfrm flipV="1">
            <a:off x="4114800" y="3429000"/>
            <a:ext cx="0" cy="685800"/>
          </a:xfrm>
          <a:prstGeom prst="line">
            <a:avLst/>
          </a:prstGeom>
          <a:noFill/>
          <a:ln w="9525">
            <a:solidFill>
              <a:srgbClr val="CC00CC"/>
            </a:solidFill>
            <a:prstDash val="dashDot"/>
            <a:round/>
            <a:headEnd/>
            <a:tailEnd/>
          </a:ln>
          <a:effectLst/>
        </p:spPr>
        <p:txBody>
          <a:bodyPr wrap="none" anchor="ctr"/>
          <a:lstStyle/>
          <a:p>
            <a:endParaRPr lang="en-US"/>
          </a:p>
        </p:txBody>
      </p:sp>
      <p:sp>
        <p:nvSpPr>
          <p:cNvPr id="26663" name="Line 39"/>
          <p:cNvSpPr>
            <a:spLocks noChangeShapeType="1"/>
          </p:cNvSpPr>
          <p:nvPr/>
        </p:nvSpPr>
        <p:spPr bwMode="auto">
          <a:xfrm flipV="1">
            <a:off x="2209800" y="3733800"/>
            <a:ext cx="0" cy="304800"/>
          </a:xfrm>
          <a:prstGeom prst="line">
            <a:avLst/>
          </a:prstGeom>
          <a:noFill/>
          <a:ln w="9525">
            <a:solidFill>
              <a:srgbClr val="CC00CC"/>
            </a:solidFill>
            <a:prstDash val="dashDot"/>
            <a:round/>
            <a:headEnd/>
            <a:tailEnd/>
          </a:ln>
          <a:effectLst/>
        </p:spPr>
        <p:txBody>
          <a:bodyPr wrap="none" anchor="ctr"/>
          <a:lstStyle/>
          <a:p>
            <a:endParaRPr lang="en-US"/>
          </a:p>
        </p:txBody>
      </p:sp>
      <p:sp>
        <p:nvSpPr>
          <p:cNvPr id="26664" name="Line 40"/>
          <p:cNvSpPr>
            <a:spLocks noChangeShapeType="1"/>
          </p:cNvSpPr>
          <p:nvPr/>
        </p:nvSpPr>
        <p:spPr bwMode="auto">
          <a:xfrm flipV="1">
            <a:off x="1752600" y="2895600"/>
            <a:ext cx="3657600" cy="1066800"/>
          </a:xfrm>
          <a:prstGeom prst="line">
            <a:avLst/>
          </a:prstGeom>
          <a:noFill/>
          <a:ln w="19050">
            <a:solidFill>
              <a:srgbClr val="CC00CC"/>
            </a:solidFill>
            <a:round/>
            <a:headEnd/>
            <a:tailEnd/>
          </a:ln>
          <a:effectLst/>
        </p:spPr>
        <p:txBody>
          <a:bodyPr wrap="none" anchor="ctr"/>
          <a:lstStyle/>
          <a:p>
            <a:endParaRPr lang="en-US"/>
          </a:p>
        </p:txBody>
      </p:sp>
      <p:sp>
        <p:nvSpPr>
          <p:cNvPr id="26665" name="AutoShape 41"/>
          <p:cNvSpPr>
            <a:spLocks noChangeArrowheads="1"/>
          </p:cNvSpPr>
          <p:nvPr/>
        </p:nvSpPr>
        <p:spPr bwMode="auto">
          <a:xfrm>
            <a:off x="6324600" y="9906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66" name="AutoShape 42"/>
          <p:cNvSpPr>
            <a:spLocks noChangeArrowheads="1"/>
          </p:cNvSpPr>
          <p:nvPr/>
        </p:nvSpPr>
        <p:spPr bwMode="auto">
          <a:xfrm>
            <a:off x="1752600" y="3733800"/>
            <a:ext cx="228600" cy="304800"/>
          </a:xfrm>
          <a:prstGeom prst="star4">
            <a:avLst>
              <a:gd name="adj" fmla="val 12500"/>
            </a:avLst>
          </a:prstGeom>
          <a:noFill/>
          <a:ln w="9525">
            <a:solidFill>
              <a:schemeClr val="tx1"/>
            </a:solidFill>
            <a:miter lim="800000"/>
            <a:headEnd/>
            <a:tailEnd/>
          </a:ln>
          <a:effectLst/>
        </p:spPr>
        <p:txBody>
          <a:bodyPr wrap="none" anchor="ctr"/>
          <a:lstStyle/>
          <a:p>
            <a:endParaRPr lang="en-US"/>
          </a:p>
        </p:txBody>
      </p:sp>
      <p:sp>
        <p:nvSpPr>
          <p:cNvPr id="26667" name="Rectangle 43"/>
          <p:cNvSpPr>
            <a:spLocks noChangeArrowheads="1"/>
          </p:cNvSpPr>
          <p:nvPr/>
        </p:nvSpPr>
        <p:spPr bwMode="auto">
          <a:xfrm>
            <a:off x="3352800" y="838200"/>
            <a:ext cx="2214563" cy="730250"/>
          </a:xfrm>
          <a:prstGeom prst="rect">
            <a:avLst/>
          </a:prstGeom>
          <a:noFill/>
          <a:ln w="9525">
            <a:noFill/>
            <a:miter lim="800000"/>
            <a:headEnd/>
            <a:tailEnd/>
          </a:ln>
          <a:effectLst/>
        </p:spPr>
        <p:txBody>
          <a:bodyPr wrap="none">
            <a:spAutoFit/>
          </a:bodyPr>
          <a:lstStyle/>
          <a:p>
            <a:r>
              <a:rPr lang="en-US" sz="1400"/>
              <a:t>Locally-weighted regression</a:t>
            </a:r>
          </a:p>
          <a:p>
            <a:endParaRPr lang="en-US" sz="1400"/>
          </a:p>
          <a:p>
            <a:r>
              <a:rPr lang="en-US" sz="1400"/>
              <a:t>                                         f2</a:t>
            </a:r>
          </a:p>
        </p:txBody>
      </p:sp>
      <p:sp>
        <p:nvSpPr>
          <p:cNvPr id="26669" name="Rectangle 45"/>
          <p:cNvSpPr>
            <a:spLocks noChangeArrowheads="1"/>
          </p:cNvSpPr>
          <p:nvPr/>
        </p:nvSpPr>
        <p:spPr bwMode="auto">
          <a:xfrm>
            <a:off x="685800" y="2209800"/>
            <a:ext cx="2214563" cy="730250"/>
          </a:xfrm>
          <a:prstGeom prst="rect">
            <a:avLst/>
          </a:prstGeom>
          <a:noFill/>
          <a:ln w="9525">
            <a:noFill/>
            <a:miter lim="800000"/>
            <a:headEnd/>
            <a:tailEnd/>
          </a:ln>
          <a:effectLst/>
        </p:spPr>
        <p:txBody>
          <a:bodyPr wrap="none">
            <a:spAutoFit/>
          </a:bodyPr>
          <a:lstStyle/>
          <a:p>
            <a:r>
              <a:rPr lang="en-US" sz="1400"/>
              <a:t>Locally-weighted regression</a:t>
            </a:r>
          </a:p>
          <a:p>
            <a:endParaRPr lang="en-US" sz="1400"/>
          </a:p>
          <a:p>
            <a:r>
              <a:rPr lang="en-US" sz="1400"/>
              <a:t>                f4</a:t>
            </a:r>
          </a:p>
        </p:txBody>
      </p:sp>
      <p:sp>
        <p:nvSpPr>
          <p:cNvPr id="26670" name="Line 46"/>
          <p:cNvSpPr>
            <a:spLocks noChangeShapeType="1"/>
          </p:cNvSpPr>
          <p:nvPr/>
        </p:nvSpPr>
        <p:spPr bwMode="auto">
          <a:xfrm>
            <a:off x="5410200" y="1219200"/>
            <a:ext cx="609600" cy="304800"/>
          </a:xfrm>
          <a:prstGeom prst="line">
            <a:avLst/>
          </a:prstGeom>
          <a:noFill/>
          <a:ln w="9525">
            <a:solidFill>
              <a:srgbClr val="996633"/>
            </a:solidFill>
            <a:round/>
            <a:headEnd/>
            <a:tailEnd type="triangle" w="med" len="med"/>
          </a:ln>
          <a:effectLst/>
        </p:spPr>
        <p:txBody>
          <a:bodyPr wrap="none" anchor="ctr"/>
          <a:lstStyle/>
          <a:p>
            <a:endParaRPr lang="en-US"/>
          </a:p>
        </p:txBody>
      </p:sp>
      <p:sp>
        <p:nvSpPr>
          <p:cNvPr id="26671" name="Line 47"/>
          <p:cNvSpPr>
            <a:spLocks noChangeShapeType="1"/>
          </p:cNvSpPr>
          <p:nvPr/>
        </p:nvSpPr>
        <p:spPr bwMode="auto">
          <a:xfrm>
            <a:off x="2209800" y="2438400"/>
            <a:ext cx="228600" cy="1295400"/>
          </a:xfrm>
          <a:prstGeom prst="line">
            <a:avLst/>
          </a:prstGeom>
          <a:noFill/>
          <a:ln w="9525">
            <a:solidFill>
              <a:srgbClr val="CC00CC"/>
            </a:solidFill>
            <a:round/>
            <a:headEnd/>
            <a:tailEnd type="triangle" w="med" len="med"/>
          </a:ln>
          <a:effectLst/>
        </p:spPr>
        <p:txBody>
          <a:bodyPr wrap="none" anchor="ctr"/>
          <a:lstStyle/>
          <a:p>
            <a:endParaRPr lang="en-US"/>
          </a:p>
        </p:txBody>
      </p:sp>
      <p:sp>
        <p:nvSpPr>
          <p:cNvPr id="26672" name="AutoShape 48"/>
          <p:cNvSpPr>
            <a:spLocks noChangeArrowheads="1"/>
          </p:cNvSpPr>
          <p:nvPr/>
        </p:nvSpPr>
        <p:spPr bwMode="auto">
          <a:xfrm>
            <a:off x="3962400" y="2895600"/>
            <a:ext cx="228600" cy="228600"/>
          </a:xfrm>
          <a:prstGeom prst="hexagon">
            <a:avLst>
              <a:gd name="adj" fmla="val 25000"/>
              <a:gd name="vf" fmla="val 115470"/>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44"/>
                                        </p:tgtEl>
                                        <p:attrNameLst>
                                          <p:attrName>style.visibility</p:attrName>
                                        </p:attrNameLst>
                                      </p:cBhvr>
                                      <p:to>
                                        <p:strVal val="visible"/>
                                      </p:to>
                                    </p:set>
                                    <p:anim calcmode="lin" valueType="num">
                                      <p:cBhvr additive="base">
                                        <p:cTn id="7" dur="500" fill="hold"/>
                                        <p:tgtEl>
                                          <p:spTgt spid="26644"/>
                                        </p:tgtEl>
                                        <p:attrNameLst>
                                          <p:attrName>ppt_x</p:attrName>
                                        </p:attrNameLst>
                                      </p:cBhvr>
                                      <p:tavLst>
                                        <p:tav tm="0">
                                          <p:val>
                                            <p:strVal val="0-#ppt_w/2"/>
                                          </p:val>
                                        </p:tav>
                                        <p:tav tm="100000">
                                          <p:val>
                                            <p:strVal val="#ppt_x"/>
                                          </p:val>
                                        </p:tav>
                                      </p:tavLst>
                                    </p:anim>
                                    <p:anim calcmode="lin" valueType="num">
                                      <p:cBhvr additive="base">
                                        <p:cTn id="8" dur="500" fill="hold"/>
                                        <p:tgtEl>
                                          <p:spTgt spid="266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58"/>
                                        </p:tgtEl>
                                        <p:attrNameLst>
                                          <p:attrName>style.visibility</p:attrName>
                                        </p:attrNameLst>
                                      </p:cBhvr>
                                      <p:to>
                                        <p:strVal val="visible"/>
                                      </p:to>
                                    </p:set>
                                    <p:anim calcmode="lin" valueType="num">
                                      <p:cBhvr additive="base">
                                        <p:cTn id="13" dur="500" fill="hold"/>
                                        <p:tgtEl>
                                          <p:spTgt spid="26658"/>
                                        </p:tgtEl>
                                        <p:attrNameLst>
                                          <p:attrName>ppt_x</p:attrName>
                                        </p:attrNameLst>
                                      </p:cBhvr>
                                      <p:tavLst>
                                        <p:tav tm="0">
                                          <p:val>
                                            <p:strVal val="0-#ppt_w/2"/>
                                          </p:val>
                                        </p:tav>
                                        <p:tav tm="100000">
                                          <p:val>
                                            <p:strVal val="#ppt_x"/>
                                          </p:val>
                                        </p:tav>
                                      </p:tavLst>
                                    </p:anim>
                                    <p:anim calcmode="lin" valueType="num">
                                      <p:cBhvr additive="base">
                                        <p:cTn id="14" dur="500" fill="hold"/>
                                        <p:tgtEl>
                                          <p:spTgt spid="266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49"/>
                                        </p:tgtEl>
                                        <p:attrNameLst>
                                          <p:attrName>style.visibility</p:attrName>
                                        </p:attrNameLst>
                                      </p:cBhvr>
                                      <p:to>
                                        <p:strVal val="visible"/>
                                      </p:to>
                                    </p:set>
                                    <p:anim calcmode="lin" valueType="num">
                                      <p:cBhvr additive="base">
                                        <p:cTn id="19" dur="500" fill="hold"/>
                                        <p:tgtEl>
                                          <p:spTgt spid="26649"/>
                                        </p:tgtEl>
                                        <p:attrNameLst>
                                          <p:attrName>ppt_x</p:attrName>
                                        </p:attrNameLst>
                                      </p:cBhvr>
                                      <p:tavLst>
                                        <p:tav tm="0">
                                          <p:val>
                                            <p:strVal val="0-#ppt_w/2"/>
                                          </p:val>
                                        </p:tav>
                                        <p:tav tm="100000">
                                          <p:val>
                                            <p:strVal val="#ppt_x"/>
                                          </p:val>
                                        </p:tav>
                                      </p:tavLst>
                                    </p:anim>
                                    <p:anim calcmode="lin" valueType="num">
                                      <p:cBhvr additive="base">
                                        <p:cTn id="20" dur="500" fill="hold"/>
                                        <p:tgtEl>
                                          <p:spTgt spid="2664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72"/>
                                        </p:tgtEl>
                                        <p:attrNameLst>
                                          <p:attrName>style.visibility</p:attrName>
                                        </p:attrNameLst>
                                      </p:cBhvr>
                                      <p:to>
                                        <p:strVal val="visible"/>
                                      </p:to>
                                    </p:set>
                                    <p:anim calcmode="lin" valueType="num">
                                      <p:cBhvr additive="base">
                                        <p:cTn id="25" dur="500" fill="hold"/>
                                        <p:tgtEl>
                                          <p:spTgt spid="26672"/>
                                        </p:tgtEl>
                                        <p:attrNameLst>
                                          <p:attrName>ppt_x</p:attrName>
                                        </p:attrNameLst>
                                      </p:cBhvr>
                                      <p:tavLst>
                                        <p:tav tm="0">
                                          <p:val>
                                            <p:strVal val="0-#ppt_w/2"/>
                                          </p:val>
                                        </p:tav>
                                        <p:tav tm="100000">
                                          <p:val>
                                            <p:strVal val="#ppt_x"/>
                                          </p:val>
                                        </p:tav>
                                      </p:tavLst>
                                    </p:anim>
                                    <p:anim calcmode="lin" valueType="num">
                                      <p:cBhvr additive="base">
                                        <p:cTn id="26" dur="500" fill="hold"/>
                                        <p:tgtEl>
                                          <p:spTgt spid="266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57"/>
                                        </p:tgtEl>
                                        <p:attrNameLst>
                                          <p:attrName>style.visibility</p:attrName>
                                        </p:attrNameLst>
                                      </p:cBhvr>
                                      <p:to>
                                        <p:strVal val="visible"/>
                                      </p:to>
                                    </p:set>
                                    <p:anim calcmode="lin" valueType="num">
                                      <p:cBhvr additive="base">
                                        <p:cTn id="31" dur="500" fill="hold"/>
                                        <p:tgtEl>
                                          <p:spTgt spid="26657"/>
                                        </p:tgtEl>
                                        <p:attrNameLst>
                                          <p:attrName>ppt_x</p:attrName>
                                        </p:attrNameLst>
                                      </p:cBhvr>
                                      <p:tavLst>
                                        <p:tav tm="0">
                                          <p:val>
                                            <p:strVal val="0-#ppt_w/2"/>
                                          </p:val>
                                        </p:tav>
                                        <p:tav tm="100000">
                                          <p:val>
                                            <p:strVal val="#ppt_x"/>
                                          </p:val>
                                        </p:tav>
                                      </p:tavLst>
                                    </p:anim>
                                    <p:anim calcmode="lin" valueType="num">
                                      <p:cBhvr additive="base">
                                        <p:cTn id="32" dur="500" fill="hold"/>
                                        <p:tgtEl>
                                          <p:spTgt spid="266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56"/>
                                        </p:tgtEl>
                                        <p:attrNameLst>
                                          <p:attrName>style.visibility</p:attrName>
                                        </p:attrNameLst>
                                      </p:cBhvr>
                                      <p:to>
                                        <p:strVal val="visible"/>
                                      </p:to>
                                    </p:set>
                                    <p:anim calcmode="lin" valueType="num">
                                      <p:cBhvr additive="base">
                                        <p:cTn id="37" dur="500" fill="hold"/>
                                        <p:tgtEl>
                                          <p:spTgt spid="26656"/>
                                        </p:tgtEl>
                                        <p:attrNameLst>
                                          <p:attrName>ppt_x</p:attrName>
                                        </p:attrNameLst>
                                      </p:cBhvr>
                                      <p:tavLst>
                                        <p:tav tm="0">
                                          <p:val>
                                            <p:strVal val="0-#ppt_w/2"/>
                                          </p:val>
                                        </p:tav>
                                        <p:tav tm="100000">
                                          <p:val>
                                            <p:strVal val="#ppt_x"/>
                                          </p:val>
                                        </p:tav>
                                      </p:tavLst>
                                    </p:anim>
                                    <p:anim calcmode="lin" valueType="num">
                                      <p:cBhvr additive="base">
                                        <p:cTn id="38" dur="500" fill="hold"/>
                                        <p:tgtEl>
                                          <p:spTgt spid="2665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59"/>
                                        </p:tgtEl>
                                        <p:attrNameLst>
                                          <p:attrName>style.visibility</p:attrName>
                                        </p:attrNameLst>
                                      </p:cBhvr>
                                      <p:to>
                                        <p:strVal val="visible"/>
                                      </p:to>
                                    </p:set>
                                    <p:anim calcmode="lin" valueType="num">
                                      <p:cBhvr additive="base">
                                        <p:cTn id="43" dur="500" fill="hold"/>
                                        <p:tgtEl>
                                          <p:spTgt spid="26659"/>
                                        </p:tgtEl>
                                        <p:attrNameLst>
                                          <p:attrName>ppt_x</p:attrName>
                                        </p:attrNameLst>
                                      </p:cBhvr>
                                      <p:tavLst>
                                        <p:tav tm="0">
                                          <p:val>
                                            <p:strVal val="0-#ppt_w/2"/>
                                          </p:val>
                                        </p:tav>
                                        <p:tav tm="100000">
                                          <p:val>
                                            <p:strVal val="#ppt_x"/>
                                          </p:val>
                                        </p:tav>
                                      </p:tavLst>
                                    </p:anim>
                                    <p:anim calcmode="lin" valueType="num">
                                      <p:cBhvr additive="base">
                                        <p:cTn id="44" dur="500" fill="hold"/>
                                        <p:tgtEl>
                                          <p:spTgt spid="2665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647"/>
                                        </p:tgtEl>
                                        <p:attrNameLst>
                                          <p:attrName>style.visibility</p:attrName>
                                        </p:attrNameLst>
                                      </p:cBhvr>
                                      <p:to>
                                        <p:strVal val="visible"/>
                                      </p:to>
                                    </p:set>
                                    <p:anim calcmode="lin" valueType="num">
                                      <p:cBhvr additive="base">
                                        <p:cTn id="49" dur="500" fill="hold"/>
                                        <p:tgtEl>
                                          <p:spTgt spid="26647"/>
                                        </p:tgtEl>
                                        <p:attrNameLst>
                                          <p:attrName>ppt_x</p:attrName>
                                        </p:attrNameLst>
                                      </p:cBhvr>
                                      <p:tavLst>
                                        <p:tav tm="0">
                                          <p:val>
                                            <p:strVal val="0-#ppt_w/2"/>
                                          </p:val>
                                        </p:tav>
                                        <p:tav tm="100000">
                                          <p:val>
                                            <p:strVal val="#ppt_x"/>
                                          </p:val>
                                        </p:tav>
                                      </p:tavLst>
                                    </p:anim>
                                    <p:anim calcmode="lin" valueType="num">
                                      <p:cBhvr additive="base">
                                        <p:cTn id="50" dur="500" fill="hold"/>
                                        <p:tgtEl>
                                          <p:spTgt spid="2664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660"/>
                                        </p:tgtEl>
                                        <p:attrNameLst>
                                          <p:attrName>style.visibility</p:attrName>
                                        </p:attrNameLst>
                                      </p:cBhvr>
                                      <p:to>
                                        <p:strVal val="visible"/>
                                      </p:to>
                                    </p:set>
                                    <p:anim calcmode="lin" valueType="num">
                                      <p:cBhvr additive="base">
                                        <p:cTn id="55" dur="500" fill="hold"/>
                                        <p:tgtEl>
                                          <p:spTgt spid="26660"/>
                                        </p:tgtEl>
                                        <p:attrNameLst>
                                          <p:attrName>ppt_x</p:attrName>
                                        </p:attrNameLst>
                                      </p:cBhvr>
                                      <p:tavLst>
                                        <p:tav tm="0">
                                          <p:val>
                                            <p:strVal val="0-#ppt_w/2"/>
                                          </p:val>
                                        </p:tav>
                                        <p:tav tm="100000">
                                          <p:val>
                                            <p:strVal val="#ppt_x"/>
                                          </p:val>
                                        </p:tav>
                                      </p:tavLst>
                                    </p:anim>
                                    <p:anim calcmode="lin" valueType="num">
                                      <p:cBhvr additive="base">
                                        <p:cTn id="56" dur="500" fill="hold"/>
                                        <p:tgtEl>
                                          <p:spTgt spid="2666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6638"/>
                                        </p:tgtEl>
                                        <p:attrNameLst>
                                          <p:attrName>style.visibility</p:attrName>
                                        </p:attrNameLst>
                                      </p:cBhvr>
                                      <p:to>
                                        <p:strVal val="visible"/>
                                      </p:to>
                                    </p:set>
                                    <p:anim calcmode="lin" valueType="num">
                                      <p:cBhvr additive="base">
                                        <p:cTn id="61" dur="500" fill="hold"/>
                                        <p:tgtEl>
                                          <p:spTgt spid="26638"/>
                                        </p:tgtEl>
                                        <p:attrNameLst>
                                          <p:attrName>ppt_x</p:attrName>
                                        </p:attrNameLst>
                                      </p:cBhvr>
                                      <p:tavLst>
                                        <p:tav tm="0">
                                          <p:val>
                                            <p:strVal val="0-#ppt_w/2"/>
                                          </p:val>
                                        </p:tav>
                                        <p:tav tm="100000">
                                          <p:val>
                                            <p:strVal val="#ppt_x"/>
                                          </p:val>
                                        </p:tav>
                                      </p:tavLst>
                                    </p:anim>
                                    <p:anim calcmode="lin" valueType="num">
                                      <p:cBhvr additive="base">
                                        <p:cTn id="62" dur="500" fill="hold"/>
                                        <p:tgtEl>
                                          <p:spTgt spid="266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640"/>
                                        </p:tgtEl>
                                        <p:attrNameLst>
                                          <p:attrName>style.visibility</p:attrName>
                                        </p:attrNameLst>
                                      </p:cBhvr>
                                      <p:to>
                                        <p:strVal val="visible"/>
                                      </p:to>
                                    </p:set>
                                    <p:anim calcmode="lin" valueType="num">
                                      <p:cBhvr additive="base">
                                        <p:cTn id="67" dur="500" fill="hold"/>
                                        <p:tgtEl>
                                          <p:spTgt spid="26640"/>
                                        </p:tgtEl>
                                        <p:attrNameLst>
                                          <p:attrName>ppt_x</p:attrName>
                                        </p:attrNameLst>
                                      </p:cBhvr>
                                      <p:tavLst>
                                        <p:tav tm="0">
                                          <p:val>
                                            <p:strVal val="0-#ppt_w/2"/>
                                          </p:val>
                                        </p:tav>
                                        <p:tav tm="100000">
                                          <p:val>
                                            <p:strVal val="#ppt_x"/>
                                          </p:val>
                                        </p:tav>
                                      </p:tavLst>
                                    </p:anim>
                                    <p:anim calcmode="lin" valueType="num">
                                      <p:cBhvr additive="base">
                                        <p:cTn id="68" dur="500" fill="hold"/>
                                        <p:tgtEl>
                                          <p:spTgt spid="2664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661"/>
                                        </p:tgtEl>
                                        <p:attrNameLst>
                                          <p:attrName>style.visibility</p:attrName>
                                        </p:attrNameLst>
                                      </p:cBhvr>
                                      <p:to>
                                        <p:strVal val="visible"/>
                                      </p:to>
                                    </p:set>
                                    <p:anim calcmode="lin" valueType="num">
                                      <p:cBhvr additive="base">
                                        <p:cTn id="73" dur="500" fill="hold"/>
                                        <p:tgtEl>
                                          <p:spTgt spid="26661"/>
                                        </p:tgtEl>
                                        <p:attrNameLst>
                                          <p:attrName>ppt_x</p:attrName>
                                        </p:attrNameLst>
                                      </p:cBhvr>
                                      <p:tavLst>
                                        <p:tav tm="0">
                                          <p:val>
                                            <p:strVal val="0-#ppt_w/2"/>
                                          </p:val>
                                        </p:tav>
                                        <p:tav tm="100000">
                                          <p:val>
                                            <p:strVal val="#ppt_x"/>
                                          </p:val>
                                        </p:tav>
                                      </p:tavLst>
                                    </p:anim>
                                    <p:anim calcmode="lin" valueType="num">
                                      <p:cBhvr additive="base">
                                        <p:cTn id="74" dur="500" fill="hold"/>
                                        <p:tgtEl>
                                          <p:spTgt spid="2666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6662"/>
                                        </p:tgtEl>
                                        <p:attrNameLst>
                                          <p:attrName>style.visibility</p:attrName>
                                        </p:attrNameLst>
                                      </p:cBhvr>
                                      <p:to>
                                        <p:strVal val="visible"/>
                                      </p:to>
                                    </p:set>
                                    <p:anim calcmode="lin" valueType="num">
                                      <p:cBhvr additive="base">
                                        <p:cTn id="79" dur="500" fill="hold"/>
                                        <p:tgtEl>
                                          <p:spTgt spid="26662"/>
                                        </p:tgtEl>
                                        <p:attrNameLst>
                                          <p:attrName>ppt_x</p:attrName>
                                        </p:attrNameLst>
                                      </p:cBhvr>
                                      <p:tavLst>
                                        <p:tav tm="0">
                                          <p:val>
                                            <p:strVal val="0-#ppt_w/2"/>
                                          </p:val>
                                        </p:tav>
                                        <p:tav tm="100000">
                                          <p:val>
                                            <p:strVal val="#ppt_x"/>
                                          </p:val>
                                        </p:tav>
                                      </p:tavLst>
                                    </p:anim>
                                    <p:anim calcmode="lin" valueType="num">
                                      <p:cBhvr additive="base">
                                        <p:cTn id="80" dur="500" fill="hold"/>
                                        <p:tgtEl>
                                          <p:spTgt spid="2666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637"/>
                                        </p:tgtEl>
                                        <p:attrNameLst>
                                          <p:attrName>style.visibility</p:attrName>
                                        </p:attrNameLst>
                                      </p:cBhvr>
                                      <p:to>
                                        <p:strVal val="visible"/>
                                      </p:to>
                                    </p:set>
                                    <p:anim calcmode="lin" valueType="num">
                                      <p:cBhvr additive="base">
                                        <p:cTn id="85" dur="500" fill="hold"/>
                                        <p:tgtEl>
                                          <p:spTgt spid="26637"/>
                                        </p:tgtEl>
                                        <p:attrNameLst>
                                          <p:attrName>ppt_x</p:attrName>
                                        </p:attrNameLst>
                                      </p:cBhvr>
                                      <p:tavLst>
                                        <p:tav tm="0">
                                          <p:val>
                                            <p:strVal val="0-#ppt_w/2"/>
                                          </p:val>
                                        </p:tav>
                                        <p:tav tm="100000">
                                          <p:val>
                                            <p:strVal val="#ppt_x"/>
                                          </p:val>
                                        </p:tav>
                                      </p:tavLst>
                                    </p:anim>
                                    <p:anim calcmode="lin" valueType="num">
                                      <p:cBhvr additive="base">
                                        <p:cTn id="86" dur="500" fill="hold"/>
                                        <p:tgtEl>
                                          <p:spTgt spid="2663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6639"/>
                                        </p:tgtEl>
                                        <p:attrNameLst>
                                          <p:attrName>style.visibility</p:attrName>
                                        </p:attrNameLst>
                                      </p:cBhvr>
                                      <p:to>
                                        <p:strVal val="visible"/>
                                      </p:to>
                                    </p:set>
                                    <p:anim calcmode="lin" valueType="num">
                                      <p:cBhvr additive="base">
                                        <p:cTn id="91" dur="500" fill="hold"/>
                                        <p:tgtEl>
                                          <p:spTgt spid="26639"/>
                                        </p:tgtEl>
                                        <p:attrNameLst>
                                          <p:attrName>ppt_x</p:attrName>
                                        </p:attrNameLst>
                                      </p:cBhvr>
                                      <p:tavLst>
                                        <p:tav tm="0">
                                          <p:val>
                                            <p:strVal val="0-#ppt_w/2"/>
                                          </p:val>
                                        </p:tav>
                                        <p:tav tm="100000">
                                          <p:val>
                                            <p:strVal val="#ppt_x"/>
                                          </p:val>
                                        </p:tav>
                                      </p:tavLst>
                                    </p:anim>
                                    <p:anim calcmode="lin" valueType="num">
                                      <p:cBhvr additive="base">
                                        <p:cTn id="92" dur="500" fill="hold"/>
                                        <p:tgtEl>
                                          <p:spTgt spid="2663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6663"/>
                                        </p:tgtEl>
                                        <p:attrNameLst>
                                          <p:attrName>style.visibility</p:attrName>
                                        </p:attrNameLst>
                                      </p:cBhvr>
                                      <p:to>
                                        <p:strVal val="visible"/>
                                      </p:to>
                                    </p:set>
                                    <p:anim calcmode="lin" valueType="num">
                                      <p:cBhvr additive="base">
                                        <p:cTn id="97" dur="500" fill="hold"/>
                                        <p:tgtEl>
                                          <p:spTgt spid="26663"/>
                                        </p:tgtEl>
                                        <p:attrNameLst>
                                          <p:attrName>ppt_x</p:attrName>
                                        </p:attrNameLst>
                                      </p:cBhvr>
                                      <p:tavLst>
                                        <p:tav tm="0">
                                          <p:val>
                                            <p:strVal val="0-#ppt_w/2"/>
                                          </p:val>
                                        </p:tav>
                                        <p:tav tm="100000">
                                          <p:val>
                                            <p:strVal val="#ppt_x"/>
                                          </p:val>
                                        </p:tav>
                                      </p:tavLst>
                                    </p:anim>
                                    <p:anim calcmode="lin" valueType="num">
                                      <p:cBhvr additive="base">
                                        <p:cTn id="98" dur="500" fill="hold"/>
                                        <p:tgtEl>
                                          <p:spTgt spid="26663"/>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6664"/>
                                        </p:tgtEl>
                                        <p:attrNameLst>
                                          <p:attrName>style.visibility</p:attrName>
                                        </p:attrNameLst>
                                      </p:cBhvr>
                                      <p:to>
                                        <p:strVal val="visible"/>
                                      </p:to>
                                    </p:set>
                                    <p:anim calcmode="lin" valueType="num">
                                      <p:cBhvr additive="base">
                                        <p:cTn id="103" dur="500" fill="hold"/>
                                        <p:tgtEl>
                                          <p:spTgt spid="26664"/>
                                        </p:tgtEl>
                                        <p:attrNameLst>
                                          <p:attrName>ppt_x</p:attrName>
                                        </p:attrNameLst>
                                      </p:cBhvr>
                                      <p:tavLst>
                                        <p:tav tm="0">
                                          <p:val>
                                            <p:strVal val="0-#ppt_w/2"/>
                                          </p:val>
                                        </p:tav>
                                        <p:tav tm="100000">
                                          <p:val>
                                            <p:strVal val="#ppt_x"/>
                                          </p:val>
                                        </p:tav>
                                      </p:tavLst>
                                    </p:anim>
                                    <p:anim calcmode="lin" valueType="num">
                                      <p:cBhvr additive="base">
                                        <p:cTn id="104" dur="500" fill="hold"/>
                                        <p:tgtEl>
                                          <p:spTgt spid="26664"/>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6646"/>
                                        </p:tgtEl>
                                        <p:attrNameLst>
                                          <p:attrName>style.visibility</p:attrName>
                                        </p:attrNameLst>
                                      </p:cBhvr>
                                      <p:to>
                                        <p:strVal val="visible"/>
                                      </p:to>
                                    </p:set>
                                    <p:anim calcmode="lin" valueType="num">
                                      <p:cBhvr additive="base">
                                        <p:cTn id="109" dur="500" fill="hold"/>
                                        <p:tgtEl>
                                          <p:spTgt spid="26646"/>
                                        </p:tgtEl>
                                        <p:attrNameLst>
                                          <p:attrName>ppt_x</p:attrName>
                                        </p:attrNameLst>
                                      </p:cBhvr>
                                      <p:tavLst>
                                        <p:tav tm="0">
                                          <p:val>
                                            <p:strVal val="0-#ppt_w/2"/>
                                          </p:val>
                                        </p:tav>
                                        <p:tav tm="100000">
                                          <p:val>
                                            <p:strVal val="#ppt_x"/>
                                          </p:val>
                                        </p:tav>
                                      </p:tavLst>
                                    </p:anim>
                                    <p:anim calcmode="lin" valueType="num">
                                      <p:cBhvr additive="base">
                                        <p:cTn id="110" dur="500" fill="hold"/>
                                        <p:tgtEl>
                                          <p:spTgt spid="26646"/>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6653"/>
                                        </p:tgtEl>
                                        <p:attrNameLst>
                                          <p:attrName>style.visibility</p:attrName>
                                        </p:attrNameLst>
                                      </p:cBhvr>
                                      <p:to>
                                        <p:strVal val="visible"/>
                                      </p:to>
                                    </p:set>
                                    <p:anim calcmode="lin" valueType="num">
                                      <p:cBhvr additive="base">
                                        <p:cTn id="115" dur="500" fill="hold"/>
                                        <p:tgtEl>
                                          <p:spTgt spid="26653"/>
                                        </p:tgtEl>
                                        <p:attrNameLst>
                                          <p:attrName>ppt_x</p:attrName>
                                        </p:attrNameLst>
                                      </p:cBhvr>
                                      <p:tavLst>
                                        <p:tav tm="0">
                                          <p:val>
                                            <p:strVal val="0-#ppt_w/2"/>
                                          </p:val>
                                        </p:tav>
                                        <p:tav tm="100000">
                                          <p:val>
                                            <p:strVal val="#ppt_x"/>
                                          </p:val>
                                        </p:tav>
                                      </p:tavLst>
                                    </p:anim>
                                    <p:anim calcmode="lin" valueType="num">
                                      <p:cBhvr additive="base">
                                        <p:cTn id="116" dur="500" fill="hold"/>
                                        <p:tgtEl>
                                          <p:spTgt spid="2665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6652"/>
                                        </p:tgtEl>
                                        <p:attrNameLst>
                                          <p:attrName>style.visibility</p:attrName>
                                        </p:attrNameLst>
                                      </p:cBhvr>
                                      <p:to>
                                        <p:strVal val="visible"/>
                                      </p:to>
                                    </p:set>
                                    <p:anim calcmode="lin" valueType="num">
                                      <p:cBhvr additive="base">
                                        <p:cTn id="121" dur="500" fill="hold"/>
                                        <p:tgtEl>
                                          <p:spTgt spid="26652"/>
                                        </p:tgtEl>
                                        <p:attrNameLst>
                                          <p:attrName>ppt_x</p:attrName>
                                        </p:attrNameLst>
                                      </p:cBhvr>
                                      <p:tavLst>
                                        <p:tav tm="0">
                                          <p:val>
                                            <p:strVal val="0-#ppt_w/2"/>
                                          </p:val>
                                        </p:tav>
                                        <p:tav tm="100000">
                                          <p:val>
                                            <p:strVal val="#ppt_x"/>
                                          </p:val>
                                        </p:tav>
                                      </p:tavLst>
                                    </p:anim>
                                    <p:anim calcmode="lin" valueType="num">
                                      <p:cBhvr additive="base">
                                        <p:cTn id="122" dur="500" fill="hold"/>
                                        <p:tgtEl>
                                          <p:spTgt spid="2665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26670"/>
                                        </p:tgtEl>
                                        <p:attrNameLst>
                                          <p:attrName>style.visibility</p:attrName>
                                        </p:attrNameLst>
                                      </p:cBhvr>
                                      <p:to>
                                        <p:strVal val="visible"/>
                                      </p:to>
                                    </p:set>
                                    <p:anim calcmode="lin" valueType="num">
                                      <p:cBhvr additive="base">
                                        <p:cTn id="127" dur="500" fill="hold"/>
                                        <p:tgtEl>
                                          <p:spTgt spid="26670"/>
                                        </p:tgtEl>
                                        <p:attrNameLst>
                                          <p:attrName>ppt_x</p:attrName>
                                        </p:attrNameLst>
                                      </p:cBhvr>
                                      <p:tavLst>
                                        <p:tav tm="0">
                                          <p:val>
                                            <p:strVal val="0-#ppt_w/2"/>
                                          </p:val>
                                        </p:tav>
                                        <p:tav tm="100000">
                                          <p:val>
                                            <p:strVal val="#ppt_x"/>
                                          </p:val>
                                        </p:tav>
                                      </p:tavLst>
                                    </p:anim>
                                    <p:anim calcmode="lin" valueType="num">
                                      <p:cBhvr additive="base">
                                        <p:cTn id="128" dur="500" fill="hold"/>
                                        <p:tgtEl>
                                          <p:spTgt spid="2667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6667"/>
                                        </p:tgtEl>
                                        <p:attrNameLst>
                                          <p:attrName>style.visibility</p:attrName>
                                        </p:attrNameLst>
                                      </p:cBhvr>
                                      <p:to>
                                        <p:strVal val="visible"/>
                                      </p:to>
                                    </p:set>
                                    <p:anim calcmode="lin" valueType="num">
                                      <p:cBhvr additive="base">
                                        <p:cTn id="133" dur="500" fill="hold"/>
                                        <p:tgtEl>
                                          <p:spTgt spid="26667"/>
                                        </p:tgtEl>
                                        <p:attrNameLst>
                                          <p:attrName>ppt_x</p:attrName>
                                        </p:attrNameLst>
                                      </p:cBhvr>
                                      <p:tavLst>
                                        <p:tav tm="0">
                                          <p:val>
                                            <p:strVal val="0-#ppt_w/2"/>
                                          </p:val>
                                        </p:tav>
                                        <p:tav tm="100000">
                                          <p:val>
                                            <p:strVal val="#ppt_x"/>
                                          </p:val>
                                        </p:tav>
                                      </p:tavLst>
                                    </p:anim>
                                    <p:anim calcmode="lin" valueType="num">
                                      <p:cBhvr additive="base">
                                        <p:cTn id="134" dur="500" fill="hold"/>
                                        <p:tgtEl>
                                          <p:spTgt spid="26667"/>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6671"/>
                                        </p:tgtEl>
                                        <p:attrNameLst>
                                          <p:attrName>style.visibility</p:attrName>
                                        </p:attrNameLst>
                                      </p:cBhvr>
                                      <p:to>
                                        <p:strVal val="visible"/>
                                      </p:to>
                                    </p:set>
                                    <p:anim calcmode="lin" valueType="num">
                                      <p:cBhvr additive="base">
                                        <p:cTn id="139" dur="500" fill="hold"/>
                                        <p:tgtEl>
                                          <p:spTgt spid="26671"/>
                                        </p:tgtEl>
                                        <p:attrNameLst>
                                          <p:attrName>ppt_x</p:attrName>
                                        </p:attrNameLst>
                                      </p:cBhvr>
                                      <p:tavLst>
                                        <p:tav tm="0">
                                          <p:val>
                                            <p:strVal val="0-#ppt_w/2"/>
                                          </p:val>
                                        </p:tav>
                                        <p:tav tm="100000">
                                          <p:val>
                                            <p:strVal val="#ppt_x"/>
                                          </p:val>
                                        </p:tav>
                                      </p:tavLst>
                                    </p:anim>
                                    <p:anim calcmode="lin" valueType="num">
                                      <p:cBhvr additive="base">
                                        <p:cTn id="140" dur="500" fill="hold"/>
                                        <p:tgtEl>
                                          <p:spTgt spid="26671"/>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6669"/>
                                        </p:tgtEl>
                                        <p:attrNameLst>
                                          <p:attrName>style.visibility</p:attrName>
                                        </p:attrNameLst>
                                      </p:cBhvr>
                                      <p:to>
                                        <p:strVal val="visible"/>
                                      </p:to>
                                    </p:set>
                                    <p:anim calcmode="lin" valueType="num">
                                      <p:cBhvr additive="base">
                                        <p:cTn id="145" dur="500" fill="hold"/>
                                        <p:tgtEl>
                                          <p:spTgt spid="26669"/>
                                        </p:tgtEl>
                                        <p:attrNameLst>
                                          <p:attrName>ppt_x</p:attrName>
                                        </p:attrNameLst>
                                      </p:cBhvr>
                                      <p:tavLst>
                                        <p:tav tm="0">
                                          <p:val>
                                            <p:strVal val="0-#ppt_w/2"/>
                                          </p:val>
                                        </p:tav>
                                        <p:tav tm="100000">
                                          <p:val>
                                            <p:strVal val="#ppt_x"/>
                                          </p:val>
                                        </p:tav>
                                      </p:tavLst>
                                    </p:anim>
                                    <p:anim calcmode="lin" valueType="num">
                                      <p:cBhvr additive="base">
                                        <p:cTn id="146" dur="500" fill="hold"/>
                                        <p:tgtEl>
                                          <p:spTgt spid="26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animBg="1"/>
      <p:bldP spid="26638" grpId="0" animBg="1"/>
      <p:bldP spid="26639" grpId="0" animBg="1"/>
      <p:bldP spid="26640" grpId="0" animBg="1"/>
      <p:bldP spid="26644" grpId="0" animBg="1"/>
      <p:bldP spid="26646" grpId="0" animBg="1"/>
      <p:bldP spid="26647" grpId="0" animBg="1"/>
      <p:bldP spid="26649" grpId="0" animBg="1"/>
      <p:bldP spid="26652" grpId="0" autoUpdateAnimBg="0"/>
      <p:bldP spid="26653" grpId="0" animBg="1"/>
      <p:bldP spid="26656" grpId="0" animBg="1"/>
      <p:bldP spid="26657" grpId="0" animBg="1"/>
      <p:bldP spid="26658" grpId="0" animBg="1"/>
      <p:bldP spid="26659" grpId="0" animBg="1"/>
      <p:bldP spid="26660" grpId="0" animBg="1"/>
      <p:bldP spid="26661" grpId="0" animBg="1"/>
      <p:bldP spid="26662" grpId="0" animBg="1"/>
      <p:bldP spid="26663" grpId="0" animBg="1"/>
      <p:bldP spid="26664" grpId="0" animBg="1"/>
      <p:bldP spid="26667" grpId="0" autoUpdateAnimBg="0"/>
      <p:bldP spid="26669" grpId="0" autoUpdateAnimBg="0"/>
      <p:bldP spid="26670" grpId="0" animBg="1"/>
      <p:bldP spid="26671" grpId="0" animBg="1"/>
      <p:bldP spid="266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5"/>
          <p:cNvSpPr>
            <a:spLocks noGrp="1"/>
          </p:cNvSpPr>
          <p:nvPr>
            <p:ph type="sldNum" sz="quarter" idx="12"/>
          </p:nvPr>
        </p:nvSpPr>
        <p:spPr>
          <a:noFill/>
        </p:spPr>
        <p:txBody>
          <a:bodyPr/>
          <a:lstStyle/>
          <a:p>
            <a:fld id="{DBEF54FF-2471-47B5-B2C6-DEF76943A594}" type="slidenum">
              <a:rPr lang="en-US" altLang="zh-CN"/>
              <a:pPr/>
              <a:t>6</a:t>
            </a:fld>
            <a:endParaRPr lang="en-US" altLang="zh-CN"/>
          </a:p>
        </p:txBody>
      </p:sp>
      <p:sp>
        <p:nvSpPr>
          <p:cNvPr id="9222" name="Rectangle 2"/>
          <p:cNvSpPr>
            <a:spLocks noGrp="1" noChangeArrowheads="1"/>
          </p:cNvSpPr>
          <p:nvPr>
            <p:ph type="title"/>
          </p:nvPr>
        </p:nvSpPr>
        <p:spPr/>
        <p:txBody>
          <a:bodyPr/>
          <a:lstStyle/>
          <a:p>
            <a:pPr eaLnBrk="1" hangingPunct="1"/>
            <a:r>
              <a:rPr lang="en-US" altLang="zh-CN" sz="3600" smtClean="0"/>
              <a:t>Locally Weighted Linear Regression</a:t>
            </a:r>
          </a:p>
        </p:txBody>
      </p:sp>
      <p:sp>
        <p:nvSpPr>
          <p:cNvPr id="922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Using linear function to approximate f: </a:t>
            </a:r>
          </a:p>
          <a:p>
            <a:pPr eaLnBrk="1" hangingPunct="1"/>
            <a:endParaRPr lang="en-US" altLang="zh-CN" dirty="0" smtClean="0"/>
          </a:p>
          <a:p>
            <a:pPr eaLnBrk="1" hangingPunct="1"/>
            <a:r>
              <a:rPr lang="en-US" altLang="zh-CN" dirty="0" smtClean="0"/>
              <a:t>Recall from previous course</a:t>
            </a:r>
            <a:r>
              <a:rPr lang="en-US" altLang="zh-CN" sz="1600" dirty="0" smtClean="0"/>
              <a:t>: </a:t>
            </a:r>
            <a:r>
              <a:rPr lang="en-US" altLang="zh-CN" sz="1600" dirty="0" smtClean="0">
                <a:solidFill>
                  <a:srgbClr val="FF0000"/>
                </a:solidFill>
              </a:rPr>
              <a:t>(Skip slides 7 to 12)</a:t>
            </a:r>
            <a:endParaRPr lang="en-US" altLang="zh-CN" sz="1600" dirty="0" smtClean="0">
              <a:solidFill>
                <a:srgbClr val="FF0000"/>
              </a:solidFill>
            </a:endParaRPr>
          </a:p>
          <a:p>
            <a:pPr lvl="1" eaLnBrk="1" hangingPunct="1">
              <a:buFont typeface="Wingdings" pitchFamily="2" charset="2"/>
              <a:buNone/>
            </a:pPr>
            <a:r>
              <a:rPr lang="en-US" altLang="zh-CN" dirty="0" smtClean="0"/>
              <a:t> </a:t>
            </a:r>
          </a:p>
          <a:p>
            <a:pPr eaLnBrk="1" hangingPunct="1"/>
            <a:endParaRPr lang="en-US" altLang="zh-CN" dirty="0" smtClean="0"/>
          </a:p>
        </p:txBody>
      </p:sp>
      <p:graphicFrame>
        <p:nvGraphicFramePr>
          <p:cNvPr id="9218" name="Object 4"/>
          <p:cNvGraphicFramePr>
            <a:graphicFrameLocks noChangeAspect="1"/>
          </p:cNvGraphicFramePr>
          <p:nvPr/>
        </p:nvGraphicFramePr>
        <p:xfrm>
          <a:off x="1524000" y="2514600"/>
          <a:ext cx="4267200" cy="541338"/>
        </p:xfrm>
        <a:graphic>
          <a:graphicData uri="http://schemas.openxmlformats.org/presentationml/2006/ole">
            <p:oleObj spid="_x0000_s32770" name="Equation" r:id="rId3" imgW="1803240" imgH="228600" progId="Equation.3">
              <p:embed/>
            </p:oleObj>
          </a:graphicData>
        </a:graphic>
      </p:graphicFrame>
      <p:graphicFrame>
        <p:nvGraphicFramePr>
          <p:cNvPr id="9219" name="Object 5"/>
          <p:cNvGraphicFramePr>
            <a:graphicFrameLocks noChangeAspect="1"/>
          </p:cNvGraphicFramePr>
          <p:nvPr/>
        </p:nvGraphicFramePr>
        <p:xfrm>
          <a:off x="4521200" y="3333750"/>
          <a:ext cx="101600" cy="190500"/>
        </p:xfrm>
        <a:graphic>
          <a:graphicData uri="http://schemas.openxmlformats.org/presentationml/2006/ole">
            <p:oleObj spid="_x0000_s32771" name="Equation" r:id="rId4" imgW="101520" imgH="190440" progId="Equation.3">
              <p:embed/>
            </p:oleObj>
          </a:graphicData>
        </a:graphic>
      </p:graphicFrame>
      <p:graphicFrame>
        <p:nvGraphicFramePr>
          <p:cNvPr id="9220" name="Object 6"/>
          <p:cNvGraphicFramePr>
            <a:graphicFrameLocks noChangeAspect="1"/>
          </p:cNvGraphicFramePr>
          <p:nvPr/>
        </p:nvGraphicFramePr>
        <p:xfrm>
          <a:off x="1524000" y="3886200"/>
          <a:ext cx="3962400" cy="1541463"/>
        </p:xfrm>
        <a:graphic>
          <a:graphicData uri="http://schemas.openxmlformats.org/presentationml/2006/ole">
            <p:oleObj spid="_x0000_s32772" name="Equation" r:id="rId5" imgW="1600200" imgH="62208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1143000"/>
          </a:xfrm>
        </p:spPr>
        <p:txBody>
          <a:bodyPr/>
          <a:lstStyle/>
          <a:p>
            <a:pPr eaLnBrk="1" hangingPunct="1"/>
            <a:endParaRPr lang="en-US" smtClean="0"/>
          </a:p>
        </p:txBody>
      </p:sp>
      <p:pic>
        <p:nvPicPr>
          <p:cNvPr id="15363" name="Picture 3"/>
          <p:cNvPicPr>
            <a:picLocks noChangeAspect="1" noChangeArrowheads="1"/>
          </p:cNvPicPr>
          <p:nvPr/>
        </p:nvPicPr>
        <p:blipFill>
          <a:blip r:embed="rId2" cstate="print"/>
          <a:srcRect/>
          <a:stretch>
            <a:fillRect/>
          </a:stretch>
        </p:blipFill>
        <p:spPr bwMode="auto">
          <a:xfrm>
            <a:off x="152400" y="228600"/>
            <a:ext cx="8991600" cy="6386513"/>
          </a:xfrm>
          <a:prstGeom prst="rect">
            <a:avLst/>
          </a:prstGeom>
          <a:noFill/>
          <a:ln w="9525">
            <a:noFill/>
            <a:miter lim="800000"/>
            <a:headEnd/>
            <a:tailEnd/>
          </a:ln>
        </p:spPr>
      </p:pic>
      <p:sp>
        <p:nvSpPr>
          <p:cNvPr id="15364" name="Text Box 4"/>
          <p:cNvSpPr txBox="1">
            <a:spLocks noChangeArrowheads="1"/>
          </p:cNvSpPr>
          <p:nvPr/>
        </p:nvSpPr>
        <p:spPr bwMode="auto">
          <a:xfrm>
            <a:off x="152400" y="5943600"/>
            <a:ext cx="53340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5" name="TextBox 4"/>
          <p:cNvSpPr txBox="1">
            <a:spLocks noChangeArrowheads="1"/>
          </p:cNvSpPr>
          <p:nvPr/>
        </p:nvSpPr>
        <p:spPr bwMode="auto">
          <a:xfrm>
            <a:off x="914400" y="5943600"/>
            <a:ext cx="4953000" cy="523875"/>
          </a:xfrm>
          <a:prstGeom prst="rect">
            <a:avLst/>
          </a:prstGeom>
          <a:noFill/>
          <a:ln w="9525">
            <a:noFill/>
            <a:miter lim="800000"/>
            <a:headEnd/>
            <a:tailEnd/>
          </a:ln>
        </p:spPr>
        <p:txBody>
          <a:bodyPr>
            <a:spAutoFit/>
          </a:bodyPr>
          <a:lstStyle/>
          <a:p>
            <a:r>
              <a:rPr lang="en-US" sz="2800" b="1">
                <a:solidFill>
                  <a:srgbClr val="FF0000"/>
                </a:solidFill>
              </a:rPr>
              <a:t>ERROR SURFACE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04800" y="381000"/>
            <a:ext cx="8839200" cy="5173663"/>
          </a:xfrm>
          <a:prstGeom prst="rect">
            <a:avLst/>
          </a:prstGeom>
          <a:noFill/>
          <a:ln w="9525">
            <a:noFill/>
            <a:miter lim="800000"/>
            <a:headEnd/>
            <a:tailEnd/>
          </a:ln>
        </p:spPr>
        <p:txBody>
          <a:bodyPr>
            <a:spAutoFit/>
          </a:bodyPr>
          <a:lstStyle/>
          <a:p>
            <a:r>
              <a:rPr lang="en-US" b="1"/>
              <a:t>X= [2 3; 12 7; -3 5];</a:t>
            </a:r>
          </a:p>
          <a:p>
            <a:r>
              <a:rPr lang="en-US" b="1"/>
              <a:t>y = [5 19 2];</a:t>
            </a:r>
          </a:p>
          <a:p>
            <a:r>
              <a:rPr lang="en-US" b="1"/>
              <a:t>w1 = 0:0.1:2;</a:t>
            </a:r>
          </a:p>
          <a:p>
            <a:r>
              <a:rPr lang="en-US" b="1"/>
              <a:t>w2 = 0:0.1:2;</a:t>
            </a:r>
          </a:p>
          <a:p>
            <a:r>
              <a:rPr lang="en-US" b="1"/>
              <a:t>for p1 = 1:length(w1)</a:t>
            </a:r>
          </a:p>
          <a:p>
            <a:r>
              <a:rPr lang="en-US" b="1"/>
              <a:t>for p2 = 1:length(w2)</a:t>
            </a:r>
          </a:p>
          <a:p>
            <a:r>
              <a:rPr lang="en-US" b="1"/>
              <a:t>    err(p1,p2) = 0;</a:t>
            </a:r>
          </a:p>
          <a:p>
            <a:r>
              <a:rPr lang="en-US" b="1"/>
              <a:t>for n = 1:3</a:t>
            </a:r>
          </a:p>
          <a:p>
            <a:r>
              <a:rPr lang="en-US" b="1"/>
              <a:t>% compute network output for example n</a:t>
            </a:r>
          </a:p>
          <a:p>
            <a:r>
              <a:rPr lang="en-US" b="1"/>
              <a:t>ynet = w1(p1)*X(n,1) + w2(p2)*X(n,2);</a:t>
            </a:r>
          </a:p>
          <a:p>
            <a:r>
              <a:rPr lang="en-US" b="1"/>
              <a:t>% update total error</a:t>
            </a:r>
          </a:p>
          <a:p>
            <a:r>
              <a:rPr lang="en-US" b="1"/>
              <a:t>err(p1,p2) = err(p1,p2) + (y(n) - ynet)^2;</a:t>
            </a:r>
          </a:p>
          <a:p>
            <a:r>
              <a:rPr lang="en-US" b="1"/>
              <a:t>end;</a:t>
            </a:r>
          </a:p>
          <a:p>
            <a:r>
              <a:rPr lang="en-US" b="1"/>
              <a:t>end;</a:t>
            </a:r>
          </a:p>
          <a:p>
            <a:r>
              <a:rPr lang="en-US" b="1"/>
              <a:t>end;</a:t>
            </a:r>
          </a:p>
          <a:p>
            <a:r>
              <a:rPr lang="en-US" b="1"/>
              <a:t>% plot error function</a:t>
            </a:r>
          </a:p>
          <a:p>
            <a:r>
              <a:rPr lang="en-US" b="1"/>
              <a:t>surf(w1,w2,err);</a:t>
            </a:r>
          </a:p>
          <a:p>
            <a:pPr>
              <a:spcBef>
                <a:spcPct val="50000"/>
              </a:spcBef>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685800" y="304800"/>
            <a:ext cx="7772400" cy="685800"/>
          </a:xfrm>
          <a:prstGeom prst="rect">
            <a:avLst/>
          </a:prstGeom>
          <a:noFill/>
          <a:ln w="9525">
            <a:noFill/>
            <a:miter lim="800000"/>
            <a:headEnd/>
            <a:tailEnd/>
          </a:ln>
        </p:spPr>
        <p:txBody>
          <a:bodyPr anchor="ctr"/>
          <a:lstStyle/>
          <a:p>
            <a:pPr algn="ctr"/>
            <a:r>
              <a:rPr lang="en-US" sz="2800" b="1">
                <a:solidFill>
                  <a:srgbClr val="000000"/>
                </a:solidFill>
              </a:rPr>
              <a:t>Learning by Error Minimization</a:t>
            </a:r>
            <a:r>
              <a:rPr lang="en-US" sz="4400">
                <a:solidFill>
                  <a:srgbClr val="000000"/>
                </a:solidFill>
              </a:rPr>
              <a:t/>
            </a:r>
            <a:br>
              <a:rPr lang="en-US" sz="4400">
                <a:solidFill>
                  <a:srgbClr val="000000"/>
                </a:solidFill>
              </a:rPr>
            </a:br>
            <a:endParaRPr lang="en-US" sz="4400">
              <a:solidFill>
                <a:srgbClr val="000000"/>
              </a:solidFill>
            </a:endParaRPr>
          </a:p>
        </p:txBody>
      </p:sp>
      <p:sp>
        <p:nvSpPr>
          <p:cNvPr id="17411" name="Rectangle 4"/>
          <p:cNvSpPr>
            <a:spLocks noChangeArrowheads="1"/>
          </p:cNvSpPr>
          <p:nvPr/>
        </p:nvSpPr>
        <p:spPr bwMode="auto">
          <a:xfrm>
            <a:off x="304800" y="685800"/>
            <a:ext cx="8001000" cy="5638800"/>
          </a:xfrm>
          <a:prstGeom prst="rect">
            <a:avLst/>
          </a:prstGeom>
          <a:noFill/>
          <a:ln w="9525">
            <a:noFill/>
            <a:miter lim="800000"/>
            <a:headEnd/>
            <a:tailEnd/>
          </a:ln>
        </p:spPr>
        <p:txBody>
          <a:bodyPr/>
          <a:lstStyle/>
          <a:p>
            <a:pPr marL="342900" indent="-342900">
              <a:spcBef>
                <a:spcPct val="20000"/>
              </a:spcBef>
            </a:pPr>
            <a:r>
              <a:rPr lang="en-US" sz="2400">
                <a:solidFill>
                  <a:srgbClr val="000000"/>
                </a:solidFill>
                <a:latin typeface="ArialMT" charset="0"/>
              </a:rPr>
              <a:t>We  like to minimize the squared error (which is a function of the weights), for each training pair/pattern:</a:t>
            </a:r>
          </a:p>
          <a:p>
            <a:pPr marL="342900" indent="-342900">
              <a:spcBef>
                <a:spcPct val="20000"/>
              </a:spcBef>
            </a:pPr>
            <a:endParaRPr lang="en-US" sz="2400">
              <a:solidFill>
                <a:srgbClr val="000000"/>
              </a:solidFill>
              <a:latin typeface="ArialMT" charset="0"/>
            </a:endParaRPr>
          </a:p>
          <a:p>
            <a:pPr marL="342900" indent="-342900">
              <a:spcBef>
                <a:spcPct val="20000"/>
              </a:spcBef>
            </a:pPr>
            <a:r>
              <a:rPr lang="en-US" sz="2400">
                <a:solidFill>
                  <a:srgbClr val="000000"/>
                </a:solidFill>
                <a:latin typeface="ArialMT" charset="0"/>
              </a:rPr>
              <a:t>Square makes error positive and penalizes large errors</a:t>
            </a:r>
          </a:p>
          <a:p>
            <a:pPr marL="342900" indent="-342900">
              <a:spcBef>
                <a:spcPct val="20000"/>
              </a:spcBef>
            </a:pPr>
            <a:r>
              <a:rPr lang="en-US" sz="2400">
                <a:solidFill>
                  <a:srgbClr val="000000"/>
                </a:solidFill>
                <a:latin typeface="ArialMT" charset="0"/>
              </a:rPr>
              <a:t>1/2 just makes some of the maths easier</a:t>
            </a:r>
          </a:p>
          <a:p>
            <a:pPr marL="342900" indent="-342900">
              <a:spcBef>
                <a:spcPct val="20000"/>
              </a:spcBef>
            </a:pPr>
            <a:r>
              <a:rPr lang="en-US" sz="2400">
                <a:solidFill>
                  <a:srgbClr val="000000"/>
                </a:solidFill>
                <a:latin typeface="ArialMT" charset="0"/>
              </a:rPr>
              <a:t> The total error will be the sum of errors across all patterns</a:t>
            </a:r>
          </a:p>
          <a:p>
            <a:pPr marL="342900" indent="-342900">
              <a:spcBef>
                <a:spcPct val="20000"/>
              </a:spcBef>
            </a:pPr>
            <a:r>
              <a:rPr lang="en-US" sz="2400">
                <a:solidFill>
                  <a:srgbClr val="000000"/>
                </a:solidFill>
                <a:latin typeface="ArialMT" charset="0"/>
              </a:rPr>
              <a:t> Need to change the weights in order to minimize the error</a:t>
            </a:r>
          </a:p>
          <a:p>
            <a:pPr marL="342900" indent="-342900">
              <a:spcBef>
                <a:spcPct val="20000"/>
              </a:spcBef>
            </a:pPr>
            <a:r>
              <a:rPr lang="en-US" sz="2400">
                <a:solidFill>
                  <a:srgbClr val="000000"/>
                </a:solidFill>
                <a:latin typeface="ArialMT" charset="0"/>
              </a:rPr>
              <a:t>– Use principle of </a:t>
            </a:r>
            <a:r>
              <a:rPr lang="en-US" sz="2400" i="1">
                <a:solidFill>
                  <a:srgbClr val="000000"/>
                </a:solidFill>
                <a:latin typeface="Arial-ItalicMT" charset="0"/>
              </a:rPr>
              <a:t>gradient descent </a:t>
            </a:r>
            <a:r>
              <a:rPr lang="en-US" sz="2400">
                <a:solidFill>
                  <a:srgbClr val="000000"/>
                </a:solidFill>
                <a:latin typeface="ArialMT" charset="0"/>
              </a:rPr>
              <a:t>- Calculate derivative (gradient) of the Error with respect to the weights, and then change the weights by a small increment in the opposite direction to the gradient</a:t>
            </a:r>
          </a:p>
          <a:p>
            <a:pPr marL="342900" indent="-342900">
              <a:spcBef>
                <a:spcPct val="20000"/>
              </a:spcBef>
            </a:pPr>
            <a:endParaRPr lang="en-US" sz="2400">
              <a:solidFill>
                <a:srgbClr val="000000"/>
              </a:solidFill>
              <a:latin typeface="ArialMT" charset="0"/>
            </a:endParaRPr>
          </a:p>
          <a:p>
            <a:pPr marL="342900" indent="-342900">
              <a:spcBef>
                <a:spcPct val="20000"/>
              </a:spcBef>
              <a:buFontTx/>
              <a:buChar char="•"/>
            </a:pPr>
            <a:endParaRPr lang="en-US" sz="2400">
              <a:solidFill>
                <a:srgbClr val="000000"/>
              </a:solidFill>
            </a:endParaRPr>
          </a:p>
        </p:txBody>
      </p:sp>
      <p:pic>
        <p:nvPicPr>
          <p:cNvPr id="17412" name="Picture 5"/>
          <p:cNvPicPr>
            <a:picLocks noChangeAspect="1" noChangeArrowheads="1"/>
          </p:cNvPicPr>
          <p:nvPr/>
        </p:nvPicPr>
        <p:blipFill>
          <a:blip r:embed="rId2" cstate="print"/>
          <a:srcRect/>
          <a:stretch>
            <a:fillRect/>
          </a:stretch>
        </p:blipFill>
        <p:spPr bwMode="auto">
          <a:xfrm>
            <a:off x="3048000" y="1447800"/>
            <a:ext cx="2667000" cy="609600"/>
          </a:xfrm>
          <a:prstGeom prst="rect">
            <a:avLst/>
          </a:prstGeom>
          <a:noFill/>
          <a:ln w="9525">
            <a:noFill/>
            <a:miter lim="800000"/>
            <a:headEnd/>
            <a:tailEnd/>
          </a:ln>
        </p:spPr>
      </p:pic>
      <p:pic>
        <p:nvPicPr>
          <p:cNvPr id="17413" name="Picture 6"/>
          <p:cNvPicPr>
            <a:picLocks noChangeAspect="1" noChangeArrowheads="1"/>
          </p:cNvPicPr>
          <p:nvPr/>
        </p:nvPicPr>
        <p:blipFill>
          <a:blip r:embed="rId3" cstate="print"/>
          <a:srcRect/>
          <a:stretch>
            <a:fillRect/>
          </a:stretch>
        </p:blipFill>
        <p:spPr bwMode="auto">
          <a:xfrm>
            <a:off x="609600" y="5867400"/>
            <a:ext cx="75438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975</TotalTime>
  <Words>645</Words>
  <Application>Microsoft Office PowerPoint</Application>
  <PresentationFormat>On-screen Show (4:3)</PresentationFormat>
  <Paragraphs>124</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24" baseType="lpstr">
      <vt:lpstr>Blank Presentation</vt:lpstr>
      <vt:lpstr>Equation</vt:lpstr>
      <vt:lpstr>Microsoft Equation 3.0</vt:lpstr>
      <vt:lpstr>位图图像</vt:lpstr>
      <vt:lpstr>Slide 1</vt:lpstr>
      <vt:lpstr>Slide 2</vt:lpstr>
      <vt:lpstr>Locally-weighted Regression</vt:lpstr>
      <vt:lpstr>Slide 4</vt:lpstr>
      <vt:lpstr>Slide 5</vt:lpstr>
      <vt:lpstr>Locally Weighted Linear Regression</vt:lpstr>
      <vt:lpstr>Slide 7</vt:lpstr>
      <vt:lpstr>Slide 8</vt:lpstr>
      <vt:lpstr>Slide 9</vt:lpstr>
      <vt:lpstr>The gradient Descent Optimization</vt:lpstr>
      <vt:lpstr>Slide 11</vt:lpstr>
      <vt:lpstr>Example 1</vt:lpstr>
      <vt:lpstr>Locally Weighted Linear Regression(cont.)</vt:lpstr>
      <vt:lpstr>Remarks on Locally Weighted Regression</vt:lpstr>
      <vt:lpstr>Slide 15</vt:lpstr>
      <vt:lpstr>Slide 16</vt:lpstr>
      <vt:lpstr>Slide 17</vt:lpstr>
      <vt:lpstr>Slide 18</vt:lpstr>
      <vt:lpstr>Slide 19</vt:lpstr>
      <vt:lpstr>Slide 20</vt:lpstr>
    </vt:vector>
  </TitlesOfParts>
  <Company>Imperial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Instance-based Learning</dc:title>
  <dc:creator>mmg</dc:creator>
  <cp:lastModifiedBy>user</cp:lastModifiedBy>
  <cp:revision>41</cp:revision>
  <cp:lastPrinted>2000-02-24T16:29:50Z</cp:lastPrinted>
  <dcterms:created xsi:type="dcterms:W3CDTF">2000-02-24T12:29:38Z</dcterms:created>
  <dcterms:modified xsi:type="dcterms:W3CDTF">2018-01-25T05:42:20Z</dcterms:modified>
</cp:coreProperties>
</file>