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67" r:id="rId5"/>
    <p:sldId id="268" r:id="rId6"/>
    <p:sldId id="278" r:id="rId7"/>
    <p:sldId id="272" r:id="rId8"/>
    <p:sldId id="274" r:id="rId9"/>
    <p:sldId id="283" r:id="rId10"/>
    <p:sldId id="284" r:id="rId11"/>
    <p:sldId id="279" r:id="rId12"/>
    <p:sldId id="280" r:id="rId13"/>
    <p:sldId id="281" r:id="rId14"/>
    <p:sldId id="285" r:id="rId15"/>
    <p:sldId id="286" r:id="rId16"/>
    <p:sldId id="287" r:id="rId17"/>
    <p:sldId id="288" r:id="rId18"/>
    <p:sldId id="289" r:id="rId19"/>
    <p:sldId id="290" r:id="rId20"/>
    <p:sldId id="291" r:id="rId21"/>
    <p:sldId id="292" r:id="rId22"/>
    <p:sldId id="293" r:id="rId23"/>
    <p:sldId id="294" r:id="rId24"/>
    <p:sldId id="297" r:id="rId25"/>
    <p:sldId id="298" r:id="rId26"/>
    <p:sldId id="296" r:id="rId27"/>
    <p:sldId id="3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4" d="100"/>
          <a:sy n="74" d="100"/>
        </p:scale>
        <p:origin x="534" y="60"/>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8/31/2017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8/31/2017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8/31/2017</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8/31/2017</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8/31/2017</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DA471FE-0FCC-47A4-B218-06AF00AFA70F}" type="datetime1">
              <a:rPr lang="en-US" smtClean="0"/>
              <a:t>8/31/2017</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8/31/2017</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8/31/2017</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8/31/2017</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lang="en-US" dirty="0"/>
          </a:p>
        </p:txBody>
      </p:sp>
      <p:sp>
        <p:nvSpPr>
          <p:cNvPr id="2" name="Date Placeholder 1"/>
          <p:cNvSpPr>
            <a:spLocks noGrp="1"/>
          </p:cNvSpPr>
          <p:nvPr>
            <p:ph type="dt" sz="half" idx="10"/>
          </p:nvPr>
        </p:nvSpPr>
        <p:spPr/>
        <p:txBody>
          <a:bodyPr/>
          <a:lstStyle/>
          <a:p>
            <a:fld id="{399C1A38-D70F-41CF-857C-945C6FF6B07D}" type="datetime1">
              <a:rPr lang="en-US" smtClean="0"/>
              <a:t>8/31/2017</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E32B96DC-D1E7-4668-A471-A46ECA2AE34F}" type="datetime1">
              <a:rPr lang="en-US" smtClean="0"/>
              <a:t>8/31/2017</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endParaRPr lang="en-US" dirty="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8/31/2017</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168203"/>
            <a:ext cx="11277600" cy="1442434"/>
          </a:xfrm>
        </p:spPr>
        <p:txBody>
          <a:bodyPr/>
          <a:lstStyle/>
          <a:p>
            <a:pPr algn="ctr"/>
            <a:r>
              <a:rPr lang="en-US" dirty="0">
                <a:solidFill>
                  <a:schemeClr val="accent1">
                    <a:lumMod val="60000"/>
                    <a:lumOff val="40000"/>
                  </a:schemeClr>
                </a:solidFill>
              </a:rPr>
              <a:t>Azure Security</a:t>
            </a:r>
          </a:p>
        </p:txBody>
      </p:sp>
      <p:sp>
        <p:nvSpPr>
          <p:cNvPr id="3" name="Subtitle 2"/>
          <p:cNvSpPr>
            <a:spLocks noGrp="1"/>
          </p:cNvSpPr>
          <p:nvPr>
            <p:ph type="subTitle" idx="1"/>
          </p:nvPr>
        </p:nvSpPr>
        <p:spPr>
          <a:xfrm>
            <a:off x="8152327" y="5203064"/>
            <a:ext cx="3734873" cy="1287887"/>
          </a:xfrm>
        </p:spPr>
        <p:txBody>
          <a:bodyPr>
            <a:normAutofit/>
          </a:bodyPr>
          <a:lstStyle/>
          <a:p>
            <a:r>
              <a:rPr lang="en-US" sz="4000" i="1" dirty="0">
                <a:solidFill>
                  <a:schemeClr val="tx1"/>
                </a:solidFill>
                <a:latin typeface="Calibri" panose="020F0502020204030204" pitchFamily="34" charset="0"/>
                <a:cs typeface="Calibri" panose="020F0502020204030204" pitchFamily="34" charset="0"/>
              </a:rPr>
              <a:t>Parag Kamra</a:t>
            </a:r>
          </a:p>
        </p:txBody>
      </p:sp>
      <p:pic>
        <p:nvPicPr>
          <p:cNvPr id="6" name="Content Placeholder 4">
            <a:extLst>
              <a:ext uri="{FF2B5EF4-FFF2-40B4-BE49-F238E27FC236}">
                <a16:creationId xmlns:a16="http://schemas.microsoft.com/office/drawing/2014/main" id="{B8F089A4-2786-46FA-9260-D1D6B5EC0EDC}"/>
              </a:ext>
            </a:extLst>
          </p:cNvPr>
          <p:cNvPicPr>
            <a:picLocks noChangeAspect="1"/>
          </p:cNvPicPr>
          <p:nvPr/>
        </p:nvPicPr>
        <p:blipFill>
          <a:blip r:embed="rId2"/>
          <a:stretch>
            <a:fillRect/>
          </a:stretch>
        </p:blipFill>
        <p:spPr>
          <a:xfrm>
            <a:off x="2498500" y="0"/>
            <a:ext cx="6903077" cy="2897746"/>
          </a:xfrm>
          <a:prstGeom prst="rect">
            <a:avLst/>
          </a:prstGeom>
        </p:spPr>
      </p:pic>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3AAD-48B5-49AA-81DA-635D12C59DB5}"/>
              </a:ext>
            </a:extLst>
          </p:cNvPr>
          <p:cNvSpPr>
            <a:spLocks noGrp="1"/>
          </p:cNvSpPr>
          <p:nvPr>
            <p:ph type="title"/>
          </p:nvPr>
        </p:nvSpPr>
        <p:spPr/>
        <p:txBody>
          <a:bodyPr/>
          <a:lstStyle/>
          <a:p>
            <a:r>
              <a:rPr lang="en-US" dirty="0"/>
              <a:t>Azure Security Service Center</a:t>
            </a:r>
          </a:p>
        </p:txBody>
      </p:sp>
      <p:pic>
        <p:nvPicPr>
          <p:cNvPr id="5" name="Content Placeholder 4" descr="A screenshot of a computer&#10;&#10;Description generated with very high confidence">
            <a:extLst>
              <a:ext uri="{FF2B5EF4-FFF2-40B4-BE49-F238E27FC236}">
                <a16:creationId xmlns:a16="http://schemas.microsoft.com/office/drawing/2014/main" id="{99C987E9-BBB3-4245-96BE-E46BA532AECC}"/>
              </a:ext>
            </a:extLst>
          </p:cNvPr>
          <p:cNvPicPr>
            <a:picLocks noGrp="1" noChangeAspect="1"/>
          </p:cNvPicPr>
          <p:nvPr>
            <p:ph idx="1"/>
          </p:nvPr>
        </p:nvPicPr>
        <p:blipFill>
          <a:blip r:embed="rId2"/>
          <a:stretch>
            <a:fillRect/>
          </a:stretch>
        </p:blipFill>
        <p:spPr>
          <a:xfrm>
            <a:off x="471153" y="1545592"/>
            <a:ext cx="9601200" cy="3884269"/>
          </a:xfrm>
        </p:spPr>
      </p:pic>
      <p:pic>
        <p:nvPicPr>
          <p:cNvPr id="7" name="Picture 6" descr="A screenshot of a cell phone&#10;&#10;Description generated with very high confidence">
            <a:extLst>
              <a:ext uri="{FF2B5EF4-FFF2-40B4-BE49-F238E27FC236}">
                <a16:creationId xmlns:a16="http://schemas.microsoft.com/office/drawing/2014/main" id="{4602F442-DC37-4250-B39B-028D9CA433BC}"/>
              </a:ext>
            </a:extLst>
          </p:cNvPr>
          <p:cNvPicPr>
            <a:picLocks noChangeAspect="1"/>
          </p:cNvPicPr>
          <p:nvPr/>
        </p:nvPicPr>
        <p:blipFill>
          <a:blip r:embed="rId3"/>
          <a:stretch>
            <a:fillRect/>
          </a:stretch>
        </p:blipFill>
        <p:spPr>
          <a:xfrm>
            <a:off x="6737966" y="1263025"/>
            <a:ext cx="5258534" cy="5439534"/>
          </a:xfrm>
          <a:prstGeom prst="rect">
            <a:avLst/>
          </a:prstGeom>
        </p:spPr>
      </p:pic>
    </p:spTree>
    <p:extLst>
      <p:ext uri="{BB962C8B-B14F-4D97-AF65-F5344CB8AC3E}">
        <p14:creationId xmlns:p14="http://schemas.microsoft.com/office/powerpoint/2010/main" val="79106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33A8D7-E356-4879-A924-21C4E0B78BBB}"/>
              </a:ext>
            </a:extLst>
          </p:cNvPr>
          <p:cNvSpPr>
            <a:spLocks noGrp="1"/>
          </p:cNvSpPr>
          <p:nvPr>
            <p:ph type="subTitle" idx="1"/>
          </p:nvPr>
        </p:nvSpPr>
        <p:spPr>
          <a:xfrm>
            <a:off x="609600" y="3078051"/>
            <a:ext cx="11367752" cy="1680134"/>
          </a:xfrm>
        </p:spPr>
        <p:txBody>
          <a:bodyPr>
            <a:normAutofit/>
          </a:bodyPr>
          <a:lstStyle/>
          <a:p>
            <a:pPr algn="ctr"/>
            <a:r>
              <a:rPr lang="en-US" sz="4000" dirty="0"/>
              <a:t>Azure Network Security Groups</a:t>
            </a:r>
          </a:p>
        </p:txBody>
      </p:sp>
    </p:spTree>
    <p:extLst>
      <p:ext uri="{BB962C8B-B14F-4D97-AF65-F5344CB8AC3E}">
        <p14:creationId xmlns:p14="http://schemas.microsoft.com/office/powerpoint/2010/main" val="260391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4504-CB1D-4884-AE3B-1C19E709EE92}"/>
              </a:ext>
            </a:extLst>
          </p:cNvPr>
          <p:cNvSpPr>
            <a:spLocks noGrp="1"/>
          </p:cNvSpPr>
          <p:nvPr>
            <p:ph type="title"/>
          </p:nvPr>
        </p:nvSpPr>
        <p:spPr/>
        <p:txBody>
          <a:bodyPr/>
          <a:lstStyle/>
          <a:p>
            <a:r>
              <a:rPr lang="en-US" dirty="0"/>
              <a:t>Azure NSG</a:t>
            </a:r>
          </a:p>
        </p:txBody>
      </p:sp>
      <p:sp>
        <p:nvSpPr>
          <p:cNvPr id="3" name="Content Placeholder 2">
            <a:extLst>
              <a:ext uri="{FF2B5EF4-FFF2-40B4-BE49-F238E27FC236}">
                <a16:creationId xmlns:a16="http://schemas.microsoft.com/office/drawing/2014/main" id="{44FFE074-C19A-4882-94C2-76268BC0266B}"/>
              </a:ext>
            </a:extLst>
          </p:cNvPr>
          <p:cNvSpPr>
            <a:spLocks noGrp="1"/>
          </p:cNvSpPr>
          <p:nvPr>
            <p:ph idx="1"/>
          </p:nvPr>
        </p:nvSpPr>
        <p:spPr>
          <a:xfrm>
            <a:off x="1295400" y="1432243"/>
            <a:ext cx="9973614" cy="4744719"/>
          </a:xfrm>
        </p:spPr>
        <p:txBody>
          <a:bodyPr/>
          <a:lstStyle/>
          <a:p>
            <a:r>
              <a:rPr lang="en-US" dirty="0"/>
              <a:t>A network security group (NSG) contains a list of security rules that allow or deny network traffic to resources connected to Azure Virtual Networks (</a:t>
            </a:r>
            <a:r>
              <a:rPr lang="en-US" dirty="0" err="1"/>
              <a:t>VNet</a:t>
            </a:r>
            <a:r>
              <a:rPr lang="en-US" dirty="0"/>
              <a:t>). NSGs can be associated to subnets, individual VMs (classic), or individual network interfaces (NIC) attached to VMs (Resource Manager). </a:t>
            </a:r>
          </a:p>
          <a:p>
            <a:r>
              <a:rPr lang="en-US" dirty="0"/>
              <a:t>In simple words it acts as a firewall for Azure VM and Azure VNET.</a:t>
            </a:r>
          </a:p>
          <a:p>
            <a:r>
              <a:rPr lang="en-US" dirty="0"/>
              <a:t>Enables Network segmentation &amp; DMZ Scenarios</a:t>
            </a:r>
          </a:p>
          <a:p>
            <a:r>
              <a:rPr lang="en-US" dirty="0"/>
              <a:t>Filter conditions with allow/deny individual addresses</a:t>
            </a:r>
          </a:p>
        </p:txBody>
      </p:sp>
    </p:spTree>
    <p:extLst>
      <p:ext uri="{BB962C8B-B14F-4D97-AF65-F5344CB8AC3E}">
        <p14:creationId xmlns:p14="http://schemas.microsoft.com/office/powerpoint/2010/main" val="305749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8B44-16C1-42B5-B1F8-155213E91E19}"/>
              </a:ext>
            </a:extLst>
          </p:cNvPr>
          <p:cNvSpPr>
            <a:spLocks noGrp="1"/>
          </p:cNvSpPr>
          <p:nvPr>
            <p:ph type="title"/>
          </p:nvPr>
        </p:nvSpPr>
        <p:spPr/>
        <p:txBody>
          <a:bodyPr/>
          <a:lstStyle/>
          <a:p>
            <a:r>
              <a:rPr lang="en-US" dirty="0"/>
              <a:t>Azure NSG</a:t>
            </a:r>
          </a:p>
        </p:txBody>
      </p:sp>
      <p:pic>
        <p:nvPicPr>
          <p:cNvPr id="6" name="Picture 5" descr="A close up of a map&#10;&#10;Description generated with high confidence">
            <a:extLst>
              <a:ext uri="{FF2B5EF4-FFF2-40B4-BE49-F238E27FC236}">
                <a16:creationId xmlns:a16="http://schemas.microsoft.com/office/drawing/2014/main" id="{1252FC19-6989-4845-94DF-9B381882BB0A}"/>
              </a:ext>
            </a:extLst>
          </p:cNvPr>
          <p:cNvPicPr>
            <a:picLocks noChangeAspect="1"/>
          </p:cNvPicPr>
          <p:nvPr/>
        </p:nvPicPr>
        <p:blipFill>
          <a:blip r:embed="rId2"/>
          <a:stretch>
            <a:fillRect/>
          </a:stretch>
        </p:blipFill>
        <p:spPr>
          <a:xfrm>
            <a:off x="914400" y="1616166"/>
            <a:ext cx="8010660" cy="3526432"/>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DD85FB14-E659-4349-8F0C-0523C44AC170}"/>
              </a:ext>
            </a:extLst>
          </p:cNvPr>
          <p:cNvPicPr>
            <a:picLocks noChangeAspect="1"/>
          </p:cNvPicPr>
          <p:nvPr/>
        </p:nvPicPr>
        <p:blipFill>
          <a:blip r:embed="rId3"/>
          <a:stretch>
            <a:fillRect/>
          </a:stretch>
        </p:blipFill>
        <p:spPr>
          <a:xfrm>
            <a:off x="4031087" y="3928057"/>
            <a:ext cx="7611413" cy="2716026"/>
          </a:xfrm>
          <a:prstGeom prst="rect">
            <a:avLst/>
          </a:prstGeom>
        </p:spPr>
      </p:pic>
    </p:spTree>
    <p:extLst>
      <p:ext uri="{BB962C8B-B14F-4D97-AF65-F5344CB8AC3E}">
        <p14:creationId xmlns:p14="http://schemas.microsoft.com/office/powerpoint/2010/main" val="253485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284FFE5-D781-4F60-9479-6A202B6E3BF8}"/>
              </a:ext>
            </a:extLst>
          </p:cNvPr>
          <p:cNvSpPr>
            <a:spLocks noGrp="1"/>
          </p:cNvSpPr>
          <p:nvPr>
            <p:ph type="subTitle" idx="1"/>
          </p:nvPr>
        </p:nvSpPr>
        <p:spPr>
          <a:xfrm>
            <a:off x="609599" y="3386585"/>
            <a:ext cx="10904114" cy="1043747"/>
          </a:xfrm>
        </p:spPr>
        <p:txBody>
          <a:bodyPr>
            <a:normAutofit/>
          </a:bodyPr>
          <a:lstStyle/>
          <a:p>
            <a:pPr algn="ctr"/>
            <a:r>
              <a:rPr lang="en-US" sz="4000" dirty="0"/>
              <a:t>Azure Database Threat protection</a:t>
            </a:r>
          </a:p>
        </p:txBody>
      </p:sp>
    </p:spTree>
    <p:extLst>
      <p:ext uri="{BB962C8B-B14F-4D97-AF65-F5344CB8AC3E}">
        <p14:creationId xmlns:p14="http://schemas.microsoft.com/office/powerpoint/2010/main" val="361427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338D-78D9-41C1-B252-58579837913C}"/>
              </a:ext>
            </a:extLst>
          </p:cNvPr>
          <p:cNvSpPr>
            <a:spLocks noGrp="1"/>
          </p:cNvSpPr>
          <p:nvPr>
            <p:ph type="title"/>
          </p:nvPr>
        </p:nvSpPr>
        <p:spPr/>
        <p:txBody>
          <a:bodyPr/>
          <a:lstStyle/>
          <a:p>
            <a:r>
              <a:rPr lang="en-US" dirty="0"/>
              <a:t>Azure Database Threat Protection</a:t>
            </a:r>
          </a:p>
        </p:txBody>
      </p:sp>
      <p:sp>
        <p:nvSpPr>
          <p:cNvPr id="3" name="Content Placeholder 2">
            <a:extLst>
              <a:ext uri="{FF2B5EF4-FFF2-40B4-BE49-F238E27FC236}">
                <a16:creationId xmlns:a16="http://schemas.microsoft.com/office/drawing/2014/main" id="{5B3F34A2-4787-4C16-9A38-41795E2BD3EB}"/>
              </a:ext>
            </a:extLst>
          </p:cNvPr>
          <p:cNvSpPr>
            <a:spLocks noGrp="1"/>
          </p:cNvSpPr>
          <p:nvPr>
            <p:ph idx="1"/>
          </p:nvPr>
        </p:nvSpPr>
        <p:spPr/>
        <p:txBody>
          <a:bodyPr/>
          <a:lstStyle/>
          <a:p>
            <a:r>
              <a:rPr lang="en-US" dirty="0"/>
              <a:t>SQL Threat Detection provides a new layer of security, which enables customers to detect and respond to potential threats as they occur by providing security alerts on anomalous activities. Users will receive an alert upon suspicious database activities, potential vulnerabilities, and SQL injection attacks, as well as anomalous database access patterns. SQL Threat Detection alerts provide details of suspicious activity and recommend action on how to investigate and mitigate the threat.</a:t>
            </a:r>
          </a:p>
          <a:p>
            <a:r>
              <a:rPr lang="en-US" dirty="0"/>
              <a:t>Analyzes audit logs for possible threats </a:t>
            </a:r>
          </a:p>
          <a:p>
            <a:r>
              <a:rPr lang="en-US" dirty="0"/>
              <a:t>Works with any tier of SQL DB</a:t>
            </a:r>
          </a:p>
          <a:p>
            <a:r>
              <a:rPr lang="en-US" dirty="0"/>
              <a:t>Requires a storage accounts for audit logs</a:t>
            </a:r>
          </a:p>
        </p:txBody>
      </p:sp>
    </p:spTree>
    <p:extLst>
      <p:ext uri="{BB962C8B-B14F-4D97-AF65-F5344CB8AC3E}">
        <p14:creationId xmlns:p14="http://schemas.microsoft.com/office/powerpoint/2010/main" val="398020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3405-37F0-4A9A-9A58-BB040DDEF8B0}"/>
              </a:ext>
            </a:extLst>
          </p:cNvPr>
          <p:cNvSpPr>
            <a:spLocks noGrp="1"/>
          </p:cNvSpPr>
          <p:nvPr>
            <p:ph type="title"/>
          </p:nvPr>
        </p:nvSpPr>
        <p:spPr/>
        <p:txBody>
          <a:bodyPr/>
          <a:lstStyle/>
          <a:p>
            <a:r>
              <a:rPr lang="en-US" dirty="0"/>
              <a:t>Azure Database Threat Protection</a:t>
            </a:r>
          </a:p>
        </p:txBody>
      </p:sp>
      <p:pic>
        <p:nvPicPr>
          <p:cNvPr id="7" name="Content Placeholder 6">
            <a:extLst>
              <a:ext uri="{FF2B5EF4-FFF2-40B4-BE49-F238E27FC236}">
                <a16:creationId xmlns:a16="http://schemas.microsoft.com/office/drawing/2014/main" id="{79B96029-D537-4084-BB1E-50CC6193A707}"/>
              </a:ext>
            </a:extLst>
          </p:cNvPr>
          <p:cNvPicPr>
            <a:picLocks noGrp="1" noChangeAspect="1"/>
          </p:cNvPicPr>
          <p:nvPr>
            <p:ph idx="1"/>
          </p:nvPr>
        </p:nvPicPr>
        <p:blipFill>
          <a:blip r:embed="rId2"/>
          <a:stretch>
            <a:fillRect/>
          </a:stretch>
        </p:blipFill>
        <p:spPr>
          <a:xfrm>
            <a:off x="1442436" y="1841679"/>
            <a:ext cx="5125789" cy="3109409"/>
          </a:xfrm>
        </p:spPr>
      </p:pic>
      <p:pic>
        <p:nvPicPr>
          <p:cNvPr id="9" name="Picture 8" descr="A screenshot of a cell phone&#10;&#10;Description generated with very high confidence">
            <a:extLst>
              <a:ext uri="{FF2B5EF4-FFF2-40B4-BE49-F238E27FC236}">
                <a16:creationId xmlns:a16="http://schemas.microsoft.com/office/drawing/2014/main" id="{0AAF2AC5-D76F-440C-8070-7C8B6D80F09D}"/>
              </a:ext>
            </a:extLst>
          </p:cNvPr>
          <p:cNvPicPr>
            <a:picLocks noChangeAspect="1"/>
          </p:cNvPicPr>
          <p:nvPr/>
        </p:nvPicPr>
        <p:blipFill>
          <a:blip r:embed="rId3"/>
          <a:stretch>
            <a:fillRect/>
          </a:stretch>
        </p:blipFill>
        <p:spPr>
          <a:xfrm>
            <a:off x="5735027" y="1999392"/>
            <a:ext cx="6182588" cy="4610743"/>
          </a:xfrm>
          <a:prstGeom prst="rect">
            <a:avLst/>
          </a:prstGeom>
        </p:spPr>
      </p:pic>
    </p:spTree>
    <p:extLst>
      <p:ext uri="{BB962C8B-B14F-4D97-AF65-F5344CB8AC3E}">
        <p14:creationId xmlns:p14="http://schemas.microsoft.com/office/powerpoint/2010/main" val="177045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80">
                                          <p:stCondLst>
                                            <p:cond delay="0"/>
                                          </p:stCondLst>
                                        </p:cTn>
                                        <p:tgtEl>
                                          <p:spTgt spid="9"/>
                                        </p:tgtEl>
                                      </p:cBhvr>
                                    </p:animEffect>
                                    <p:anim calcmode="lin" valueType="num">
                                      <p:cBhvr>
                                        <p:cTn id="2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gtEl>
                                      </p:cBhvr>
                                      <p:to x="100000" y="60000"/>
                                    </p:animScale>
                                    <p:animScale>
                                      <p:cBhvr>
                                        <p:cTn id="32" dur="166" decel="50000">
                                          <p:stCondLst>
                                            <p:cond delay="676"/>
                                          </p:stCondLst>
                                        </p:cTn>
                                        <p:tgtEl>
                                          <p:spTgt spid="9"/>
                                        </p:tgtEl>
                                      </p:cBhvr>
                                      <p:to x="100000" y="100000"/>
                                    </p:animScale>
                                    <p:animScale>
                                      <p:cBhvr>
                                        <p:cTn id="33" dur="26">
                                          <p:stCondLst>
                                            <p:cond delay="1312"/>
                                          </p:stCondLst>
                                        </p:cTn>
                                        <p:tgtEl>
                                          <p:spTgt spid="9"/>
                                        </p:tgtEl>
                                      </p:cBhvr>
                                      <p:to x="100000" y="80000"/>
                                    </p:animScale>
                                    <p:animScale>
                                      <p:cBhvr>
                                        <p:cTn id="34" dur="166" decel="50000">
                                          <p:stCondLst>
                                            <p:cond delay="1338"/>
                                          </p:stCondLst>
                                        </p:cTn>
                                        <p:tgtEl>
                                          <p:spTgt spid="9"/>
                                        </p:tgtEl>
                                      </p:cBhvr>
                                      <p:to x="100000" y="100000"/>
                                    </p:animScale>
                                    <p:animScale>
                                      <p:cBhvr>
                                        <p:cTn id="35" dur="26">
                                          <p:stCondLst>
                                            <p:cond delay="1642"/>
                                          </p:stCondLst>
                                        </p:cTn>
                                        <p:tgtEl>
                                          <p:spTgt spid="9"/>
                                        </p:tgtEl>
                                      </p:cBhvr>
                                      <p:to x="100000" y="90000"/>
                                    </p:animScale>
                                    <p:animScale>
                                      <p:cBhvr>
                                        <p:cTn id="36" dur="166" decel="50000">
                                          <p:stCondLst>
                                            <p:cond delay="1668"/>
                                          </p:stCondLst>
                                        </p:cTn>
                                        <p:tgtEl>
                                          <p:spTgt spid="9"/>
                                        </p:tgtEl>
                                      </p:cBhvr>
                                      <p:to x="100000" y="100000"/>
                                    </p:animScale>
                                    <p:animScale>
                                      <p:cBhvr>
                                        <p:cTn id="37" dur="26">
                                          <p:stCondLst>
                                            <p:cond delay="1808"/>
                                          </p:stCondLst>
                                        </p:cTn>
                                        <p:tgtEl>
                                          <p:spTgt spid="9"/>
                                        </p:tgtEl>
                                      </p:cBhvr>
                                      <p:to x="100000" y="95000"/>
                                    </p:animScale>
                                    <p:animScale>
                                      <p:cBhvr>
                                        <p:cTn id="38"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1B5B9-9DF2-4DBD-8DB7-D1F6B9178C31}"/>
              </a:ext>
            </a:extLst>
          </p:cNvPr>
          <p:cNvSpPr>
            <a:spLocks noGrp="1"/>
          </p:cNvSpPr>
          <p:nvPr>
            <p:ph type="title"/>
          </p:nvPr>
        </p:nvSpPr>
        <p:spPr/>
        <p:txBody>
          <a:bodyPr/>
          <a:lstStyle/>
          <a:p>
            <a:r>
              <a:rPr lang="en-US" dirty="0"/>
              <a:t>Azure Database Threat protection</a:t>
            </a:r>
          </a:p>
        </p:txBody>
      </p:sp>
      <p:pic>
        <p:nvPicPr>
          <p:cNvPr id="8" name="Content Placeholder 7">
            <a:extLst>
              <a:ext uri="{FF2B5EF4-FFF2-40B4-BE49-F238E27FC236}">
                <a16:creationId xmlns:a16="http://schemas.microsoft.com/office/drawing/2014/main" id="{19C38EA3-FC4A-47BB-869A-F5BBB59FD2CC}"/>
              </a:ext>
            </a:extLst>
          </p:cNvPr>
          <p:cNvPicPr>
            <a:picLocks noGrp="1" noChangeAspect="1"/>
          </p:cNvPicPr>
          <p:nvPr>
            <p:ph idx="1"/>
          </p:nvPr>
        </p:nvPicPr>
        <p:blipFill>
          <a:blip r:embed="rId2"/>
          <a:stretch>
            <a:fillRect/>
          </a:stretch>
        </p:blipFill>
        <p:spPr>
          <a:xfrm>
            <a:off x="1606977" y="1918952"/>
            <a:ext cx="4315894" cy="4348163"/>
          </a:xfrm>
        </p:spPr>
      </p:pic>
      <p:pic>
        <p:nvPicPr>
          <p:cNvPr id="12" name="Picture 11">
            <a:extLst>
              <a:ext uri="{FF2B5EF4-FFF2-40B4-BE49-F238E27FC236}">
                <a16:creationId xmlns:a16="http://schemas.microsoft.com/office/drawing/2014/main" id="{D9556845-A9A9-4672-B0C3-58C8485E176A}"/>
              </a:ext>
            </a:extLst>
          </p:cNvPr>
          <p:cNvPicPr>
            <a:picLocks noChangeAspect="1"/>
          </p:cNvPicPr>
          <p:nvPr/>
        </p:nvPicPr>
        <p:blipFill>
          <a:blip r:embed="rId3"/>
          <a:stretch>
            <a:fillRect/>
          </a:stretch>
        </p:blipFill>
        <p:spPr>
          <a:xfrm>
            <a:off x="4635859" y="1432243"/>
            <a:ext cx="7299100" cy="5288513"/>
          </a:xfrm>
          <a:prstGeom prst="rect">
            <a:avLst/>
          </a:prstGeom>
        </p:spPr>
      </p:pic>
    </p:spTree>
    <p:extLst>
      <p:ext uri="{BB962C8B-B14F-4D97-AF65-F5344CB8AC3E}">
        <p14:creationId xmlns:p14="http://schemas.microsoft.com/office/powerpoint/2010/main" val="194838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80">
                                          <p:stCondLst>
                                            <p:cond delay="0"/>
                                          </p:stCondLst>
                                        </p:cTn>
                                        <p:tgtEl>
                                          <p:spTgt spid="12"/>
                                        </p:tgtEl>
                                      </p:cBhvr>
                                    </p:animEffect>
                                    <p:anim calcmode="lin" valueType="num">
                                      <p:cBhvr>
                                        <p:cTn id="2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1" dur="26">
                                          <p:stCondLst>
                                            <p:cond delay="650"/>
                                          </p:stCondLst>
                                        </p:cTn>
                                        <p:tgtEl>
                                          <p:spTgt spid="12"/>
                                        </p:tgtEl>
                                      </p:cBhvr>
                                      <p:to x="100000" y="60000"/>
                                    </p:animScale>
                                    <p:animScale>
                                      <p:cBhvr>
                                        <p:cTn id="32" dur="166" decel="50000">
                                          <p:stCondLst>
                                            <p:cond delay="676"/>
                                          </p:stCondLst>
                                        </p:cTn>
                                        <p:tgtEl>
                                          <p:spTgt spid="12"/>
                                        </p:tgtEl>
                                      </p:cBhvr>
                                      <p:to x="100000" y="100000"/>
                                    </p:animScale>
                                    <p:animScale>
                                      <p:cBhvr>
                                        <p:cTn id="33" dur="26">
                                          <p:stCondLst>
                                            <p:cond delay="1312"/>
                                          </p:stCondLst>
                                        </p:cTn>
                                        <p:tgtEl>
                                          <p:spTgt spid="12"/>
                                        </p:tgtEl>
                                      </p:cBhvr>
                                      <p:to x="100000" y="80000"/>
                                    </p:animScale>
                                    <p:animScale>
                                      <p:cBhvr>
                                        <p:cTn id="34" dur="166" decel="50000">
                                          <p:stCondLst>
                                            <p:cond delay="1338"/>
                                          </p:stCondLst>
                                        </p:cTn>
                                        <p:tgtEl>
                                          <p:spTgt spid="12"/>
                                        </p:tgtEl>
                                      </p:cBhvr>
                                      <p:to x="100000" y="100000"/>
                                    </p:animScale>
                                    <p:animScale>
                                      <p:cBhvr>
                                        <p:cTn id="35" dur="26">
                                          <p:stCondLst>
                                            <p:cond delay="1642"/>
                                          </p:stCondLst>
                                        </p:cTn>
                                        <p:tgtEl>
                                          <p:spTgt spid="12"/>
                                        </p:tgtEl>
                                      </p:cBhvr>
                                      <p:to x="100000" y="90000"/>
                                    </p:animScale>
                                    <p:animScale>
                                      <p:cBhvr>
                                        <p:cTn id="36" dur="166" decel="50000">
                                          <p:stCondLst>
                                            <p:cond delay="1668"/>
                                          </p:stCondLst>
                                        </p:cTn>
                                        <p:tgtEl>
                                          <p:spTgt spid="12"/>
                                        </p:tgtEl>
                                      </p:cBhvr>
                                      <p:to x="100000" y="100000"/>
                                    </p:animScale>
                                    <p:animScale>
                                      <p:cBhvr>
                                        <p:cTn id="37" dur="26">
                                          <p:stCondLst>
                                            <p:cond delay="1808"/>
                                          </p:stCondLst>
                                        </p:cTn>
                                        <p:tgtEl>
                                          <p:spTgt spid="12"/>
                                        </p:tgtEl>
                                      </p:cBhvr>
                                      <p:to x="100000" y="95000"/>
                                    </p:animScale>
                                    <p:animScale>
                                      <p:cBhvr>
                                        <p:cTn id="38"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08D0B5-B18A-4ED4-A48E-6CCF8AD97C2B}"/>
              </a:ext>
            </a:extLst>
          </p:cNvPr>
          <p:cNvSpPr>
            <a:spLocks noGrp="1"/>
          </p:cNvSpPr>
          <p:nvPr>
            <p:ph type="subTitle" idx="1"/>
          </p:nvPr>
        </p:nvSpPr>
        <p:spPr>
          <a:xfrm>
            <a:off x="609599" y="3386585"/>
            <a:ext cx="11264722" cy="1371600"/>
          </a:xfrm>
        </p:spPr>
        <p:txBody>
          <a:bodyPr>
            <a:normAutofit/>
          </a:bodyPr>
          <a:lstStyle/>
          <a:p>
            <a:pPr algn="ctr"/>
            <a:r>
              <a:rPr lang="en-US" sz="4800" dirty="0"/>
              <a:t>Azure </a:t>
            </a:r>
            <a:r>
              <a:rPr lang="en-US" sz="4000" dirty="0"/>
              <a:t>Cloud</a:t>
            </a:r>
            <a:r>
              <a:rPr lang="en-US" sz="4800" dirty="0"/>
              <a:t> Security Audit</a:t>
            </a:r>
          </a:p>
        </p:txBody>
      </p:sp>
    </p:spTree>
    <p:extLst>
      <p:ext uri="{BB962C8B-B14F-4D97-AF65-F5344CB8AC3E}">
        <p14:creationId xmlns:p14="http://schemas.microsoft.com/office/powerpoint/2010/main" val="383883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6EA6-635A-4BFD-B16F-50BADDA43FB8}"/>
              </a:ext>
            </a:extLst>
          </p:cNvPr>
          <p:cNvSpPr>
            <a:spLocks noGrp="1"/>
          </p:cNvSpPr>
          <p:nvPr>
            <p:ph type="title"/>
          </p:nvPr>
        </p:nvSpPr>
        <p:spPr/>
        <p:txBody>
          <a:bodyPr/>
          <a:lstStyle/>
          <a:p>
            <a:r>
              <a:rPr lang="en-US" dirty="0"/>
              <a:t>Azure cloud security Audit</a:t>
            </a:r>
          </a:p>
        </p:txBody>
      </p:sp>
      <p:sp>
        <p:nvSpPr>
          <p:cNvPr id="3" name="Content Placeholder 2">
            <a:extLst>
              <a:ext uri="{FF2B5EF4-FFF2-40B4-BE49-F238E27FC236}">
                <a16:creationId xmlns:a16="http://schemas.microsoft.com/office/drawing/2014/main" id="{DDA14D08-F813-4C0A-BB4A-6D69D7B72A53}"/>
              </a:ext>
            </a:extLst>
          </p:cNvPr>
          <p:cNvSpPr>
            <a:spLocks noGrp="1"/>
          </p:cNvSpPr>
          <p:nvPr>
            <p:ph idx="1"/>
          </p:nvPr>
        </p:nvSpPr>
        <p:spPr/>
        <p:txBody>
          <a:bodyPr/>
          <a:lstStyle/>
          <a:p>
            <a:r>
              <a:rPr lang="en-US" dirty="0"/>
              <a:t>Auditing Cloud services has become an essential task and significant effort is required to assess the security of the available resources. It requires knowledge about cloud services for example Azure VM, Azure VNET, Azure SQLDB, Azure Vault , IAM etc.</a:t>
            </a:r>
          </a:p>
          <a:p>
            <a:r>
              <a:rPr lang="en-US" b="1" dirty="0"/>
              <a:t>Example: </a:t>
            </a:r>
            <a:r>
              <a:rPr lang="en-US" dirty="0"/>
              <a:t>You are cloud security auditor and you have to do audit for 60 Azure Virtual machines, 3 Azure Virtual Network, 25 Azure SQL Database, 5 Azure web applications. what you will do?</a:t>
            </a:r>
          </a:p>
          <a:p>
            <a:endParaRPr lang="en-US" dirty="0"/>
          </a:p>
        </p:txBody>
      </p:sp>
    </p:spTree>
    <p:extLst>
      <p:ext uri="{BB962C8B-B14F-4D97-AF65-F5344CB8AC3E}">
        <p14:creationId xmlns:p14="http://schemas.microsoft.com/office/powerpoint/2010/main" val="92811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 to Azure</a:t>
            </a:r>
          </a:p>
          <a:p>
            <a:r>
              <a:rPr lang="en-US" dirty="0"/>
              <a:t>On premises vs Cloud </a:t>
            </a:r>
          </a:p>
          <a:p>
            <a:r>
              <a:rPr lang="en-US" dirty="0"/>
              <a:t>Azure Shared Responsibility Model</a:t>
            </a:r>
          </a:p>
          <a:p>
            <a:r>
              <a:rPr lang="en-US" dirty="0"/>
              <a:t>Azure Security Center </a:t>
            </a:r>
          </a:p>
          <a:p>
            <a:r>
              <a:rPr lang="en-US" dirty="0"/>
              <a:t>Azure Network Security Groups</a:t>
            </a:r>
          </a:p>
          <a:p>
            <a:r>
              <a:rPr lang="en-US" dirty="0"/>
              <a:t>Azure Database Threat protection</a:t>
            </a:r>
          </a:p>
          <a:p>
            <a:r>
              <a:rPr lang="en-US" dirty="0"/>
              <a:t>Azure Cloud Security Audit</a:t>
            </a:r>
          </a:p>
          <a:p>
            <a:r>
              <a:rPr lang="en-US" dirty="0"/>
              <a:t>Demo </a:t>
            </a:r>
          </a:p>
        </p:txBody>
      </p:sp>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F68D2-064A-4F0A-90AD-D7A1C2F7843F}"/>
              </a:ext>
            </a:extLst>
          </p:cNvPr>
          <p:cNvSpPr>
            <a:spLocks noGrp="1"/>
          </p:cNvSpPr>
          <p:nvPr>
            <p:ph type="title"/>
          </p:nvPr>
        </p:nvSpPr>
        <p:spPr/>
        <p:txBody>
          <a:bodyPr/>
          <a:lstStyle/>
          <a:p>
            <a:r>
              <a:rPr lang="en-US" dirty="0"/>
              <a:t>Azurite</a:t>
            </a:r>
          </a:p>
        </p:txBody>
      </p:sp>
      <p:sp>
        <p:nvSpPr>
          <p:cNvPr id="3" name="Content Placeholder 2">
            <a:extLst>
              <a:ext uri="{FF2B5EF4-FFF2-40B4-BE49-F238E27FC236}">
                <a16:creationId xmlns:a16="http://schemas.microsoft.com/office/drawing/2014/main" id="{F52A92FE-CDB4-4160-AFEC-74628006F716}"/>
              </a:ext>
            </a:extLst>
          </p:cNvPr>
          <p:cNvSpPr>
            <a:spLocks noGrp="1"/>
          </p:cNvSpPr>
          <p:nvPr>
            <p:ph idx="1"/>
          </p:nvPr>
        </p:nvSpPr>
        <p:spPr/>
        <p:txBody>
          <a:bodyPr/>
          <a:lstStyle/>
          <a:p>
            <a:r>
              <a:rPr lang="en-US" i="1" dirty="0"/>
              <a:t>Azurite</a:t>
            </a:r>
            <a:r>
              <a:rPr lang="en-US" dirty="0"/>
              <a:t> was developed to assist penetration testers and auditors during the enumeration and reconnaissance activities within the Microsoft Azure public Cloud environment. It consists of two helper scripts: Azurite Explorer and Azurite Visualizer. The scripts are used to collect, passively, verbose information of the main components within a deployment to be reviewed offline, and visualize the association between the resources using an interactive representation. </a:t>
            </a:r>
          </a:p>
        </p:txBody>
      </p:sp>
      <p:pic>
        <p:nvPicPr>
          <p:cNvPr id="5" name="Picture 4" descr="A close up of a sign&#10;&#10;Description generated with very high confidence">
            <a:extLst>
              <a:ext uri="{FF2B5EF4-FFF2-40B4-BE49-F238E27FC236}">
                <a16:creationId xmlns:a16="http://schemas.microsoft.com/office/drawing/2014/main" id="{C9801671-C57E-49FC-8F0F-0516B3301540}"/>
              </a:ext>
            </a:extLst>
          </p:cNvPr>
          <p:cNvPicPr>
            <a:picLocks noChangeAspect="1"/>
          </p:cNvPicPr>
          <p:nvPr/>
        </p:nvPicPr>
        <p:blipFill>
          <a:blip r:embed="rId2"/>
          <a:stretch>
            <a:fillRect/>
          </a:stretch>
        </p:blipFill>
        <p:spPr>
          <a:xfrm>
            <a:off x="3744279" y="4002880"/>
            <a:ext cx="6506483" cy="1943371"/>
          </a:xfrm>
          <a:prstGeom prst="rect">
            <a:avLst/>
          </a:prstGeom>
        </p:spPr>
      </p:pic>
    </p:spTree>
    <p:extLst>
      <p:ext uri="{BB962C8B-B14F-4D97-AF65-F5344CB8AC3E}">
        <p14:creationId xmlns:p14="http://schemas.microsoft.com/office/powerpoint/2010/main" val="51698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4A8CE4-3154-4C28-B3DC-C991F1B1701E}"/>
              </a:ext>
            </a:extLst>
          </p:cNvPr>
          <p:cNvSpPr>
            <a:spLocks noGrp="1"/>
          </p:cNvSpPr>
          <p:nvPr>
            <p:ph type="subTitle" idx="1"/>
          </p:nvPr>
        </p:nvSpPr>
        <p:spPr>
          <a:xfrm>
            <a:off x="609600" y="482601"/>
            <a:ext cx="8229600" cy="761999"/>
          </a:xfrm>
        </p:spPr>
        <p:txBody>
          <a:bodyPr>
            <a:normAutofit/>
          </a:bodyPr>
          <a:lstStyle/>
          <a:p>
            <a:r>
              <a:rPr lang="en-US" sz="3200" dirty="0"/>
              <a:t>Azurite Visualization </a:t>
            </a:r>
          </a:p>
        </p:txBody>
      </p:sp>
      <p:pic>
        <p:nvPicPr>
          <p:cNvPr id="5" name="Picture 4" descr="A picture containing sky, indoor&#10;&#10;Description generated with high confidence">
            <a:extLst>
              <a:ext uri="{FF2B5EF4-FFF2-40B4-BE49-F238E27FC236}">
                <a16:creationId xmlns:a16="http://schemas.microsoft.com/office/drawing/2014/main" id="{EC4099AC-131A-407C-A103-705DB9EA35F5}"/>
              </a:ext>
            </a:extLst>
          </p:cNvPr>
          <p:cNvPicPr>
            <a:picLocks noChangeAspect="1"/>
          </p:cNvPicPr>
          <p:nvPr/>
        </p:nvPicPr>
        <p:blipFill>
          <a:blip r:embed="rId2"/>
          <a:stretch>
            <a:fillRect/>
          </a:stretch>
        </p:blipFill>
        <p:spPr>
          <a:xfrm>
            <a:off x="2428374" y="1047385"/>
            <a:ext cx="7182852" cy="5220429"/>
          </a:xfrm>
          <a:prstGeom prst="rect">
            <a:avLst/>
          </a:prstGeom>
        </p:spPr>
      </p:pic>
    </p:spTree>
    <p:extLst>
      <p:ext uri="{BB962C8B-B14F-4D97-AF65-F5344CB8AC3E}">
        <p14:creationId xmlns:p14="http://schemas.microsoft.com/office/powerpoint/2010/main" val="89889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8353F-F732-4A8E-8559-E449960BE38D}"/>
              </a:ext>
            </a:extLst>
          </p:cNvPr>
          <p:cNvSpPr>
            <a:spLocks noGrp="1"/>
          </p:cNvSpPr>
          <p:nvPr>
            <p:ph type="title"/>
          </p:nvPr>
        </p:nvSpPr>
        <p:spPr/>
        <p:txBody>
          <a:bodyPr/>
          <a:lstStyle/>
          <a:p>
            <a:r>
              <a:rPr lang="en-US" dirty="0"/>
              <a:t>Demo Time </a:t>
            </a:r>
            <a:r>
              <a:rPr lang="en-US" dirty="0">
                <a:sym typeface="Wingdings" panose="05000000000000000000" pitchFamily="2" charset="2"/>
              </a:rPr>
              <a:t> </a:t>
            </a:r>
            <a:endParaRPr lang="en-US" dirty="0"/>
          </a:p>
        </p:txBody>
      </p:sp>
      <p:pic>
        <p:nvPicPr>
          <p:cNvPr id="5" name="Content Placeholder 4" descr="A picture containing clock, thing, object&#10;&#10;Description generated with very high confidence">
            <a:extLst>
              <a:ext uri="{FF2B5EF4-FFF2-40B4-BE49-F238E27FC236}">
                <a16:creationId xmlns:a16="http://schemas.microsoft.com/office/drawing/2014/main" id="{8711FDB3-62C8-45B7-9A5D-C4C6F6F8F84E}"/>
              </a:ext>
            </a:extLst>
          </p:cNvPr>
          <p:cNvPicPr>
            <a:picLocks noGrp="1" noChangeAspect="1"/>
          </p:cNvPicPr>
          <p:nvPr>
            <p:ph idx="1"/>
          </p:nvPr>
        </p:nvPicPr>
        <p:blipFill>
          <a:blip r:embed="rId2"/>
          <a:stretch>
            <a:fillRect/>
          </a:stretch>
        </p:blipFill>
        <p:spPr>
          <a:xfrm>
            <a:off x="3098800" y="1828800"/>
            <a:ext cx="6159500" cy="4348163"/>
          </a:xfrm>
        </p:spPr>
      </p:pic>
    </p:spTree>
    <p:extLst>
      <p:ext uri="{BB962C8B-B14F-4D97-AF65-F5344CB8AC3E}">
        <p14:creationId xmlns:p14="http://schemas.microsoft.com/office/powerpoint/2010/main" val="172504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9AE959F-BB50-4814-A9C1-0784B33F573F}"/>
              </a:ext>
            </a:extLst>
          </p:cNvPr>
          <p:cNvSpPr>
            <a:spLocks noGrp="1"/>
          </p:cNvSpPr>
          <p:nvPr>
            <p:ph type="subTitle" idx="1"/>
          </p:nvPr>
        </p:nvSpPr>
        <p:spPr>
          <a:xfrm>
            <a:off x="3505200" y="3386585"/>
            <a:ext cx="5334000" cy="1371600"/>
          </a:xfrm>
        </p:spPr>
        <p:txBody>
          <a:bodyPr>
            <a:normAutofit/>
          </a:bodyPr>
          <a:lstStyle/>
          <a:p>
            <a:pPr algn="ctr"/>
            <a:r>
              <a:rPr lang="en-US" sz="3600" dirty="0"/>
              <a:t>Questions?</a:t>
            </a:r>
          </a:p>
        </p:txBody>
      </p:sp>
    </p:spTree>
    <p:extLst>
      <p:ext uri="{BB962C8B-B14F-4D97-AF65-F5344CB8AC3E}">
        <p14:creationId xmlns:p14="http://schemas.microsoft.com/office/powerpoint/2010/main" val="410389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9EE935-4F01-4EDE-A7F1-1079F2460005}"/>
              </a:ext>
            </a:extLst>
          </p:cNvPr>
          <p:cNvSpPr>
            <a:spLocks noGrp="1"/>
          </p:cNvSpPr>
          <p:nvPr>
            <p:ph type="subTitle" idx="1"/>
          </p:nvPr>
        </p:nvSpPr>
        <p:spPr>
          <a:xfrm>
            <a:off x="609600" y="3386585"/>
            <a:ext cx="10795000" cy="1371600"/>
          </a:xfrm>
        </p:spPr>
        <p:txBody>
          <a:bodyPr>
            <a:normAutofit/>
          </a:bodyPr>
          <a:lstStyle/>
          <a:p>
            <a:pPr algn="ctr"/>
            <a:r>
              <a:rPr lang="en-US" sz="3600" dirty="0"/>
              <a:t>Thank you </a:t>
            </a:r>
            <a:r>
              <a:rPr lang="en-US" sz="3600" dirty="0">
                <a:sym typeface="Wingdings" panose="05000000000000000000" pitchFamily="2" charset="2"/>
              </a:rPr>
              <a:t> </a:t>
            </a:r>
            <a:endParaRPr lang="en-US" sz="3600" dirty="0"/>
          </a:p>
        </p:txBody>
      </p:sp>
    </p:spTree>
    <p:extLst>
      <p:ext uri="{BB962C8B-B14F-4D97-AF65-F5344CB8AC3E}">
        <p14:creationId xmlns:p14="http://schemas.microsoft.com/office/powerpoint/2010/main" val="90135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AF3E-95F9-4984-BABA-4062567956DB}"/>
              </a:ext>
            </a:extLst>
          </p:cNvPr>
          <p:cNvSpPr>
            <a:spLocks noGrp="1"/>
          </p:cNvSpPr>
          <p:nvPr>
            <p:ph type="title"/>
          </p:nvPr>
        </p:nvSpPr>
        <p:spPr/>
        <p:txBody>
          <a:bodyPr/>
          <a:lstStyle/>
          <a:p>
            <a:r>
              <a:rPr lang="en-US" dirty="0"/>
              <a:t>Introduction to Azure </a:t>
            </a:r>
          </a:p>
        </p:txBody>
      </p:sp>
      <p:pic>
        <p:nvPicPr>
          <p:cNvPr id="5" name="Content Placeholder 4">
            <a:extLst>
              <a:ext uri="{FF2B5EF4-FFF2-40B4-BE49-F238E27FC236}">
                <a16:creationId xmlns:a16="http://schemas.microsoft.com/office/drawing/2014/main" id="{DD4DD80E-6003-47EE-A9F5-50F3076546AB}"/>
              </a:ext>
            </a:extLst>
          </p:cNvPr>
          <p:cNvPicPr>
            <a:picLocks noGrp="1" noChangeAspect="1"/>
          </p:cNvPicPr>
          <p:nvPr>
            <p:ph idx="1"/>
          </p:nvPr>
        </p:nvPicPr>
        <p:blipFill>
          <a:blip r:embed="rId2"/>
          <a:stretch>
            <a:fillRect/>
          </a:stretch>
        </p:blipFill>
        <p:spPr>
          <a:xfrm>
            <a:off x="2524258" y="1828801"/>
            <a:ext cx="6903077" cy="2897746"/>
          </a:xfrm>
        </p:spPr>
      </p:pic>
      <p:sp>
        <p:nvSpPr>
          <p:cNvPr id="6" name="Rectangle 5">
            <a:extLst>
              <a:ext uri="{FF2B5EF4-FFF2-40B4-BE49-F238E27FC236}">
                <a16:creationId xmlns:a16="http://schemas.microsoft.com/office/drawing/2014/main" id="{A6964B59-3698-44A7-B384-21A7342025D4}"/>
              </a:ext>
            </a:extLst>
          </p:cNvPr>
          <p:cNvSpPr/>
          <p:nvPr/>
        </p:nvSpPr>
        <p:spPr>
          <a:xfrm>
            <a:off x="1648496" y="4829577"/>
            <a:ext cx="9118242" cy="14810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solidFill>
                  <a:schemeClr val="tx1"/>
                </a:solidFill>
              </a:rPr>
              <a:t>Azure is a public cloud computing platform created by Microsoft</a:t>
            </a:r>
          </a:p>
          <a:p>
            <a:pPr marL="285750" indent="-285750">
              <a:buFont typeface="Arial" panose="020B0604020202020204" pitchFamily="34" charset="0"/>
              <a:buChar char="•"/>
            </a:pPr>
            <a:r>
              <a:rPr lang="en-US" sz="2400" dirty="0">
                <a:solidFill>
                  <a:schemeClr val="tx1"/>
                </a:solidFill>
              </a:rPr>
              <a:t>34 Regions all over the world</a:t>
            </a:r>
          </a:p>
          <a:p>
            <a:pPr marL="285750" indent="-285750">
              <a:buFont typeface="Arial" panose="020B0604020202020204" pitchFamily="34" charset="0"/>
              <a:buChar char="•"/>
            </a:pPr>
            <a:r>
              <a:rPr lang="en-US" sz="2400" dirty="0">
                <a:solidFill>
                  <a:schemeClr val="tx1"/>
                </a:solidFill>
              </a:rPr>
              <a:t>6 new announced Regions</a:t>
            </a:r>
          </a:p>
          <a:p>
            <a:pPr marL="285750" indent="-285750">
              <a:buFont typeface="Arial" panose="020B0604020202020204" pitchFamily="34" charset="0"/>
              <a:buChar char="•"/>
            </a:pPr>
            <a:r>
              <a:rPr lang="en-US" sz="2400" dirty="0">
                <a:solidFill>
                  <a:schemeClr val="tx1"/>
                </a:solidFill>
              </a:rPr>
              <a:t>Service Models: IaaS, PaaS, SaaS</a:t>
            </a:r>
          </a:p>
        </p:txBody>
      </p:sp>
    </p:spTree>
    <p:extLst>
      <p:ext uri="{BB962C8B-B14F-4D97-AF65-F5344CB8AC3E}">
        <p14:creationId xmlns:p14="http://schemas.microsoft.com/office/powerpoint/2010/main" val="419017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1000"/>
                                        <p:tgtEl>
                                          <p:spTgt spid="6">
                                            <p:txEl>
                                              <p:pRg st="1" end="1"/>
                                            </p:txEl>
                                          </p:spTgt>
                                        </p:tgtEl>
                                      </p:cBhvr>
                                    </p:animEffect>
                                    <p:anim calcmode="lin" valueType="num">
                                      <p:cBhvr>
                                        <p:cTn id="1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1000"/>
                                        <p:tgtEl>
                                          <p:spTgt spid="6">
                                            <p:txEl>
                                              <p:pRg st="2" end="2"/>
                                            </p:txEl>
                                          </p:spTgt>
                                        </p:tgtEl>
                                      </p:cBhvr>
                                    </p:animEffect>
                                    <p:anim calcmode="lin" valueType="num">
                                      <p:cBhvr>
                                        <p:cTn id="2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7" y="2537138"/>
            <a:ext cx="11351825" cy="1506828"/>
          </a:xfrm>
        </p:spPr>
        <p:txBody>
          <a:bodyPr/>
          <a:lstStyle/>
          <a:p>
            <a:r>
              <a:rPr lang="en-US" dirty="0"/>
              <a:t>On premises vs Cloud Infrastructure </a:t>
            </a:r>
          </a:p>
        </p:txBody>
      </p:sp>
    </p:spTree>
    <p:extLst>
      <p:ext uri="{BB962C8B-B14F-4D97-AF65-F5344CB8AC3E}">
        <p14:creationId xmlns:p14="http://schemas.microsoft.com/office/powerpoint/2010/main" val="399975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888641"/>
            <a:ext cx="3714482" cy="543601"/>
          </a:xfrm>
        </p:spPr>
        <p:txBody>
          <a:bodyPr/>
          <a:lstStyle/>
          <a:p>
            <a:r>
              <a:rPr lang="en-US" dirty="0">
                <a:solidFill>
                  <a:schemeClr val="accent1">
                    <a:lumMod val="75000"/>
                  </a:schemeClr>
                </a:solidFill>
              </a:rPr>
              <a:t>On premises </a:t>
            </a:r>
          </a:p>
        </p:txBody>
      </p:sp>
      <p:sp>
        <p:nvSpPr>
          <p:cNvPr id="2" name="Rectangle 1">
            <a:extLst>
              <a:ext uri="{FF2B5EF4-FFF2-40B4-BE49-F238E27FC236}">
                <a16:creationId xmlns:a16="http://schemas.microsoft.com/office/drawing/2014/main" id="{99E8611C-4092-4CCE-A3B3-22349BE1C6C0}"/>
              </a:ext>
            </a:extLst>
          </p:cNvPr>
          <p:cNvSpPr/>
          <p:nvPr/>
        </p:nvSpPr>
        <p:spPr>
          <a:xfrm>
            <a:off x="6297769" y="1004552"/>
            <a:ext cx="4868214" cy="4276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1">
                    <a:lumMod val="75000"/>
                  </a:schemeClr>
                </a:solidFill>
              </a:rPr>
              <a:t>            Cloud</a:t>
            </a:r>
            <a:r>
              <a:rPr lang="en-US" dirty="0">
                <a:solidFill>
                  <a:schemeClr val="accent1">
                    <a:lumMod val="60000"/>
                    <a:lumOff val="40000"/>
                  </a:schemeClr>
                </a:solidFill>
              </a:rPr>
              <a:t> </a:t>
            </a:r>
          </a:p>
        </p:txBody>
      </p:sp>
      <p:pic>
        <p:nvPicPr>
          <p:cNvPr id="5" name="Picture 4" descr="A close up of a map&#10;&#10;Description generated with high confidence">
            <a:extLst>
              <a:ext uri="{FF2B5EF4-FFF2-40B4-BE49-F238E27FC236}">
                <a16:creationId xmlns:a16="http://schemas.microsoft.com/office/drawing/2014/main" id="{AFB239B0-42E5-4B19-9FFD-FFD25BE8F021}"/>
              </a:ext>
            </a:extLst>
          </p:cNvPr>
          <p:cNvPicPr>
            <a:picLocks noChangeAspect="1"/>
          </p:cNvPicPr>
          <p:nvPr/>
        </p:nvPicPr>
        <p:blipFill>
          <a:blip r:embed="rId2"/>
          <a:stretch>
            <a:fillRect/>
          </a:stretch>
        </p:blipFill>
        <p:spPr>
          <a:xfrm>
            <a:off x="1068946" y="2303478"/>
            <a:ext cx="3683358" cy="3388983"/>
          </a:xfrm>
          <a:prstGeom prst="rect">
            <a:avLst/>
          </a:prstGeom>
        </p:spPr>
      </p:pic>
      <p:pic>
        <p:nvPicPr>
          <p:cNvPr id="7" name="Picture 6" descr="Azure Cloud Infra&#10;">
            <a:extLst>
              <a:ext uri="{FF2B5EF4-FFF2-40B4-BE49-F238E27FC236}">
                <a16:creationId xmlns:a16="http://schemas.microsoft.com/office/drawing/2014/main" id="{47D17004-3184-439D-9818-1AACFCA042E3}"/>
              </a:ext>
            </a:extLst>
          </p:cNvPr>
          <p:cNvPicPr>
            <a:picLocks noChangeAspect="1"/>
          </p:cNvPicPr>
          <p:nvPr/>
        </p:nvPicPr>
        <p:blipFill>
          <a:blip r:embed="rId3"/>
          <a:stretch>
            <a:fillRect/>
          </a:stretch>
        </p:blipFill>
        <p:spPr>
          <a:xfrm>
            <a:off x="7340958" y="2303477"/>
            <a:ext cx="4262906" cy="3388983"/>
          </a:xfrm>
          <a:prstGeom prst="rect">
            <a:avLst/>
          </a:prstGeom>
        </p:spPr>
      </p:pic>
    </p:spTree>
    <p:extLst>
      <p:ext uri="{BB962C8B-B14F-4D97-AF65-F5344CB8AC3E}">
        <p14:creationId xmlns:p14="http://schemas.microsoft.com/office/powerpoint/2010/main" val="375735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circle(in)">
                                      <p:cBhvr>
                                        <p:cTn id="19" dur="20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DC13F-D693-4B01-B6F0-BE003FE693DA}"/>
              </a:ext>
            </a:extLst>
          </p:cNvPr>
          <p:cNvSpPr>
            <a:spLocks noGrp="1"/>
          </p:cNvSpPr>
          <p:nvPr>
            <p:ph type="subTitle" idx="1"/>
          </p:nvPr>
        </p:nvSpPr>
        <p:spPr>
          <a:xfrm>
            <a:off x="609600" y="3090930"/>
            <a:ext cx="11367752" cy="1171977"/>
          </a:xfrm>
        </p:spPr>
        <p:txBody>
          <a:bodyPr>
            <a:normAutofit/>
          </a:bodyPr>
          <a:lstStyle/>
          <a:p>
            <a:pPr algn="ctr"/>
            <a:r>
              <a:rPr lang="en-US" sz="4000" dirty="0"/>
              <a:t>Azure Shared responsibility Model</a:t>
            </a:r>
          </a:p>
        </p:txBody>
      </p:sp>
    </p:spTree>
    <p:extLst>
      <p:ext uri="{BB962C8B-B14F-4D97-AF65-F5344CB8AC3E}">
        <p14:creationId xmlns:p14="http://schemas.microsoft.com/office/powerpoint/2010/main" val="317812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F08E-8810-434E-A164-5C460339E882}"/>
              </a:ext>
            </a:extLst>
          </p:cNvPr>
          <p:cNvSpPr>
            <a:spLocks noGrp="1"/>
          </p:cNvSpPr>
          <p:nvPr>
            <p:ph type="title"/>
          </p:nvPr>
        </p:nvSpPr>
        <p:spPr/>
        <p:txBody>
          <a:bodyPr/>
          <a:lstStyle/>
          <a:p>
            <a:r>
              <a:rPr lang="en-US" dirty="0"/>
              <a:t>Azure Shared Responsibility Model</a:t>
            </a:r>
          </a:p>
        </p:txBody>
      </p:sp>
      <p:sp>
        <p:nvSpPr>
          <p:cNvPr id="3" name="Content Placeholder 2">
            <a:extLst>
              <a:ext uri="{FF2B5EF4-FFF2-40B4-BE49-F238E27FC236}">
                <a16:creationId xmlns:a16="http://schemas.microsoft.com/office/drawing/2014/main" id="{63FC0A37-14A9-4CE7-88E9-C6C02BAB49F1}"/>
              </a:ext>
            </a:extLst>
          </p:cNvPr>
          <p:cNvSpPr>
            <a:spLocks noGrp="1"/>
          </p:cNvSpPr>
          <p:nvPr>
            <p:ph idx="1"/>
          </p:nvPr>
        </p:nvSpPr>
        <p:spPr/>
        <p:txBody>
          <a:bodyPr/>
          <a:lstStyle/>
          <a:p>
            <a:r>
              <a:rPr lang="en-US" dirty="0"/>
              <a:t>When talking about security in the public cloud, people ask “what are the main differences between security on-premises and security in the public cloud?”</a:t>
            </a:r>
          </a:p>
          <a:p>
            <a:r>
              <a:rPr lang="en-US" dirty="0"/>
              <a:t>If I had to call out the main difference between public cloud and on-premises security  is </a:t>
            </a:r>
            <a:r>
              <a:rPr lang="en-US" b="1" dirty="0"/>
              <a:t>Shared responsibility model.</a:t>
            </a:r>
          </a:p>
          <a:p>
            <a:pPr marL="0" indent="0">
              <a:buNone/>
            </a:pPr>
            <a:endParaRPr lang="en-US" b="1" dirty="0"/>
          </a:p>
        </p:txBody>
      </p:sp>
      <p:pic>
        <p:nvPicPr>
          <p:cNvPr id="5" name="Picture 4" descr="A screenshot of a cell phone&#10;&#10;Description generated with very high confidence">
            <a:extLst>
              <a:ext uri="{FF2B5EF4-FFF2-40B4-BE49-F238E27FC236}">
                <a16:creationId xmlns:a16="http://schemas.microsoft.com/office/drawing/2014/main" id="{F9C13748-DF29-44E3-95CD-0C751181520D}"/>
              </a:ext>
            </a:extLst>
          </p:cNvPr>
          <p:cNvPicPr>
            <a:picLocks noChangeAspect="1"/>
          </p:cNvPicPr>
          <p:nvPr/>
        </p:nvPicPr>
        <p:blipFill>
          <a:blip r:embed="rId2"/>
          <a:stretch>
            <a:fillRect/>
          </a:stretch>
        </p:blipFill>
        <p:spPr>
          <a:xfrm>
            <a:off x="3940935" y="2570971"/>
            <a:ext cx="7778840" cy="4002547"/>
          </a:xfrm>
          <a:prstGeom prst="rect">
            <a:avLst/>
          </a:prstGeom>
        </p:spPr>
      </p:pic>
    </p:spTree>
    <p:extLst>
      <p:ext uri="{BB962C8B-B14F-4D97-AF65-F5344CB8AC3E}">
        <p14:creationId xmlns:p14="http://schemas.microsoft.com/office/powerpoint/2010/main" val="399830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0010FA-7311-436D-A91F-93A2A34E1F31}"/>
              </a:ext>
            </a:extLst>
          </p:cNvPr>
          <p:cNvSpPr>
            <a:spLocks noGrp="1"/>
          </p:cNvSpPr>
          <p:nvPr>
            <p:ph type="subTitle" idx="1"/>
          </p:nvPr>
        </p:nvSpPr>
        <p:spPr>
          <a:xfrm>
            <a:off x="609600" y="850006"/>
            <a:ext cx="10659414" cy="1390918"/>
          </a:xfrm>
        </p:spPr>
        <p:txBody>
          <a:bodyPr>
            <a:normAutofit/>
          </a:bodyPr>
          <a:lstStyle/>
          <a:p>
            <a:pPr algn="ctr"/>
            <a:r>
              <a:rPr lang="en-US" sz="4400" dirty="0"/>
              <a:t>Azure Security Center</a:t>
            </a:r>
          </a:p>
        </p:txBody>
      </p:sp>
      <p:pic>
        <p:nvPicPr>
          <p:cNvPr id="7" name="Picture 6" descr="A picture containing thing, object&#10;&#10;Description generated with high confidence">
            <a:extLst>
              <a:ext uri="{FF2B5EF4-FFF2-40B4-BE49-F238E27FC236}">
                <a16:creationId xmlns:a16="http://schemas.microsoft.com/office/drawing/2014/main" id="{8881FE2D-C1B6-4F64-86C3-58518EF90299}"/>
              </a:ext>
            </a:extLst>
          </p:cNvPr>
          <p:cNvPicPr>
            <a:picLocks noChangeAspect="1"/>
          </p:cNvPicPr>
          <p:nvPr/>
        </p:nvPicPr>
        <p:blipFill>
          <a:blip r:embed="rId2"/>
          <a:stretch>
            <a:fillRect/>
          </a:stretch>
        </p:blipFill>
        <p:spPr>
          <a:xfrm>
            <a:off x="2469324" y="1970468"/>
            <a:ext cx="7253352" cy="4591318"/>
          </a:xfrm>
          <a:prstGeom prst="rect">
            <a:avLst/>
          </a:prstGeom>
        </p:spPr>
      </p:pic>
    </p:spTree>
    <p:extLst>
      <p:ext uri="{BB962C8B-B14F-4D97-AF65-F5344CB8AC3E}">
        <p14:creationId xmlns:p14="http://schemas.microsoft.com/office/powerpoint/2010/main" val="334510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89DB-D127-423D-8684-5046722016E7}"/>
              </a:ext>
            </a:extLst>
          </p:cNvPr>
          <p:cNvSpPr>
            <a:spLocks noGrp="1"/>
          </p:cNvSpPr>
          <p:nvPr>
            <p:ph type="title"/>
          </p:nvPr>
        </p:nvSpPr>
        <p:spPr/>
        <p:txBody>
          <a:bodyPr/>
          <a:lstStyle/>
          <a:p>
            <a:r>
              <a:rPr lang="en-US" dirty="0"/>
              <a:t>Azure Security Service center</a:t>
            </a:r>
          </a:p>
        </p:txBody>
      </p:sp>
      <p:sp>
        <p:nvSpPr>
          <p:cNvPr id="3" name="Content Placeholder 2">
            <a:extLst>
              <a:ext uri="{FF2B5EF4-FFF2-40B4-BE49-F238E27FC236}">
                <a16:creationId xmlns:a16="http://schemas.microsoft.com/office/drawing/2014/main" id="{B0E9AD67-2134-4A5D-9BC5-9975C1FF898C}"/>
              </a:ext>
            </a:extLst>
          </p:cNvPr>
          <p:cNvSpPr>
            <a:spLocks noGrp="1"/>
          </p:cNvSpPr>
          <p:nvPr>
            <p:ph idx="1"/>
          </p:nvPr>
        </p:nvSpPr>
        <p:spPr/>
        <p:txBody>
          <a:bodyPr/>
          <a:lstStyle/>
          <a:p>
            <a:r>
              <a:rPr lang="en-US" dirty="0"/>
              <a:t>Azure Security Center, you get a central view of the security state of all of your Azure resources. At a glance, verify that the appropriate security controls are in place and configured correctly. </a:t>
            </a:r>
          </a:p>
          <a:p>
            <a:r>
              <a:rPr lang="en-US" dirty="0"/>
              <a:t>Works on Security Policies </a:t>
            </a:r>
          </a:p>
          <a:p>
            <a:r>
              <a:rPr lang="en-US" dirty="0"/>
              <a:t>Collect Data from Resource Group.</a:t>
            </a:r>
          </a:p>
          <a:p>
            <a:r>
              <a:rPr lang="en-US" dirty="0"/>
              <a:t>Recommendation for Vulnerability Assessment, OS Vulnerabilities, NSG etc.</a:t>
            </a:r>
          </a:p>
          <a:p>
            <a:r>
              <a:rPr lang="en-US" dirty="0"/>
              <a:t>In Simple words, SeCuRiTy MoNiToRiNG In CLOuD</a:t>
            </a:r>
          </a:p>
        </p:txBody>
      </p:sp>
    </p:spTree>
    <p:extLst>
      <p:ext uri="{BB962C8B-B14F-4D97-AF65-F5344CB8AC3E}">
        <p14:creationId xmlns:p14="http://schemas.microsoft.com/office/powerpoint/2010/main" val="7670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DA9951C7-4320-4495-9FC1-E63CCA4172C0}" vid="{B4FD8286-12BA-4ECE-B80E-03C93BD82B08}"/>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1C05A15-2C36-4B2C-9ED7-7313D59409A3}">
  <ds:schemaRefs>
    <ds:schemaRef ds:uri="http://schemas.microsoft.com/sharepoint/v3/contenttype/forms"/>
  </ds:schemaRefs>
</ds:datastoreItem>
</file>

<file path=customXml/itemProps2.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A16170-AED4-43FB-90C7-1F1653EBFACC}">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2605</TotalTime>
  <Words>584</Words>
  <Application>Microsoft Office PowerPoint</Application>
  <PresentationFormat>Widescreen</PresentationFormat>
  <Paragraphs>56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Georgia</vt:lpstr>
      <vt:lpstr>Wingdings</vt:lpstr>
      <vt:lpstr>Brushed Metal 16x9</vt:lpstr>
      <vt:lpstr>Azure Security</vt:lpstr>
      <vt:lpstr>Agenda</vt:lpstr>
      <vt:lpstr>Introduction to Azure </vt:lpstr>
      <vt:lpstr>On premises vs Cloud Infrastructure </vt:lpstr>
      <vt:lpstr>On premises </vt:lpstr>
      <vt:lpstr>PowerPoint Presentation</vt:lpstr>
      <vt:lpstr>Azure Shared Responsibility Model</vt:lpstr>
      <vt:lpstr>PowerPoint Presentation</vt:lpstr>
      <vt:lpstr>Azure Security Service center</vt:lpstr>
      <vt:lpstr>Azure Security Service Center</vt:lpstr>
      <vt:lpstr>PowerPoint Presentation</vt:lpstr>
      <vt:lpstr>Azure NSG</vt:lpstr>
      <vt:lpstr>Azure NSG</vt:lpstr>
      <vt:lpstr>PowerPoint Presentation</vt:lpstr>
      <vt:lpstr>Azure Database Threat Protection</vt:lpstr>
      <vt:lpstr>Azure Database Threat Protection</vt:lpstr>
      <vt:lpstr>Azure Database Threat protection</vt:lpstr>
      <vt:lpstr>PowerPoint Presentation</vt:lpstr>
      <vt:lpstr>Azure cloud security Audit</vt:lpstr>
      <vt:lpstr>Azurite</vt:lpstr>
      <vt:lpstr>PowerPoint Presentation</vt:lpstr>
      <vt:lpstr>Demo Time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Security</dc:title>
  <dc:creator>Parag Kamra</dc:creator>
  <cp:lastModifiedBy>Parag Kamra</cp:lastModifiedBy>
  <cp:revision>41</cp:revision>
  <dcterms:created xsi:type="dcterms:W3CDTF">2017-07-06T11:58:36Z</dcterms:created>
  <dcterms:modified xsi:type="dcterms:W3CDTF">2017-08-31T07:41:28Z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