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handoutMasterIdLst>
    <p:handoutMasterId r:id="rId42"/>
  </p:handoutMasterIdLst>
  <p:sldIdLst>
    <p:sldId id="257" r:id="rId5"/>
    <p:sldId id="268" r:id="rId6"/>
    <p:sldId id="273" r:id="rId7"/>
    <p:sldId id="272" r:id="rId8"/>
    <p:sldId id="274" r:id="rId9"/>
    <p:sldId id="269" r:id="rId10"/>
    <p:sldId id="275" r:id="rId11"/>
    <p:sldId id="270" r:id="rId12"/>
    <p:sldId id="276" r:id="rId13"/>
    <p:sldId id="277" r:id="rId14"/>
    <p:sldId id="278" r:id="rId15"/>
    <p:sldId id="279" r:id="rId16"/>
    <p:sldId id="280" r:id="rId17"/>
    <p:sldId id="281" r:id="rId18"/>
    <p:sldId id="282" r:id="rId19"/>
    <p:sldId id="303"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8" r:id="rId35"/>
    <p:sldId id="297" r:id="rId36"/>
    <p:sldId id="299" r:id="rId37"/>
    <p:sldId id="300" r:id="rId38"/>
    <p:sldId id="301" r:id="rId39"/>
    <p:sldId id="302"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82"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6/10/2017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6/10/2017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6/10/2017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6/10/2017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6/10/2017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6/10/2017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6/10/2017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6/10/2017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ws.amazon.com/ec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0.awsstatic.com/whitepapers/DDoS_White_Paper_June2015.pdf" TargetMode="External"/><Relationship Id="rId2" Type="http://schemas.openxmlformats.org/officeDocument/2006/relationships/hyperlink" Target="https://aws.amazon.com/blogs/security/how-to-help-prepare-for-ddos-attacks-by-reducing-your-attack-surface/" TargetMode="External"/><Relationship Id="rId1" Type="http://schemas.openxmlformats.org/officeDocument/2006/relationships/slideLayout" Target="../slideLayouts/slideLayout2.xml"/><Relationship Id="rId5" Type="http://schemas.openxmlformats.org/officeDocument/2006/relationships/hyperlink" Target="https://dl.packetstormsecurity.net/papers/general/msazure-audit.pdf" TargetMode="External"/><Relationship Id="rId4" Type="http://schemas.openxmlformats.org/officeDocument/2006/relationships/hyperlink" Target="https://aws.amazon.com/blogs/security/how-to-protect-your-web-application-against-ddos-attacks-by-using-amazon-route-53-and-a-content-delivery-networ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212" y="1524000"/>
            <a:ext cx="10820400" cy="1905000"/>
          </a:xfrm>
        </p:spPr>
        <p:txBody>
          <a:bodyPr>
            <a:normAutofit/>
          </a:bodyPr>
          <a:lstStyle/>
          <a:p>
            <a:r>
              <a:rPr lang="en-US" sz="4800" dirty="0"/>
              <a:t>Mitigate DDoS attack in AWS Environment</a:t>
            </a:r>
          </a:p>
        </p:txBody>
      </p:sp>
      <p:sp>
        <p:nvSpPr>
          <p:cNvPr id="5" name="Subtitle 4"/>
          <p:cNvSpPr>
            <a:spLocks noGrp="1"/>
          </p:cNvSpPr>
          <p:nvPr>
            <p:ph type="subTitle" idx="1"/>
          </p:nvPr>
        </p:nvSpPr>
        <p:spPr>
          <a:xfrm>
            <a:off x="7389812" y="4953000"/>
            <a:ext cx="2970689" cy="838200"/>
          </a:xfrm>
        </p:spPr>
        <p:txBody>
          <a:bodyPr>
            <a:normAutofit/>
          </a:bodyPr>
          <a:lstStyle/>
          <a:p>
            <a:r>
              <a:rPr lang="en-US" dirty="0"/>
              <a:t>Parag Kamra</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1 UDP Flood</a:t>
            </a:r>
          </a:p>
        </p:txBody>
      </p:sp>
      <p:sp>
        <p:nvSpPr>
          <p:cNvPr id="3" name="Content Placeholder 2"/>
          <p:cNvSpPr>
            <a:spLocks noGrp="1"/>
          </p:cNvSpPr>
          <p:nvPr>
            <p:ph idx="1"/>
          </p:nvPr>
        </p:nvSpPr>
        <p:spPr/>
        <p:txBody>
          <a:bodyPr/>
          <a:lstStyle/>
          <a:p>
            <a:pPr marL="0" indent="0">
              <a:buNone/>
            </a:pPr>
            <a:r>
              <a:rPr lang="en-US" dirty="0">
                <a:solidFill>
                  <a:schemeClr val="accent1">
                    <a:lumMod val="60000"/>
                    <a:lumOff val="40000"/>
                  </a:schemeClr>
                </a:solidFill>
              </a:rPr>
              <a:t>Network Traffic  </a:t>
            </a:r>
            <a:r>
              <a:rPr lang="en-US" dirty="0"/>
              <a:t>|| System Connections  || Service Requests</a:t>
            </a:r>
          </a:p>
          <a:p>
            <a:pPr marL="0" indent="0">
              <a:buNone/>
            </a:pPr>
            <a:endParaRPr lang="en-US" dirty="0"/>
          </a:p>
          <a:p>
            <a:pPr marL="0" indent="0">
              <a:buNone/>
            </a:pPr>
            <a:endParaRPr lang="en-US" dirty="0">
              <a:solidFill>
                <a:schemeClr val="accent1">
                  <a:lumMod val="60000"/>
                  <a:lumOff val="4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12" y="4301234"/>
            <a:ext cx="8534400" cy="1447800"/>
          </a:xfrm>
          <a:prstGeom prst="rect">
            <a:avLst/>
          </a:prstGeom>
        </p:spPr>
      </p:pic>
      <p:sp>
        <p:nvSpPr>
          <p:cNvPr id="6" name="Speech Bubble: Oval 5"/>
          <p:cNvSpPr/>
          <p:nvPr/>
        </p:nvSpPr>
        <p:spPr>
          <a:xfrm>
            <a:off x="9521270" y="2904236"/>
            <a:ext cx="2362200" cy="1295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Packet Size defined by</a:t>
            </a:r>
            <a:r>
              <a:rPr lang="en-US" sz="2800" dirty="0"/>
              <a:t> </a:t>
            </a:r>
            <a:r>
              <a:rPr lang="en-US" sz="2000" dirty="0"/>
              <a:t>Attacker</a:t>
            </a:r>
            <a:endParaRPr lang="en-US" sz="2800" dirty="0"/>
          </a:p>
        </p:txBody>
      </p:sp>
      <p:sp>
        <p:nvSpPr>
          <p:cNvPr id="7" name="Speech Bubble: Oval 6"/>
          <p:cNvSpPr/>
          <p:nvPr/>
        </p:nvSpPr>
        <p:spPr>
          <a:xfrm>
            <a:off x="5789612" y="2133600"/>
            <a:ext cx="2819400" cy="2167633"/>
          </a:xfrm>
          <a:prstGeom prst="wedgeEllipseCallout">
            <a:avLst>
              <a:gd name="adj1" fmla="val 58447"/>
              <a:gd name="adj2" fmla="val 1062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Clear indicator of Suspicious activity if destination doesn’t have UDP</a:t>
            </a:r>
          </a:p>
        </p:txBody>
      </p:sp>
    </p:spTree>
    <p:extLst>
      <p:ext uri="{BB962C8B-B14F-4D97-AF65-F5344CB8AC3E}">
        <p14:creationId xmlns:p14="http://schemas.microsoft.com/office/powerpoint/2010/main" val="153524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2 UDP Reflection Attack</a:t>
            </a:r>
          </a:p>
        </p:txBody>
      </p:sp>
      <p:sp>
        <p:nvSpPr>
          <p:cNvPr id="3" name="Content Placeholder 2"/>
          <p:cNvSpPr>
            <a:spLocks noGrp="1"/>
          </p:cNvSpPr>
          <p:nvPr>
            <p:ph idx="1"/>
          </p:nvPr>
        </p:nvSpPr>
        <p:spPr/>
        <p:txBody>
          <a:bodyPr/>
          <a:lstStyle/>
          <a:p>
            <a:pPr marL="0" indent="0">
              <a:buNone/>
            </a:pPr>
            <a:r>
              <a:rPr lang="en-US" dirty="0">
                <a:solidFill>
                  <a:schemeClr val="accent1">
                    <a:lumMod val="60000"/>
                    <a:lumOff val="40000"/>
                  </a:schemeClr>
                </a:solidFill>
              </a:rPr>
              <a:t>Network Traffic  </a:t>
            </a:r>
            <a:r>
              <a:rPr lang="en-US" dirty="0"/>
              <a:t>|| System Connections  || Service Requests</a:t>
            </a:r>
          </a:p>
          <a:p>
            <a:r>
              <a:rPr lang="en-US" dirty="0"/>
              <a:t>Attacker sends spoofed request to UDP service</a:t>
            </a:r>
          </a:p>
          <a:p>
            <a:r>
              <a:rPr lang="en-US" dirty="0"/>
              <a:t>Spoofed IP is that of the victim</a:t>
            </a:r>
          </a:p>
          <a:p>
            <a:r>
              <a:rPr lang="en-US" dirty="0"/>
              <a:t>UDP service responds with large payload</a:t>
            </a:r>
          </a:p>
          <a:p>
            <a:pPr marL="0" indent="0">
              <a:buNone/>
            </a:pPr>
            <a:endParaRPr lang="en-US" dirty="0"/>
          </a:p>
        </p:txBody>
      </p:sp>
    </p:spTree>
    <p:extLst>
      <p:ext uri="{BB962C8B-B14F-4D97-AF65-F5344CB8AC3E}">
        <p14:creationId xmlns:p14="http://schemas.microsoft.com/office/powerpoint/2010/main" val="348927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2 UDP Reflection Attack</a:t>
            </a:r>
          </a:p>
        </p:txBody>
      </p:sp>
      <p:sp>
        <p:nvSpPr>
          <p:cNvPr id="3" name="Content Placeholder 2"/>
          <p:cNvSpPr>
            <a:spLocks noGrp="1"/>
          </p:cNvSpPr>
          <p:nvPr>
            <p:ph idx="1"/>
          </p:nvPr>
        </p:nvSpPr>
        <p:spPr/>
        <p:txBody>
          <a:bodyPr/>
          <a:lstStyle/>
          <a:p>
            <a:pPr marL="0" indent="0">
              <a:buNone/>
            </a:pPr>
            <a:r>
              <a:rPr lang="en-US" dirty="0">
                <a:solidFill>
                  <a:schemeClr val="accent1">
                    <a:lumMod val="60000"/>
                    <a:lumOff val="40000"/>
                  </a:schemeClr>
                </a:solidFill>
              </a:rPr>
              <a:t>Network Traffic  </a:t>
            </a:r>
            <a:r>
              <a:rPr lang="en-US" dirty="0"/>
              <a:t>|| System Connections  || Service Requests</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612" y="4022338"/>
            <a:ext cx="8229600" cy="1464062"/>
          </a:xfrm>
          <a:prstGeom prst="rect">
            <a:avLst/>
          </a:prstGeom>
        </p:spPr>
      </p:pic>
      <p:sp>
        <p:nvSpPr>
          <p:cNvPr id="6" name="Speech Bubble: Oval 5"/>
          <p:cNvSpPr/>
          <p:nvPr/>
        </p:nvSpPr>
        <p:spPr>
          <a:xfrm>
            <a:off x="10116298" y="5334000"/>
            <a:ext cx="2072527" cy="1523999"/>
          </a:xfrm>
          <a:prstGeom prst="wedgeEllipseCallout">
            <a:avLst>
              <a:gd name="adj1" fmla="val -40689"/>
              <a:gd name="adj2" fmla="val -637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Large Packet Size (Flood of traffic is easy to generate)</a:t>
            </a:r>
          </a:p>
        </p:txBody>
      </p:sp>
      <p:pic>
        <p:nvPicPr>
          <p:cNvPr id="7" name="Picture 6"/>
          <p:cNvPicPr>
            <a:picLocks noChangeAspect="1"/>
          </p:cNvPicPr>
          <p:nvPr/>
        </p:nvPicPr>
        <p:blipFill>
          <a:blip r:embed="rId3"/>
          <a:stretch>
            <a:fillRect/>
          </a:stretch>
        </p:blipFill>
        <p:spPr>
          <a:xfrm>
            <a:off x="5942012" y="2057400"/>
            <a:ext cx="3048000" cy="2514600"/>
          </a:xfrm>
          <a:prstGeom prst="rect">
            <a:avLst/>
          </a:prstGeom>
        </p:spPr>
      </p:pic>
    </p:spTree>
    <p:extLst>
      <p:ext uri="{BB962C8B-B14F-4D97-AF65-F5344CB8AC3E}">
        <p14:creationId xmlns:p14="http://schemas.microsoft.com/office/powerpoint/2010/main" val="462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3 TCP SYN Flood</a:t>
            </a:r>
          </a:p>
        </p:txBody>
      </p:sp>
      <p:sp>
        <p:nvSpPr>
          <p:cNvPr id="3" name="Content Placeholder 2"/>
          <p:cNvSpPr>
            <a:spLocks noGrp="1"/>
          </p:cNvSpPr>
          <p:nvPr>
            <p:ph idx="1"/>
          </p:nvPr>
        </p:nvSpPr>
        <p:spPr/>
        <p:txBody>
          <a:bodyPr/>
          <a:lstStyle/>
          <a:p>
            <a:pPr marL="0" indent="0">
              <a:buNone/>
            </a:pPr>
            <a:r>
              <a:rPr lang="en-US" dirty="0">
                <a:solidFill>
                  <a:schemeClr val="accent1">
                    <a:lumMod val="60000"/>
                    <a:lumOff val="40000"/>
                  </a:schemeClr>
                </a:solidFill>
              </a:rPr>
              <a:t>Network Traffic  </a:t>
            </a:r>
            <a:r>
              <a:rPr lang="en-US" dirty="0"/>
              <a:t>|| </a:t>
            </a:r>
            <a:r>
              <a:rPr lang="en-US" dirty="0">
                <a:solidFill>
                  <a:schemeClr val="accent1">
                    <a:lumMod val="60000"/>
                    <a:lumOff val="40000"/>
                  </a:schemeClr>
                </a:solidFill>
              </a:rPr>
              <a:t>System Connections  </a:t>
            </a:r>
            <a:r>
              <a:rPr lang="en-US" dirty="0"/>
              <a:t>|| Service Requests</a:t>
            </a:r>
          </a:p>
          <a:p>
            <a:r>
              <a:rPr lang="en-US" dirty="0"/>
              <a:t>Flood of many connections targeting a system</a:t>
            </a:r>
          </a:p>
          <a:p>
            <a:r>
              <a:rPr lang="en-US" dirty="0"/>
              <a:t>Connections are left half-open, state table exhaustion</a:t>
            </a:r>
          </a:p>
          <a:p>
            <a:pPr marL="0" indent="0">
              <a:buNone/>
            </a:pPr>
            <a:endParaRPr lang="en-US" dirty="0"/>
          </a:p>
        </p:txBody>
      </p:sp>
    </p:spTree>
    <p:extLst>
      <p:ext uri="{BB962C8B-B14F-4D97-AF65-F5344CB8AC3E}">
        <p14:creationId xmlns:p14="http://schemas.microsoft.com/office/powerpoint/2010/main" val="360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3 TCP SYN Flood</a:t>
            </a:r>
          </a:p>
        </p:txBody>
      </p:sp>
      <p:sp>
        <p:nvSpPr>
          <p:cNvPr id="3" name="Content Placeholder 2"/>
          <p:cNvSpPr>
            <a:spLocks noGrp="1"/>
          </p:cNvSpPr>
          <p:nvPr>
            <p:ph idx="1"/>
          </p:nvPr>
        </p:nvSpPr>
        <p:spPr/>
        <p:txBody>
          <a:bodyPr/>
          <a:lstStyle/>
          <a:p>
            <a:pPr marL="0" indent="0">
              <a:buNone/>
            </a:pPr>
            <a:r>
              <a:rPr lang="en-US" dirty="0">
                <a:solidFill>
                  <a:schemeClr val="accent1">
                    <a:lumMod val="60000"/>
                    <a:lumOff val="40000"/>
                  </a:schemeClr>
                </a:solidFill>
              </a:rPr>
              <a:t>Network Traffic  </a:t>
            </a:r>
            <a:r>
              <a:rPr lang="en-US" dirty="0"/>
              <a:t>|| </a:t>
            </a:r>
            <a:r>
              <a:rPr lang="en-US" dirty="0">
                <a:solidFill>
                  <a:schemeClr val="accent1">
                    <a:lumMod val="60000"/>
                    <a:lumOff val="40000"/>
                  </a:schemeClr>
                </a:solidFill>
              </a:rPr>
              <a:t>System Connections  </a:t>
            </a:r>
            <a:r>
              <a:rPr lang="en-US" dirty="0"/>
              <a:t>|| Service Requests</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412" y="2947920"/>
            <a:ext cx="7848600" cy="1166880"/>
          </a:xfrm>
          <a:prstGeom prst="rect">
            <a:avLst/>
          </a:prstGeom>
        </p:spPr>
      </p:pic>
      <p:sp>
        <p:nvSpPr>
          <p:cNvPr id="6" name="Speech Bubble: Oval 5"/>
          <p:cNvSpPr/>
          <p:nvPr/>
        </p:nvSpPr>
        <p:spPr>
          <a:xfrm>
            <a:off x="9294812" y="4640069"/>
            <a:ext cx="1981200" cy="1524000"/>
          </a:xfrm>
          <a:prstGeom prst="wedgeEllipseCallout">
            <a:avLst>
              <a:gd name="adj1" fmla="val -54787"/>
              <a:gd name="adj2" fmla="val -822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Half open connection</a:t>
            </a:r>
          </a:p>
        </p:txBody>
      </p:sp>
    </p:spTree>
    <p:extLst>
      <p:ext uri="{BB962C8B-B14F-4D97-AF65-F5344CB8AC3E}">
        <p14:creationId xmlns:p14="http://schemas.microsoft.com/office/powerpoint/2010/main" val="133242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4 Web Application layer Attacks</a:t>
            </a:r>
          </a:p>
        </p:txBody>
      </p:sp>
      <p:sp>
        <p:nvSpPr>
          <p:cNvPr id="3" name="Content Placeholder 2"/>
          <p:cNvSpPr>
            <a:spLocks noGrp="1"/>
          </p:cNvSpPr>
          <p:nvPr>
            <p:ph idx="1"/>
          </p:nvPr>
        </p:nvSpPr>
        <p:spPr/>
        <p:txBody>
          <a:bodyPr/>
          <a:lstStyle/>
          <a:p>
            <a:pPr marL="0" indent="0">
              <a:buNone/>
            </a:pPr>
            <a:r>
              <a:rPr lang="en-US" dirty="0"/>
              <a:t>Network Traffic  || System Connections  || </a:t>
            </a:r>
            <a:r>
              <a:rPr lang="en-US" dirty="0">
                <a:solidFill>
                  <a:schemeClr val="accent1">
                    <a:lumMod val="60000"/>
                    <a:lumOff val="40000"/>
                  </a:schemeClr>
                </a:solidFill>
              </a:rPr>
              <a:t>Service Requests</a:t>
            </a:r>
          </a:p>
          <a:p>
            <a:r>
              <a:rPr lang="en-US" dirty="0"/>
              <a:t>Malicious web requests that look like real users</a:t>
            </a:r>
          </a:p>
          <a:p>
            <a:r>
              <a:rPr lang="en-US" dirty="0"/>
              <a:t>Impact availability or scrape site content</a:t>
            </a:r>
          </a:p>
          <a:p>
            <a:r>
              <a:rPr lang="en-US" dirty="0"/>
              <a:t>Mitigate using a WAF</a:t>
            </a:r>
          </a:p>
          <a:p>
            <a:pPr lvl="1"/>
            <a:r>
              <a:rPr lang="en-US" dirty="0"/>
              <a:t>Block abusive IP’s, user agents, etc.</a:t>
            </a:r>
          </a:p>
          <a:p>
            <a:pPr marL="0" indent="0">
              <a:buNone/>
            </a:pPr>
            <a:endParaRPr lang="en-US" dirty="0"/>
          </a:p>
        </p:txBody>
      </p:sp>
    </p:spTree>
    <p:extLst>
      <p:ext uri="{BB962C8B-B14F-4D97-AF65-F5344CB8AC3E}">
        <p14:creationId xmlns:p14="http://schemas.microsoft.com/office/powerpoint/2010/main" val="24770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Video of DDoS attack</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422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Services for DDoS Mitigation</a:t>
            </a:r>
          </a:p>
        </p:txBody>
      </p:sp>
      <p:sp>
        <p:nvSpPr>
          <p:cNvPr id="3" name="Content Placeholder 2"/>
          <p:cNvSpPr>
            <a:spLocks noGrp="1"/>
          </p:cNvSpPr>
          <p:nvPr>
            <p:ph idx="1"/>
          </p:nvPr>
        </p:nvSpPr>
        <p:spPr/>
        <p:txBody>
          <a:bodyPr/>
          <a:lstStyle/>
          <a:p>
            <a:r>
              <a:rPr lang="en-US" dirty="0"/>
              <a:t>Amazon Route53</a:t>
            </a:r>
          </a:p>
          <a:p>
            <a:r>
              <a:rPr lang="en-US" dirty="0"/>
              <a:t>Amazon Cloud Front</a:t>
            </a:r>
          </a:p>
          <a:p>
            <a:r>
              <a:rPr lang="en-US" dirty="0"/>
              <a:t>Amazon Cloud Watch</a:t>
            </a:r>
          </a:p>
          <a:p>
            <a:r>
              <a:rPr lang="en-US" dirty="0"/>
              <a:t>Elastic load balancing</a:t>
            </a:r>
          </a:p>
          <a:p>
            <a:r>
              <a:rPr lang="en-US" dirty="0"/>
              <a:t>VPCs and Security Groups</a:t>
            </a:r>
          </a:p>
          <a:p>
            <a:r>
              <a:rPr lang="en-US" dirty="0"/>
              <a:t>AWS WAF</a:t>
            </a:r>
          </a:p>
        </p:txBody>
      </p:sp>
    </p:spTree>
    <p:extLst>
      <p:ext uri="{BB962C8B-B14F-4D97-AF65-F5344CB8AC3E}">
        <p14:creationId xmlns:p14="http://schemas.microsoft.com/office/powerpoint/2010/main" val="413665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Route53</a:t>
            </a:r>
          </a:p>
        </p:txBody>
      </p:sp>
      <p:sp>
        <p:nvSpPr>
          <p:cNvPr id="3" name="Content Placeholder 2"/>
          <p:cNvSpPr>
            <a:spLocks noGrp="1"/>
          </p:cNvSpPr>
          <p:nvPr>
            <p:ph idx="1"/>
          </p:nvPr>
        </p:nvSpPr>
        <p:spPr>
          <a:xfrm>
            <a:off x="1218883" y="1701797"/>
            <a:ext cx="6551929" cy="4462272"/>
          </a:xfrm>
        </p:spPr>
        <p:txBody>
          <a:bodyPr>
            <a:normAutofit lnSpcReduction="10000"/>
          </a:bodyPr>
          <a:lstStyle/>
          <a:p>
            <a:r>
              <a:rPr lang="en-US" dirty="0"/>
              <a:t>One of the most common targets of DDoS attacks is the Domain Name System (DNS). Amazon Route 53 is a highly available and scalable DNS service designed to route end users to infrastructure running inside or outside of AWS. Route 53 makes it possible to manage traffic globally through a variety of routing types, and provides out-of-the-box shuffle </a:t>
            </a:r>
            <a:r>
              <a:rPr lang="en-US" dirty="0" err="1"/>
              <a:t>sharding</a:t>
            </a:r>
            <a:r>
              <a:rPr lang="en-US" dirty="0"/>
              <a:t> and </a:t>
            </a:r>
            <a:r>
              <a:rPr lang="en-US" dirty="0" err="1"/>
              <a:t>Anycast</a:t>
            </a:r>
            <a:r>
              <a:rPr lang="en-US" dirty="0"/>
              <a:t> routing capabilities to protect domain names from DNS-based DDoS attacks.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812" y="1524000"/>
            <a:ext cx="3822222" cy="3822222"/>
          </a:xfrm>
          <a:prstGeom prst="rect">
            <a:avLst/>
          </a:prstGeom>
        </p:spPr>
      </p:pic>
    </p:spTree>
    <p:extLst>
      <p:ext uri="{BB962C8B-B14F-4D97-AF65-F5344CB8AC3E}">
        <p14:creationId xmlns:p14="http://schemas.microsoft.com/office/powerpoint/2010/main" val="409511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Cloud Front</a:t>
            </a:r>
          </a:p>
        </p:txBody>
      </p:sp>
      <p:sp>
        <p:nvSpPr>
          <p:cNvPr id="3" name="Content Placeholder 2"/>
          <p:cNvSpPr>
            <a:spLocks noGrp="1"/>
          </p:cNvSpPr>
          <p:nvPr>
            <p:ph idx="1"/>
          </p:nvPr>
        </p:nvSpPr>
        <p:spPr>
          <a:xfrm>
            <a:off x="1218883" y="1701797"/>
            <a:ext cx="5485129" cy="4462272"/>
          </a:xfrm>
        </p:spPr>
        <p:txBody>
          <a:bodyPr>
            <a:normAutofit lnSpcReduction="10000"/>
          </a:bodyPr>
          <a:lstStyle/>
          <a:p>
            <a:r>
              <a:rPr lang="en-US" dirty="0"/>
              <a:t>Amazon </a:t>
            </a:r>
            <a:r>
              <a:rPr lang="en-US" dirty="0" err="1"/>
              <a:t>CloudFront</a:t>
            </a:r>
            <a:r>
              <a:rPr lang="en-US" dirty="0"/>
              <a:t> distributes traffic across multiple Points of Presence (</a:t>
            </a:r>
            <a:r>
              <a:rPr lang="en-US" dirty="0" err="1"/>
              <a:t>PoP</a:t>
            </a:r>
            <a:r>
              <a:rPr lang="en-US" dirty="0"/>
              <a:t>) locations and filters requests to ensure that only valid HTTP(S) requests will be forwarded to backend hosts. </a:t>
            </a:r>
            <a:r>
              <a:rPr lang="en-US" dirty="0" err="1"/>
              <a:t>CloudFront</a:t>
            </a:r>
            <a:r>
              <a:rPr lang="en-US" dirty="0"/>
              <a:t> also supports geo restriction, also known as </a:t>
            </a:r>
            <a:r>
              <a:rPr lang="en-US" i="1" dirty="0" err="1"/>
              <a:t>geoblocking</a:t>
            </a:r>
            <a:r>
              <a:rPr lang="en-US" dirty="0"/>
              <a:t>, which can be useful for isolating attacks originating from a particular geographic location.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213" y="2133601"/>
            <a:ext cx="3505200" cy="3352796"/>
          </a:xfrm>
          <a:prstGeom prst="rect">
            <a:avLst/>
          </a:prstGeom>
        </p:spPr>
      </p:pic>
    </p:spTree>
    <p:extLst>
      <p:ext uri="{BB962C8B-B14F-4D97-AF65-F5344CB8AC3E}">
        <p14:creationId xmlns:p14="http://schemas.microsoft.com/office/powerpoint/2010/main" val="66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t>
            </a:r>
            <a:r>
              <a:rPr lang="en-US" dirty="0" err="1"/>
              <a:t>whoami</a:t>
            </a:r>
            <a:endParaRPr lang="en-US" dirty="0"/>
          </a:p>
        </p:txBody>
      </p:sp>
      <p:sp>
        <p:nvSpPr>
          <p:cNvPr id="14" name="Content Placeholder 13"/>
          <p:cNvSpPr>
            <a:spLocks noGrp="1"/>
          </p:cNvSpPr>
          <p:nvPr>
            <p:ph idx="1"/>
          </p:nvPr>
        </p:nvSpPr>
        <p:spPr/>
        <p:txBody>
          <a:bodyPr/>
          <a:lstStyle/>
          <a:p>
            <a:r>
              <a:rPr lang="en-US" dirty="0"/>
              <a:t>Parag Kamra </a:t>
            </a:r>
          </a:p>
          <a:p>
            <a:pPr lvl="1"/>
            <a:r>
              <a:rPr lang="en-US" dirty="0"/>
              <a:t>Senior Security Analyst at NII Consulting (Innovation and Research Team)</a:t>
            </a:r>
          </a:p>
          <a:p>
            <a:pPr lvl="1"/>
            <a:r>
              <a:rPr lang="en-US" dirty="0"/>
              <a:t>2.4 years of experience</a:t>
            </a:r>
          </a:p>
          <a:p>
            <a:pPr lvl="1"/>
            <a:r>
              <a:rPr lang="en-US" dirty="0"/>
              <a:t>Published whitepaper on Azure cloud Security Audit</a:t>
            </a:r>
          </a:p>
          <a:p>
            <a:pPr lvl="1"/>
            <a:r>
              <a:rPr lang="en-US"/>
              <a:t>Twitter: @</a:t>
            </a:r>
            <a:r>
              <a:rPr lang="en-US" dirty="0"/>
              <a:t>paragkamra3 </a:t>
            </a:r>
          </a:p>
          <a:p>
            <a:pPr lvl="1"/>
            <a:endParaRPr lang="en-US" dirty="0"/>
          </a:p>
          <a:p>
            <a:pPr lvl="1"/>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Cloud Watch</a:t>
            </a:r>
          </a:p>
        </p:txBody>
      </p:sp>
      <p:sp>
        <p:nvSpPr>
          <p:cNvPr id="3" name="Content Placeholder 2"/>
          <p:cNvSpPr>
            <a:spLocks noGrp="1"/>
          </p:cNvSpPr>
          <p:nvPr>
            <p:ph idx="1"/>
          </p:nvPr>
        </p:nvSpPr>
        <p:spPr>
          <a:xfrm>
            <a:off x="1218883" y="1701797"/>
            <a:ext cx="5027929" cy="4462272"/>
          </a:xfrm>
        </p:spPr>
        <p:txBody>
          <a:bodyPr/>
          <a:lstStyle/>
          <a:p>
            <a:r>
              <a:rPr lang="en-US" i="1" dirty="0"/>
              <a:t>Amazon </a:t>
            </a:r>
            <a:r>
              <a:rPr lang="en-US" i="1" dirty="0" err="1"/>
              <a:t>CloudWatch</a:t>
            </a:r>
            <a:r>
              <a:rPr lang="en-US" dirty="0"/>
              <a:t> is a component of Amazon Web Services (AWS) that provides monitoring for AWS resources and the customer applications running on the cloud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8412" y="1371600"/>
            <a:ext cx="3822222" cy="3822222"/>
          </a:xfrm>
          <a:prstGeom prst="rect">
            <a:avLst/>
          </a:prstGeom>
        </p:spPr>
      </p:pic>
    </p:spTree>
    <p:extLst>
      <p:ext uri="{BB962C8B-B14F-4D97-AF65-F5344CB8AC3E}">
        <p14:creationId xmlns:p14="http://schemas.microsoft.com/office/powerpoint/2010/main" val="213084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load balancing</a:t>
            </a:r>
          </a:p>
        </p:txBody>
      </p:sp>
      <p:sp>
        <p:nvSpPr>
          <p:cNvPr id="3" name="Content Placeholder 2"/>
          <p:cNvSpPr>
            <a:spLocks noGrp="1"/>
          </p:cNvSpPr>
          <p:nvPr>
            <p:ph idx="1"/>
          </p:nvPr>
        </p:nvSpPr>
        <p:spPr>
          <a:xfrm>
            <a:off x="1218883" y="1701796"/>
            <a:ext cx="5942329" cy="4851403"/>
          </a:xfrm>
        </p:spPr>
        <p:txBody>
          <a:bodyPr>
            <a:normAutofit fontScale="92500" lnSpcReduction="20000"/>
          </a:bodyPr>
          <a:lstStyle/>
          <a:p>
            <a:r>
              <a:rPr lang="en-US" dirty="0"/>
              <a:t>Elastic Load Balancing (ELB) enables the automatic distribution of application traffic to several Amazon Elastic Compute Cloud (Amazon EC2) instances across multiple Availability Zones, which minimizes the risk of overloading a single EC2 instance. Elastic Load Balancing, like </a:t>
            </a:r>
            <a:r>
              <a:rPr lang="en-US" dirty="0" err="1"/>
              <a:t>CloudFront</a:t>
            </a:r>
            <a:r>
              <a:rPr lang="en-US" dirty="0"/>
              <a:t>, only supports valid TCP requests, so DDoS attacks such as UDP and SYN floods are not able to reach EC2 instances. It also offers a single point of management and can serve as a line of defense between the Internet and your backend, private EC2 instances.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212" y="1701796"/>
            <a:ext cx="3822222" cy="3822222"/>
          </a:xfrm>
          <a:prstGeom prst="rect">
            <a:avLst/>
          </a:prstGeom>
        </p:spPr>
      </p:pic>
    </p:spTree>
    <p:extLst>
      <p:ext uri="{BB962C8B-B14F-4D97-AF65-F5344CB8AC3E}">
        <p14:creationId xmlns:p14="http://schemas.microsoft.com/office/powerpoint/2010/main" val="425611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VPCs and Security Groups</a:t>
            </a:r>
          </a:p>
        </p:txBody>
      </p:sp>
      <p:sp>
        <p:nvSpPr>
          <p:cNvPr id="3" name="Content Placeholder 2"/>
          <p:cNvSpPr>
            <a:spLocks noGrp="1"/>
          </p:cNvSpPr>
          <p:nvPr>
            <p:ph idx="1"/>
          </p:nvPr>
        </p:nvSpPr>
        <p:spPr>
          <a:xfrm>
            <a:off x="1218883" y="1701797"/>
            <a:ext cx="6094729" cy="4462272"/>
          </a:xfrm>
        </p:spPr>
        <p:txBody>
          <a:bodyPr>
            <a:normAutofit fontScale="92500" lnSpcReduction="10000"/>
          </a:bodyPr>
          <a:lstStyle/>
          <a:p>
            <a:r>
              <a:rPr lang="en-US" dirty="0"/>
              <a:t>Amazon Virtual Private Cloud (Amazon VPC) allows customers to configure subnet routes, public IP addresses, security groups, and network access control lists in order to minimize application attack surfaces. ELB load balancers and EC2 instance security groups can be configured to allow only traffic that originates from specific IP addresses, such as that from </a:t>
            </a:r>
            <a:r>
              <a:rPr lang="en-US" dirty="0" err="1"/>
              <a:t>CloudFront</a:t>
            </a:r>
            <a:r>
              <a:rPr lang="en-US" dirty="0"/>
              <a:t> or AWS WAF, protecting backend application components from a direct attack.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574" y="1701797"/>
            <a:ext cx="3822222" cy="3822222"/>
          </a:xfrm>
          <a:prstGeom prst="rect">
            <a:avLst/>
          </a:prstGeom>
        </p:spPr>
      </p:pic>
    </p:spTree>
    <p:extLst>
      <p:ext uri="{BB962C8B-B14F-4D97-AF65-F5344CB8AC3E}">
        <p14:creationId xmlns:p14="http://schemas.microsoft.com/office/powerpoint/2010/main" val="129236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WAF</a:t>
            </a:r>
          </a:p>
        </p:txBody>
      </p:sp>
      <p:sp>
        <p:nvSpPr>
          <p:cNvPr id="3" name="Content Placeholder 2"/>
          <p:cNvSpPr>
            <a:spLocks noGrp="1"/>
          </p:cNvSpPr>
          <p:nvPr>
            <p:ph idx="1"/>
          </p:nvPr>
        </p:nvSpPr>
        <p:spPr>
          <a:xfrm>
            <a:off x="1218883" y="1701797"/>
            <a:ext cx="5180329" cy="4462272"/>
          </a:xfrm>
        </p:spPr>
        <p:txBody>
          <a:bodyPr>
            <a:normAutofit lnSpcReduction="10000"/>
          </a:bodyPr>
          <a:lstStyle/>
          <a:p>
            <a:r>
              <a:rPr lang="en-US" dirty="0"/>
              <a:t>AWS WAF is a web application firewall that helps protect your web applications from common web exploits that could affect application availability, compromise security, or consume excessive resources. AWS WAF gives you control over which traffic to allow or block to your web applications by defining customizable web security rules.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6612" y="1981200"/>
            <a:ext cx="2336800" cy="3048000"/>
          </a:xfrm>
          <a:prstGeom prst="rect">
            <a:avLst/>
          </a:prstGeom>
        </p:spPr>
      </p:pic>
    </p:spTree>
    <p:extLst>
      <p:ext uri="{BB962C8B-B14F-4D97-AF65-F5344CB8AC3E}">
        <p14:creationId xmlns:p14="http://schemas.microsoft.com/office/powerpoint/2010/main" val="127936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Auto Scaling</a:t>
            </a:r>
          </a:p>
        </p:txBody>
      </p:sp>
      <p:sp>
        <p:nvSpPr>
          <p:cNvPr id="3" name="Content Placeholder 2"/>
          <p:cNvSpPr>
            <a:spLocks noGrp="1"/>
          </p:cNvSpPr>
          <p:nvPr>
            <p:ph idx="1"/>
          </p:nvPr>
        </p:nvSpPr>
        <p:spPr>
          <a:xfrm>
            <a:off x="1218883" y="1701797"/>
            <a:ext cx="7009129" cy="4462272"/>
          </a:xfrm>
        </p:spPr>
        <p:txBody>
          <a:bodyPr>
            <a:normAutofit lnSpcReduction="10000"/>
          </a:bodyPr>
          <a:lstStyle/>
          <a:p>
            <a:r>
              <a:rPr lang="en-US" dirty="0"/>
              <a:t>Auto Scaling helps you maintain application availability and allows you to scale your </a:t>
            </a:r>
            <a:r>
              <a:rPr lang="en-US" dirty="0">
                <a:hlinkClick r:id="rId2"/>
              </a:rPr>
              <a:t>Amazon EC2</a:t>
            </a:r>
            <a:r>
              <a:rPr lang="en-US" dirty="0"/>
              <a:t> capacity up or down automatically according to conditions you define. You can use Auto Scaling to help ensure that you are running your desired number of Amazon EC2 instances. Auto Scaling can also automatically increase the number of Amazon EC2 instances during demand spikes to maintain performance and decrease capacity during lulls to reduce costs</a:t>
            </a:r>
          </a:p>
        </p:txBody>
      </p:sp>
    </p:spTree>
    <p:extLst>
      <p:ext uri="{BB962C8B-B14F-4D97-AF65-F5344CB8AC3E}">
        <p14:creationId xmlns:p14="http://schemas.microsoft.com/office/powerpoint/2010/main" val="326794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Scaling</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023675"/>
            <a:ext cx="10360025" cy="3818712"/>
          </a:xfrm>
        </p:spPr>
      </p:pic>
    </p:spTree>
    <p:extLst>
      <p:ext uri="{BB962C8B-B14F-4D97-AF65-F5344CB8AC3E}">
        <p14:creationId xmlns:p14="http://schemas.microsoft.com/office/powerpoint/2010/main" val="266141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274637"/>
            <a:ext cx="11277599" cy="1223963"/>
          </a:xfrm>
        </p:spPr>
        <p:txBody>
          <a:bodyPr/>
          <a:lstStyle/>
          <a:p>
            <a:r>
              <a:rPr lang="en-US" dirty="0"/>
              <a:t>Mitigation approaches of DDoS attack in AWS Environment</a:t>
            </a:r>
          </a:p>
        </p:txBody>
      </p:sp>
      <p:sp>
        <p:nvSpPr>
          <p:cNvPr id="3" name="Content Placeholder 2"/>
          <p:cNvSpPr>
            <a:spLocks noGrp="1"/>
          </p:cNvSpPr>
          <p:nvPr>
            <p:ph idx="1"/>
          </p:nvPr>
        </p:nvSpPr>
        <p:spPr/>
        <p:txBody>
          <a:bodyPr/>
          <a:lstStyle/>
          <a:p>
            <a:r>
              <a:rPr lang="en-US" dirty="0"/>
              <a:t>Web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311" y="2717807"/>
            <a:ext cx="11107700" cy="3439005"/>
          </a:xfrm>
          <a:prstGeom prst="rect">
            <a:avLst/>
          </a:prstGeom>
        </p:spPr>
      </p:pic>
    </p:spTree>
    <p:extLst>
      <p:ext uri="{BB962C8B-B14F-4D97-AF65-F5344CB8AC3E}">
        <p14:creationId xmlns:p14="http://schemas.microsoft.com/office/powerpoint/2010/main" val="107067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274637"/>
            <a:ext cx="11504612" cy="1223963"/>
          </a:xfrm>
        </p:spPr>
        <p:txBody>
          <a:bodyPr/>
          <a:lstStyle/>
          <a:p>
            <a:r>
              <a:rPr lang="en-US" dirty="0"/>
              <a:t>Mitigation approaches of DDoS attack in AWS Environment</a:t>
            </a:r>
          </a:p>
        </p:txBody>
      </p:sp>
      <p:sp>
        <p:nvSpPr>
          <p:cNvPr id="3" name="Content Placeholder 2"/>
          <p:cNvSpPr>
            <a:spLocks noGrp="1"/>
          </p:cNvSpPr>
          <p:nvPr>
            <p:ph idx="1"/>
          </p:nvPr>
        </p:nvSpPr>
        <p:spPr/>
        <p:txBody>
          <a:bodyPr/>
          <a:lstStyle/>
          <a:p>
            <a:r>
              <a:rPr lang="en-US" dirty="0"/>
              <a:t>Non web and load balanceable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3" y="2590800"/>
            <a:ext cx="10536120" cy="3372321"/>
          </a:xfrm>
          <a:prstGeom prst="rect">
            <a:avLst/>
          </a:prstGeom>
        </p:spPr>
      </p:pic>
    </p:spTree>
    <p:extLst>
      <p:ext uri="{BB962C8B-B14F-4D97-AF65-F5344CB8AC3E}">
        <p14:creationId xmlns:p14="http://schemas.microsoft.com/office/powerpoint/2010/main" val="81007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DDoS Attack Mitigation using Automation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2396" y="1701800"/>
            <a:ext cx="8873633" cy="4462463"/>
          </a:xfrm>
        </p:spPr>
      </p:pic>
    </p:spTree>
    <p:extLst>
      <p:ext uri="{BB962C8B-B14F-4D97-AF65-F5344CB8AC3E}">
        <p14:creationId xmlns:p14="http://schemas.microsoft.com/office/powerpoint/2010/main" val="313548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DDoS Attack Mitigation using Automation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647" y="1701800"/>
            <a:ext cx="8899131" cy="4462463"/>
          </a:xfrm>
        </p:spPr>
      </p:pic>
    </p:spTree>
    <p:extLst>
      <p:ext uri="{BB962C8B-B14F-4D97-AF65-F5344CB8AC3E}">
        <p14:creationId xmlns:p14="http://schemas.microsoft.com/office/powerpoint/2010/main" val="111655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Agenda</a:t>
            </a:r>
          </a:p>
        </p:txBody>
      </p:sp>
      <p:sp>
        <p:nvSpPr>
          <p:cNvPr id="3" name="Content Placeholder 2"/>
          <p:cNvSpPr>
            <a:spLocks noGrp="1"/>
          </p:cNvSpPr>
          <p:nvPr>
            <p:ph idx="1"/>
          </p:nvPr>
        </p:nvSpPr>
        <p:spPr/>
        <p:txBody>
          <a:bodyPr>
            <a:normAutofit lnSpcReduction="10000"/>
          </a:bodyPr>
          <a:lstStyle/>
          <a:p>
            <a:r>
              <a:rPr lang="en-US" dirty="0"/>
              <a:t>Introduction to DDoS Attacks</a:t>
            </a:r>
          </a:p>
          <a:p>
            <a:r>
              <a:rPr lang="en-US" dirty="0"/>
              <a:t>DDoS Attack Statistics (Trends)</a:t>
            </a:r>
          </a:p>
          <a:p>
            <a:r>
              <a:rPr lang="en-US" dirty="0"/>
              <a:t>Types of DDoS Attack</a:t>
            </a:r>
          </a:p>
          <a:p>
            <a:r>
              <a:rPr lang="en-US" dirty="0"/>
              <a:t>How DDoS Attack Works (Demo Video)</a:t>
            </a:r>
          </a:p>
          <a:p>
            <a:r>
              <a:rPr lang="en-US" dirty="0"/>
              <a:t>Introduction to Amazon web services</a:t>
            </a:r>
          </a:p>
          <a:p>
            <a:r>
              <a:rPr lang="en-US" dirty="0"/>
              <a:t>AWS Services for DDoS Mitigation</a:t>
            </a:r>
          </a:p>
          <a:p>
            <a:r>
              <a:rPr lang="en-US" dirty="0"/>
              <a:t>Introduction to Auto Scaling</a:t>
            </a:r>
          </a:p>
          <a:p>
            <a:r>
              <a:rPr lang="en-US" dirty="0"/>
              <a:t>Demo</a:t>
            </a:r>
          </a:p>
        </p:txBody>
      </p:sp>
    </p:spTree>
    <p:extLst>
      <p:ext uri="{BB962C8B-B14F-4D97-AF65-F5344CB8AC3E}">
        <p14:creationId xmlns:p14="http://schemas.microsoft.com/office/powerpoint/2010/main" val="89143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DDoS Attack Mitigation using Automation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2157" y="1701800"/>
            <a:ext cx="8994111" cy="4462463"/>
          </a:xfrm>
        </p:spPr>
      </p:pic>
    </p:spTree>
    <p:extLst>
      <p:ext uri="{BB962C8B-B14F-4D97-AF65-F5344CB8AC3E}">
        <p14:creationId xmlns:p14="http://schemas.microsoft.com/office/powerpoint/2010/main" val="301099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DDoS Attack Mitigation using Automation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135" y="1701800"/>
            <a:ext cx="8942154" cy="4462463"/>
          </a:xfrm>
        </p:spPr>
      </p:pic>
    </p:spTree>
    <p:extLst>
      <p:ext uri="{BB962C8B-B14F-4D97-AF65-F5344CB8AC3E}">
        <p14:creationId xmlns:p14="http://schemas.microsoft.com/office/powerpoint/2010/main" val="115423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DDoS Attack Mitigation using Automation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272" y="1701800"/>
            <a:ext cx="9089881" cy="4462463"/>
          </a:xfrm>
        </p:spPr>
      </p:pic>
    </p:spTree>
    <p:extLst>
      <p:ext uri="{BB962C8B-B14F-4D97-AF65-F5344CB8AC3E}">
        <p14:creationId xmlns:p14="http://schemas.microsoft.com/office/powerpoint/2010/main" val="113110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0663" y="1701800"/>
            <a:ext cx="5357098" cy="4462463"/>
          </a:xfrm>
        </p:spPr>
      </p:pic>
    </p:spTree>
    <p:extLst>
      <p:ext uri="{BB962C8B-B14F-4D97-AF65-F5344CB8AC3E}">
        <p14:creationId xmlns:p14="http://schemas.microsoft.com/office/powerpoint/2010/main" val="362710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AWS WordPress Application Architecture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9812" y="1371600"/>
            <a:ext cx="4876799" cy="5334000"/>
          </a:xfrm>
        </p:spPr>
      </p:pic>
    </p:spTree>
    <p:extLst>
      <p:ext uri="{BB962C8B-B14F-4D97-AF65-F5344CB8AC3E}">
        <p14:creationId xmlns:p14="http://schemas.microsoft.com/office/powerpoint/2010/main" val="121738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8412" y="1295400"/>
            <a:ext cx="4953000" cy="4724400"/>
          </a:xfrm>
        </p:spPr>
      </p:pic>
    </p:spTree>
    <p:extLst>
      <p:ext uri="{BB962C8B-B14F-4D97-AF65-F5344CB8AC3E}">
        <p14:creationId xmlns:p14="http://schemas.microsoft.com/office/powerpoint/2010/main" val="97656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a:bodyPr>
          <a:lstStyle/>
          <a:p>
            <a:r>
              <a:rPr lang="en-US" dirty="0">
                <a:hlinkClick r:id="rId2"/>
              </a:rPr>
              <a:t>https://aws.amazon.com/blogs/security/how-to-help-prepare-for-ddos-attacks-by-reducing-your-attack-surface/</a:t>
            </a:r>
            <a:endParaRPr lang="en-US" dirty="0"/>
          </a:p>
          <a:p>
            <a:r>
              <a:rPr lang="en-US" dirty="0"/>
              <a:t>DDoS White Paper from AWS </a:t>
            </a:r>
            <a:r>
              <a:rPr lang="en-US" dirty="0">
                <a:hlinkClick r:id="rId3"/>
              </a:rPr>
              <a:t>https://d0.awsstatic.com/whitepapers/DDoS_White_Paper_June2015.pdf</a:t>
            </a:r>
            <a:endParaRPr lang="en-US" dirty="0"/>
          </a:p>
          <a:p>
            <a:r>
              <a:rPr lang="en-US" dirty="0">
                <a:hlinkClick r:id="rId4"/>
              </a:rPr>
              <a:t>https://aws.amazon.com/blogs/security/how-to-protect-your-web-application-against-ddos-attacks-by-using-amazon-route-53-and-a-content-delivery-network/</a:t>
            </a:r>
            <a:endParaRPr lang="en-US" dirty="0"/>
          </a:p>
          <a:p>
            <a:r>
              <a:rPr lang="en-US" dirty="0"/>
              <a:t>Azure Cloud Security Audit using PowerShell ( it’s my paper </a:t>
            </a:r>
            <a:r>
              <a:rPr lang="en-US" dirty="0">
                <a:sym typeface="Wingdings" panose="05000000000000000000" pitchFamily="2" charset="2"/>
              </a:rPr>
              <a:t> ) </a:t>
            </a:r>
            <a:r>
              <a:rPr lang="en-US" dirty="0">
                <a:sym typeface="Wingdings" panose="05000000000000000000" pitchFamily="2" charset="2"/>
                <a:hlinkClick r:id="rId5"/>
              </a:rPr>
              <a:t>https://dl.packetstormsecurity.net/papers/general/msazure-audit.pdf</a:t>
            </a:r>
            <a:endParaRPr lang="en-US" dirty="0">
              <a:sym typeface="Wingdings" panose="05000000000000000000" pitchFamily="2" charset="2"/>
            </a:endParaRPr>
          </a:p>
        </p:txBody>
      </p:sp>
    </p:spTree>
    <p:extLst>
      <p:ext uri="{BB962C8B-B14F-4D97-AF65-F5344CB8AC3E}">
        <p14:creationId xmlns:p14="http://schemas.microsoft.com/office/powerpoint/2010/main" val="32924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DDoS Attack</a:t>
            </a:r>
          </a:p>
        </p:txBody>
      </p:sp>
      <p:sp>
        <p:nvSpPr>
          <p:cNvPr id="3" name="Content Placeholder 2"/>
          <p:cNvSpPr>
            <a:spLocks noGrp="1"/>
          </p:cNvSpPr>
          <p:nvPr>
            <p:ph idx="1"/>
          </p:nvPr>
        </p:nvSpPr>
        <p:spPr/>
        <p:txBody>
          <a:bodyPr/>
          <a:lstStyle/>
          <a:p>
            <a:r>
              <a:rPr lang="en-US" dirty="0"/>
              <a:t>A Distributed denial of service (DDoS) attack is an attempt to make an online service unavailable such as web servers, Game servers by overwhelming it with traffic from multiple sources </a:t>
            </a:r>
          </a:p>
        </p:txBody>
      </p:sp>
    </p:spTree>
    <p:extLst>
      <p:ext uri="{BB962C8B-B14F-4D97-AF65-F5344CB8AC3E}">
        <p14:creationId xmlns:p14="http://schemas.microsoft.com/office/powerpoint/2010/main" val="255852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DDoS Statistics </a:t>
            </a:r>
          </a:p>
        </p:txBody>
      </p:sp>
      <p:sp>
        <p:nvSpPr>
          <p:cNvPr id="3" name="Content Placeholder 2"/>
          <p:cNvSpPr>
            <a:spLocks noGrp="1"/>
          </p:cNvSpPr>
          <p:nvPr>
            <p:ph idx="1"/>
          </p:nvPr>
        </p:nvSpPr>
        <p:spPr/>
        <p:txBody>
          <a:bodyPr/>
          <a:lstStyle/>
          <a:p>
            <a:r>
              <a:rPr lang="en-US" dirty="0"/>
              <a:t>DDoS Attacks in Q1 2017</a:t>
            </a:r>
          </a:p>
          <a:p>
            <a:pPr lvl="1"/>
            <a:r>
              <a:rPr lang="en-US" dirty="0"/>
              <a:t>China, South Korea and the US remained leaders in terms of both number of DDoS attacks and number of targets</a:t>
            </a:r>
          </a:p>
          <a:p>
            <a:pPr lvl="1"/>
            <a:r>
              <a:rPr lang="en-US" dirty="0"/>
              <a:t>The longest DDoS attack in Q1 2017 lasted for 120 hours – 59% shorter than the previous quarter’s maximum (292 hours). A total of 99.8% of attacks lasted less than 50 hours</a:t>
            </a:r>
          </a:p>
          <a:p>
            <a:pPr lvl="1"/>
            <a:r>
              <a:rPr lang="en-US" dirty="0"/>
              <a:t>For the first time in a year, activity by Windows-based botnets has exceeded that of Linux botnets, with their share increasing from 25% last quarter to 59.8% in Q1 2017</a:t>
            </a:r>
          </a:p>
        </p:txBody>
      </p:sp>
    </p:spTree>
    <p:extLst>
      <p:ext uri="{BB962C8B-B14F-4D97-AF65-F5344CB8AC3E}">
        <p14:creationId xmlns:p14="http://schemas.microsoft.com/office/powerpoint/2010/main" val="234061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DDoS Attack Statistics</a:t>
            </a:r>
          </a:p>
        </p:txBody>
      </p:sp>
      <p:sp>
        <p:nvSpPr>
          <p:cNvPr id="3" name="Content Placeholder 2"/>
          <p:cNvSpPr>
            <a:spLocks noGrp="1"/>
          </p:cNvSpPr>
          <p:nvPr>
            <p:ph sz="half" idx="1"/>
          </p:nvPr>
        </p:nvSpPr>
        <p:spPr>
          <a:xfrm>
            <a:off x="1218883" y="1706880"/>
            <a:ext cx="10590529" cy="4465320"/>
          </a:xfrm>
        </p:spPr>
        <p:txBody>
          <a:bodyPr/>
          <a:lstStyle/>
          <a:p>
            <a:r>
              <a:rPr lang="en-US" dirty="0"/>
              <a:t>Geography of DDoS Attack (10 Most Targeted Countries in Q1 2017.)</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4412" y="2286000"/>
            <a:ext cx="7744906" cy="4239217"/>
          </a:xfrm>
          <a:prstGeom prst="rect">
            <a:avLst/>
          </a:prstGeo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DDoS Attack Statistics (</a:t>
            </a:r>
            <a:r>
              <a:rPr lang="en-US" dirty="0" err="1"/>
              <a:t>Cont</a:t>
            </a:r>
            <a:r>
              <a:rPr lang="en-US" dirty="0"/>
              <a:t>…)</a:t>
            </a:r>
          </a:p>
        </p:txBody>
      </p:sp>
      <p:sp>
        <p:nvSpPr>
          <p:cNvPr id="3" name="Content Placeholder 2"/>
          <p:cNvSpPr>
            <a:spLocks noGrp="1"/>
          </p:cNvSpPr>
          <p:nvPr>
            <p:ph idx="1"/>
          </p:nvPr>
        </p:nvSpPr>
        <p:spPr/>
        <p:txBody>
          <a:bodyPr/>
          <a:lstStyle/>
          <a:p>
            <a:r>
              <a:rPr lang="en-US" dirty="0"/>
              <a:t>Types of DDoS Attacks in Q1 2017</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2385101"/>
            <a:ext cx="9897856" cy="4168099"/>
          </a:xfrm>
          <a:prstGeom prst="rect">
            <a:avLst/>
          </a:prstGeom>
        </p:spPr>
      </p:pic>
    </p:spTree>
    <p:extLst>
      <p:ext uri="{BB962C8B-B14F-4D97-AF65-F5344CB8AC3E}">
        <p14:creationId xmlns:p14="http://schemas.microsoft.com/office/powerpoint/2010/main" val="129681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of DDoS Attack</a:t>
            </a:r>
          </a:p>
        </p:txBody>
      </p:sp>
      <p:sp>
        <p:nvSpPr>
          <p:cNvPr id="3" name="Content Placeholder 2"/>
          <p:cNvSpPr>
            <a:spLocks noGrp="1"/>
          </p:cNvSpPr>
          <p:nvPr>
            <p:ph sz="half" idx="1"/>
          </p:nvPr>
        </p:nvSpPr>
        <p:spPr/>
        <p:txBody>
          <a:bodyPr/>
          <a:lstStyle/>
          <a:p>
            <a:r>
              <a:rPr lang="en-US" dirty="0"/>
              <a:t>UDP Flood</a:t>
            </a:r>
          </a:p>
          <a:p>
            <a:r>
              <a:rPr lang="en-US" dirty="0"/>
              <a:t>UDP Reflection Attack (NTP)</a:t>
            </a:r>
          </a:p>
          <a:p>
            <a:r>
              <a:rPr lang="en-US" dirty="0"/>
              <a:t>TCP SYN Flood</a:t>
            </a:r>
          </a:p>
          <a:p>
            <a:r>
              <a:rPr lang="en-US" dirty="0"/>
              <a:t>Web Application Layer Attacks</a:t>
            </a: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DDoS Attacks can ….</a:t>
            </a:r>
          </a:p>
        </p:txBody>
      </p:sp>
      <p:sp>
        <p:nvSpPr>
          <p:cNvPr id="3" name="Content Placeholder 2"/>
          <p:cNvSpPr>
            <a:spLocks noGrp="1"/>
          </p:cNvSpPr>
          <p:nvPr>
            <p:ph idx="1"/>
          </p:nvPr>
        </p:nvSpPr>
        <p:spPr/>
        <p:txBody>
          <a:bodyPr/>
          <a:lstStyle/>
          <a:p>
            <a:r>
              <a:rPr lang="en-US" dirty="0"/>
              <a:t>Target Network with large volume of Traffic </a:t>
            </a:r>
          </a:p>
          <a:p>
            <a:r>
              <a:rPr lang="en-US" dirty="0"/>
              <a:t>Target Systems with large volumes of connections</a:t>
            </a:r>
          </a:p>
          <a:p>
            <a:r>
              <a:rPr lang="en-US" dirty="0"/>
              <a:t>Target Services with large volumes of requests </a:t>
            </a:r>
          </a:p>
        </p:txBody>
      </p:sp>
    </p:spTree>
    <p:extLst>
      <p:ext uri="{BB962C8B-B14F-4D97-AF65-F5344CB8AC3E}">
        <p14:creationId xmlns:p14="http://schemas.microsoft.com/office/powerpoint/2010/main" val="8742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172</TotalTime>
  <Words>1004</Words>
  <Application>Microsoft Office PowerPoint</Application>
  <PresentationFormat>Custom</PresentationFormat>
  <Paragraphs>102</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Tech 16x9</vt:lpstr>
      <vt:lpstr>Mitigate DDoS attack in AWS Environment</vt:lpstr>
      <vt:lpstr>#whoami</vt:lpstr>
      <vt:lpstr>Agenda</vt:lpstr>
      <vt:lpstr>Introduction to DDoS Attack</vt:lpstr>
      <vt:lpstr>DDoS Statistics </vt:lpstr>
      <vt:lpstr>DDoS Attack Statistics</vt:lpstr>
      <vt:lpstr>DDoS Attack Statistics (Cont…)</vt:lpstr>
      <vt:lpstr>Vectors of DDoS Attack</vt:lpstr>
      <vt:lpstr>DDoS Attacks can ….</vt:lpstr>
      <vt:lpstr>#Vector 1 UDP Flood</vt:lpstr>
      <vt:lpstr>#Vector 2 UDP Reflection Attack</vt:lpstr>
      <vt:lpstr>#Vector 2 UDP Reflection Attack</vt:lpstr>
      <vt:lpstr>#Vector 3 TCP SYN Flood</vt:lpstr>
      <vt:lpstr>#Vector 3 TCP SYN Flood</vt:lpstr>
      <vt:lpstr>#Vector 4 Web Application layer Attacks</vt:lpstr>
      <vt:lpstr>DEMO Video of DDoS attack</vt:lpstr>
      <vt:lpstr>AWS Services for DDoS Mitigation</vt:lpstr>
      <vt:lpstr>Amazon Route53</vt:lpstr>
      <vt:lpstr>Amazon Cloud Front</vt:lpstr>
      <vt:lpstr>Amazon Cloud Watch</vt:lpstr>
      <vt:lpstr>Elastic load balancing</vt:lpstr>
      <vt:lpstr>VPCs and Security Groups</vt:lpstr>
      <vt:lpstr>AWS WAF</vt:lpstr>
      <vt:lpstr>Introduction to Auto Scaling</vt:lpstr>
      <vt:lpstr>Auto Scaling</vt:lpstr>
      <vt:lpstr>Mitigation approaches of DDoS attack in AWS Environment</vt:lpstr>
      <vt:lpstr>Mitigation approaches of DDoS attack in AWS Environment</vt:lpstr>
      <vt:lpstr>DDoS Attack Mitigation using Automation</vt:lpstr>
      <vt:lpstr>DDoS Attack Mitigation using Automation</vt:lpstr>
      <vt:lpstr>DDoS Attack Mitigation using Automation</vt:lpstr>
      <vt:lpstr>DDoS Attack Mitigation using Automation</vt:lpstr>
      <vt:lpstr>DDoS Attack Mitigation using Automation</vt:lpstr>
      <vt:lpstr>DEMO</vt:lpstr>
      <vt:lpstr>My AWS WordPress Application Architecture</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Mitigate DDoS attack in AWS Environment</dc:title>
  <dc:creator>Parag Kamra</dc:creator>
  <cp:lastModifiedBy>Parag Kamra</cp:lastModifiedBy>
  <cp:revision>18</cp:revision>
  <dcterms:created xsi:type="dcterms:W3CDTF">2017-06-09T23:49:50Z</dcterms:created>
  <dcterms:modified xsi:type="dcterms:W3CDTF">2017-06-10T04:51:10Z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