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2"/>
  </p:notesMasterIdLst>
  <p:sldIdLst>
    <p:sldId id="256" r:id="rId3"/>
    <p:sldId id="257" r:id="rId4"/>
    <p:sldId id="258" r:id="rId5"/>
    <p:sldId id="259" r:id="rId6"/>
    <p:sldId id="263" r:id="rId7"/>
    <p:sldId id="260" r:id="rId8"/>
    <p:sldId id="261" r:id="rId9"/>
    <p:sldId id="262"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0F696-03D0-4BC3-B8BB-73B3167AE08E}" type="doc">
      <dgm:prSet loTypeId="urn:microsoft.com/office/officeart/2005/8/layout/process1" loCatId="process" qsTypeId="urn:microsoft.com/office/officeart/2005/8/quickstyle/simple1" qsCatId="simple" csTypeId="urn:microsoft.com/office/officeart/2005/8/colors/accent1_2" csCatId="accent1" phldr="1"/>
      <dgm:spPr/>
    </dgm:pt>
    <dgm:pt modelId="{A15E2676-852F-4360-86EC-DEE553B9D7A7}">
      <dgm:prSet phldrT="[Text]" custT="1"/>
      <dgm:spPr/>
      <dgm:t>
        <a:bodyPr/>
        <a:lstStyle/>
        <a:p>
          <a:r>
            <a:rPr lang="en-IN" sz="1100" dirty="0"/>
            <a:t>Connects to </a:t>
          </a:r>
          <a:r>
            <a:rPr lang="en-IN" sz="1100" dirty="0" err="1"/>
            <a:t>WiFi</a:t>
          </a:r>
          <a:r>
            <a:rPr lang="en-IN" sz="1100" dirty="0"/>
            <a:t> Network with pre-set credentials</a:t>
          </a:r>
        </a:p>
      </dgm:t>
    </dgm:pt>
    <dgm:pt modelId="{6F5BDB31-C371-4B11-8C0E-789A00225CFD}" type="parTrans" cxnId="{4E722B9C-0A28-412B-BC5F-6397E1C8B543}">
      <dgm:prSet/>
      <dgm:spPr/>
      <dgm:t>
        <a:bodyPr/>
        <a:lstStyle/>
        <a:p>
          <a:endParaRPr lang="en-IN"/>
        </a:p>
      </dgm:t>
    </dgm:pt>
    <dgm:pt modelId="{06554699-3761-417C-A8FA-F66B5B8F2A1A}" type="sibTrans" cxnId="{4E722B9C-0A28-412B-BC5F-6397E1C8B543}">
      <dgm:prSet/>
      <dgm:spPr/>
      <dgm:t>
        <a:bodyPr/>
        <a:lstStyle/>
        <a:p>
          <a:endParaRPr lang="en-IN"/>
        </a:p>
      </dgm:t>
    </dgm:pt>
    <dgm:pt modelId="{C14A0F7D-129F-4E01-AEAA-E7085B10F69F}">
      <dgm:prSet phldrT="[Text]" custT="1"/>
      <dgm:spPr/>
      <dgm:t>
        <a:bodyPr/>
        <a:lstStyle/>
        <a:p>
          <a:r>
            <a:rPr lang="en-IN" sz="1100" dirty="0"/>
            <a:t>GET request sent to API by client (device).</a:t>
          </a:r>
        </a:p>
      </dgm:t>
    </dgm:pt>
    <dgm:pt modelId="{A408A25A-21A5-40D7-A423-8FAB5F19E5D1}" type="parTrans" cxnId="{0B36F421-E29D-4275-B09D-230CBD8FEF9B}">
      <dgm:prSet/>
      <dgm:spPr/>
      <dgm:t>
        <a:bodyPr/>
        <a:lstStyle/>
        <a:p>
          <a:endParaRPr lang="en-IN"/>
        </a:p>
      </dgm:t>
    </dgm:pt>
    <dgm:pt modelId="{870CE5A9-CBAE-4207-86B3-6F7CA05B554B}" type="sibTrans" cxnId="{0B36F421-E29D-4275-B09D-230CBD8FEF9B}">
      <dgm:prSet/>
      <dgm:spPr/>
      <dgm:t>
        <a:bodyPr/>
        <a:lstStyle/>
        <a:p>
          <a:endParaRPr lang="en-IN"/>
        </a:p>
      </dgm:t>
    </dgm:pt>
    <dgm:pt modelId="{5C0CA969-0FD5-45D4-A285-D3F1069171D5}">
      <dgm:prSet phldrT="[Text]"/>
      <dgm:spPr/>
      <dgm:t>
        <a:bodyPr/>
        <a:lstStyle/>
        <a:p>
          <a:r>
            <a:rPr lang="en-IN" dirty="0"/>
            <a:t>Required data is parsed and given to variables.</a:t>
          </a:r>
        </a:p>
      </dgm:t>
    </dgm:pt>
    <dgm:pt modelId="{EA44F739-DD99-4B85-9870-C56DD02BA016}" type="parTrans" cxnId="{E880A737-8D98-48D2-A02E-5A39A1D17778}">
      <dgm:prSet/>
      <dgm:spPr/>
      <dgm:t>
        <a:bodyPr/>
        <a:lstStyle/>
        <a:p>
          <a:endParaRPr lang="en-IN"/>
        </a:p>
      </dgm:t>
    </dgm:pt>
    <dgm:pt modelId="{2249E6EA-CB01-4073-980B-337CB3172557}" type="sibTrans" cxnId="{E880A737-8D98-48D2-A02E-5A39A1D17778}">
      <dgm:prSet/>
      <dgm:spPr/>
      <dgm:t>
        <a:bodyPr/>
        <a:lstStyle/>
        <a:p>
          <a:endParaRPr lang="en-IN"/>
        </a:p>
      </dgm:t>
    </dgm:pt>
    <dgm:pt modelId="{2D40F41F-5481-4A07-A611-C689419D4C03}">
      <dgm:prSet/>
      <dgm:spPr/>
      <dgm:t>
        <a:bodyPr/>
        <a:lstStyle/>
        <a:p>
          <a:r>
            <a:rPr lang="en-IN" dirty="0"/>
            <a:t>Current local time is used to set internal clock</a:t>
          </a:r>
        </a:p>
      </dgm:t>
    </dgm:pt>
    <dgm:pt modelId="{19D5C817-1311-4391-AD7A-8540D39EE99A}" type="parTrans" cxnId="{31FCB10C-D588-4FAF-88DB-D959BE149F89}">
      <dgm:prSet/>
      <dgm:spPr/>
      <dgm:t>
        <a:bodyPr/>
        <a:lstStyle/>
        <a:p>
          <a:endParaRPr lang="en-IN"/>
        </a:p>
      </dgm:t>
    </dgm:pt>
    <dgm:pt modelId="{682DC02F-AD54-4B15-B71C-B3EA92149D89}" type="sibTrans" cxnId="{31FCB10C-D588-4FAF-88DB-D959BE149F89}">
      <dgm:prSet/>
      <dgm:spPr/>
      <dgm:t>
        <a:bodyPr/>
        <a:lstStyle/>
        <a:p>
          <a:endParaRPr lang="en-IN"/>
        </a:p>
      </dgm:t>
    </dgm:pt>
    <dgm:pt modelId="{6F24BF94-7789-4299-95E1-268AEBAD872E}" type="pres">
      <dgm:prSet presAssocID="{9900F696-03D0-4BC3-B8BB-73B3167AE08E}" presName="Name0" presStyleCnt="0">
        <dgm:presLayoutVars>
          <dgm:dir/>
          <dgm:resizeHandles val="exact"/>
        </dgm:presLayoutVars>
      </dgm:prSet>
      <dgm:spPr/>
    </dgm:pt>
    <dgm:pt modelId="{867C4CE4-92A5-4417-BB63-5A8FBF3E290E}" type="pres">
      <dgm:prSet presAssocID="{A15E2676-852F-4360-86EC-DEE553B9D7A7}" presName="node" presStyleLbl="node1" presStyleIdx="0" presStyleCnt="4" custLinFactNeighborX="-17936" custLinFactNeighborY="-58140">
        <dgm:presLayoutVars>
          <dgm:bulletEnabled val="1"/>
        </dgm:presLayoutVars>
      </dgm:prSet>
      <dgm:spPr/>
    </dgm:pt>
    <dgm:pt modelId="{5CE1351B-D33B-48AD-B3BD-109F327D51B7}" type="pres">
      <dgm:prSet presAssocID="{06554699-3761-417C-A8FA-F66B5B8F2A1A}" presName="sibTrans" presStyleLbl="sibTrans2D1" presStyleIdx="0" presStyleCnt="3"/>
      <dgm:spPr/>
    </dgm:pt>
    <dgm:pt modelId="{FF0ABE26-3074-488A-8751-602ABB5A0114}" type="pres">
      <dgm:prSet presAssocID="{06554699-3761-417C-A8FA-F66B5B8F2A1A}" presName="connectorText" presStyleLbl="sibTrans2D1" presStyleIdx="0" presStyleCnt="3"/>
      <dgm:spPr/>
    </dgm:pt>
    <dgm:pt modelId="{B9DC3A9C-7A5D-40E8-B0DE-1BAAB83962A8}" type="pres">
      <dgm:prSet presAssocID="{C14A0F7D-129F-4E01-AEAA-E7085B10F69F}" presName="node" presStyleLbl="node1" presStyleIdx="1" presStyleCnt="4">
        <dgm:presLayoutVars>
          <dgm:bulletEnabled val="1"/>
        </dgm:presLayoutVars>
      </dgm:prSet>
      <dgm:spPr/>
    </dgm:pt>
    <dgm:pt modelId="{43FD9983-4D33-4D0A-B174-27CB6FBE0C10}" type="pres">
      <dgm:prSet presAssocID="{870CE5A9-CBAE-4207-86B3-6F7CA05B554B}" presName="sibTrans" presStyleLbl="sibTrans2D1" presStyleIdx="1" presStyleCnt="3"/>
      <dgm:spPr/>
    </dgm:pt>
    <dgm:pt modelId="{C360DAF4-D667-4F40-9811-F2EAAB4D7B19}" type="pres">
      <dgm:prSet presAssocID="{870CE5A9-CBAE-4207-86B3-6F7CA05B554B}" presName="connectorText" presStyleLbl="sibTrans2D1" presStyleIdx="1" presStyleCnt="3"/>
      <dgm:spPr/>
    </dgm:pt>
    <dgm:pt modelId="{928EDEC5-1C7F-466F-8165-FFC8446BC133}" type="pres">
      <dgm:prSet presAssocID="{5C0CA969-0FD5-45D4-A285-D3F1069171D5}" presName="node" presStyleLbl="node1" presStyleIdx="2" presStyleCnt="4">
        <dgm:presLayoutVars>
          <dgm:bulletEnabled val="1"/>
        </dgm:presLayoutVars>
      </dgm:prSet>
      <dgm:spPr/>
    </dgm:pt>
    <dgm:pt modelId="{F5DD7702-2FEB-4BCF-981A-441D05A6EF11}" type="pres">
      <dgm:prSet presAssocID="{2249E6EA-CB01-4073-980B-337CB3172557}" presName="sibTrans" presStyleLbl="sibTrans2D1" presStyleIdx="2" presStyleCnt="3"/>
      <dgm:spPr/>
    </dgm:pt>
    <dgm:pt modelId="{C8C11B61-3C5D-4CA7-88CB-75097DFF1D33}" type="pres">
      <dgm:prSet presAssocID="{2249E6EA-CB01-4073-980B-337CB3172557}" presName="connectorText" presStyleLbl="sibTrans2D1" presStyleIdx="2" presStyleCnt="3"/>
      <dgm:spPr/>
    </dgm:pt>
    <dgm:pt modelId="{E88016A0-CEEC-45D8-8195-FF226F2ECD26}" type="pres">
      <dgm:prSet presAssocID="{2D40F41F-5481-4A07-A611-C689419D4C03}" presName="node" presStyleLbl="node1" presStyleIdx="3" presStyleCnt="4">
        <dgm:presLayoutVars>
          <dgm:bulletEnabled val="1"/>
        </dgm:presLayoutVars>
      </dgm:prSet>
      <dgm:spPr/>
    </dgm:pt>
  </dgm:ptLst>
  <dgm:cxnLst>
    <dgm:cxn modelId="{F8985003-4469-4A0D-8940-AE9C308E5EF2}" type="presOf" srcId="{870CE5A9-CBAE-4207-86B3-6F7CA05B554B}" destId="{C360DAF4-D667-4F40-9811-F2EAAB4D7B19}" srcOrd="1" destOrd="0" presId="urn:microsoft.com/office/officeart/2005/8/layout/process1"/>
    <dgm:cxn modelId="{36BFBE08-54D7-4994-BB68-57B032C9BDB0}" type="presOf" srcId="{870CE5A9-CBAE-4207-86B3-6F7CA05B554B}" destId="{43FD9983-4D33-4D0A-B174-27CB6FBE0C10}" srcOrd="0" destOrd="0" presId="urn:microsoft.com/office/officeart/2005/8/layout/process1"/>
    <dgm:cxn modelId="{31FCB10C-D588-4FAF-88DB-D959BE149F89}" srcId="{9900F696-03D0-4BC3-B8BB-73B3167AE08E}" destId="{2D40F41F-5481-4A07-A611-C689419D4C03}" srcOrd="3" destOrd="0" parTransId="{19D5C817-1311-4391-AD7A-8540D39EE99A}" sibTransId="{682DC02F-AD54-4B15-B71C-B3EA92149D89}"/>
    <dgm:cxn modelId="{0B36F421-E29D-4275-B09D-230CBD8FEF9B}" srcId="{9900F696-03D0-4BC3-B8BB-73B3167AE08E}" destId="{C14A0F7D-129F-4E01-AEAA-E7085B10F69F}" srcOrd="1" destOrd="0" parTransId="{A408A25A-21A5-40D7-A423-8FAB5F19E5D1}" sibTransId="{870CE5A9-CBAE-4207-86B3-6F7CA05B554B}"/>
    <dgm:cxn modelId="{E880A737-8D98-48D2-A02E-5A39A1D17778}" srcId="{9900F696-03D0-4BC3-B8BB-73B3167AE08E}" destId="{5C0CA969-0FD5-45D4-A285-D3F1069171D5}" srcOrd="2" destOrd="0" parTransId="{EA44F739-DD99-4B85-9870-C56DD02BA016}" sibTransId="{2249E6EA-CB01-4073-980B-337CB3172557}"/>
    <dgm:cxn modelId="{357F353A-5CAD-431D-9637-E2981953DC66}" type="presOf" srcId="{06554699-3761-417C-A8FA-F66B5B8F2A1A}" destId="{FF0ABE26-3074-488A-8751-602ABB5A0114}" srcOrd="1" destOrd="0" presId="urn:microsoft.com/office/officeart/2005/8/layout/process1"/>
    <dgm:cxn modelId="{53474F3D-AA9C-49A6-8316-E049AD9F4461}" type="presOf" srcId="{9900F696-03D0-4BC3-B8BB-73B3167AE08E}" destId="{6F24BF94-7789-4299-95E1-268AEBAD872E}" srcOrd="0" destOrd="0" presId="urn:microsoft.com/office/officeart/2005/8/layout/process1"/>
    <dgm:cxn modelId="{54A40E4E-3B78-4275-9C89-F2F4052BED17}" type="presOf" srcId="{C14A0F7D-129F-4E01-AEAA-E7085B10F69F}" destId="{B9DC3A9C-7A5D-40E8-B0DE-1BAAB83962A8}" srcOrd="0" destOrd="0" presId="urn:microsoft.com/office/officeart/2005/8/layout/process1"/>
    <dgm:cxn modelId="{BEE57D6E-12A6-429B-A0CB-74F9753ADE1E}" type="presOf" srcId="{2249E6EA-CB01-4073-980B-337CB3172557}" destId="{F5DD7702-2FEB-4BCF-981A-441D05A6EF11}" srcOrd="0" destOrd="0" presId="urn:microsoft.com/office/officeart/2005/8/layout/process1"/>
    <dgm:cxn modelId="{95974857-7A54-4BC3-B38B-0B84916C94EA}" type="presOf" srcId="{2D40F41F-5481-4A07-A611-C689419D4C03}" destId="{E88016A0-CEEC-45D8-8195-FF226F2ECD26}" srcOrd="0" destOrd="0" presId="urn:microsoft.com/office/officeart/2005/8/layout/process1"/>
    <dgm:cxn modelId="{C72C9295-6F3C-496C-8410-48CC51FF9D47}" type="presOf" srcId="{2249E6EA-CB01-4073-980B-337CB3172557}" destId="{C8C11B61-3C5D-4CA7-88CB-75097DFF1D33}" srcOrd="1" destOrd="0" presId="urn:microsoft.com/office/officeart/2005/8/layout/process1"/>
    <dgm:cxn modelId="{E128F597-5169-4644-90E5-18A8E3BD9C68}" type="presOf" srcId="{5C0CA969-0FD5-45D4-A285-D3F1069171D5}" destId="{928EDEC5-1C7F-466F-8165-FFC8446BC133}" srcOrd="0" destOrd="0" presId="urn:microsoft.com/office/officeart/2005/8/layout/process1"/>
    <dgm:cxn modelId="{4E722B9C-0A28-412B-BC5F-6397E1C8B543}" srcId="{9900F696-03D0-4BC3-B8BB-73B3167AE08E}" destId="{A15E2676-852F-4360-86EC-DEE553B9D7A7}" srcOrd="0" destOrd="0" parTransId="{6F5BDB31-C371-4B11-8C0E-789A00225CFD}" sibTransId="{06554699-3761-417C-A8FA-F66B5B8F2A1A}"/>
    <dgm:cxn modelId="{2C8532B9-EB0C-46B9-8F67-61BE65465BD3}" type="presOf" srcId="{06554699-3761-417C-A8FA-F66B5B8F2A1A}" destId="{5CE1351B-D33B-48AD-B3BD-109F327D51B7}" srcOrd="0" destOrd="0" presId="urn:microsoft.com/office/officeart/2005/8/layout/process1"/>
    <dgm:cxn modelId="{F7503FCD-C2A6-4CB3-939A-B6B361A6ED72}" type="presOf" srcId="{A15E2676-852F-4360-86EC-DEE553B9D7A7}" destId="{867C4CE4-92A5-4417-BB63-5A8FBF3E290E}" srcOrd="0" destOrd="0" presId="urn:microsoft.com/office/officeart/2005/8/layout/process1"/>
    <dgm:cxn modelId="{8E5442F6-017E-4D0C-9D44-F3263B5FD792}" type="presParOf" srcId="{6F24BF94-7789-4299-95E1-268AEBAD872E}" destId="{867C4CE4-92A5-4417-BB63-5A8FBF3E290E}" srcOrd="0" destOrd="0" presId="urn:microsoft.com/office/officeart/2005/8/layout/process1"/>
    <dgm:cxn modelId="{6F6FCE62-E261-44A5-82DB-2E7EDA78A1D5}" type="presParOf" srcId="{6F24BF94-7789-4299-95E1-268AEBAD872E}" destId="{5CE1351B-D33B-48AD-B3BD-109F327D51B7}" srcOrd="1" destOrd="0" presId="urn:microsoft.com/office/officeart/2005/8/layout/process1"/>
    <dgm:cxn modelId="{7FEA5068-354B-4D3B-9D0F-C3D52CF685B7}" type="presParOf" srcId="{5CE1351B-D33B-48AD-B3BD-109F327D51B7}" destId="{FF0ABE26-3074-488A-8751-602ABB5A0114}" srcOrd="0" destOrd="0" presId="urn:microsoft.com/office/officeart/2005/8/layout/process1"/>
    <dgm:cxn modelId="{929BCE50-BBE3-48C9-8E0E-673C2CC61F6F}" type="presParOf" srcId="{6F24BF94-7789-4299-95E1-268AEBAD872E}" destId="{B9DC3A9C-7A5D-40E8-B0DE-1BAAB83962A8}" srcOrd="2" destOrd="0" presId="urn:microsoft.com/office/officeart/2005/8/layout/process1"/>
    <dgm:cxn modelId="{188105DB-7117-4DBB-99B4-D512043CEAFF}" type="presParOf" srcId="{6F24BF94-7789-4299-95E1-268AEBAD872E}" destId="{43FD9983-4D33-4D0A-B174-27CB6FBE0C10}" srcOrd="3" destOrd="0" presId="urn:microsoft.com/office/officeart/2005/8/layout/process1"/>
    <dgm:cxn modelId="{2165A9AA-901C-4605-A491-73E8C224D074}" type="presParOf" srcId="{43FD9983-4D33-4D0A-B174-27CB6FBE0C10}" destId="{C360DAF4-D667-4F40-9811-F2EAAB4D7B19}" srcOrd="0" destOrd="0" presId="urn:microsoft.com/office/officeart/2005/8/layout/process1"/>
    <dgm:cxn modelId="{827F53C3-B86E-47B9-B882-23FBEFC78233}" type="presParOf" srcId="{6F24BF94-7789-4299-95E1-268AEBAD872E}" destId="{928EDEC5-1C7F-466F-8165-FFC8446BC133}" srcOrd="4" destOrd="0" presId="urn:microsoft.com/office/officeart/2005/8/layout/process1"/>
    <dgm:cxn modelId="{D7E21281-483C-4C03-8AC5-AA984461E506}" type="presParOf" srcId="{6F24BF94-7789-4299-95E1-268AEBAD872E}" destId="{F5DD7702-2FEB-4BCF-981A-441D05A6EF11}" srcOrd="5" destOrd="0" presId="urn:microsoft.com/office/officeart/2005/8/layout/process1"/>
    <dgm:cxn modelId="{6AEE58CE-D977-4BF5-9DC4-D28C01CBB243}" type="presParOf" srcId="{F5DD7702-2FEB-4BCF-981A-441D05A6EF11}" destId="{C8C11B61-3C5D-4CA7-88CB-75097DFF1D33}" srcOrd="0" destOrd="0" presId="urn:microsoft.com/office/officeart/2005/8/layout/process1"/>
    <dgm:cxn modelId="{D226CD5D-E1D2-4E37-B44D-9B8B4B26F3C2}" type="presParOf" srcId="{6F24BF94-7789-4299-95E1-268AEBAD872E}" destId="{E88016A0-CEEC-45D8-8195-FF226F2ECD2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C4CE4-92A5-4417-BB63-5A8FBF3E290E}">
      <dsp:nvSpPr>
        <dsp:cNvPr id="0" name=""/>
        <dsp:cNvSpPr/>
      </dsp:nvSpPr>
      <dsp:spPr>
        <a:xfrm>
          <a:off x="0" y="0"/>
          <a:ext cx="1028146" cy="63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Connects to </a:t>
          </a:r>
          <a:r>
            <a:rPr lang="en-IN" sz="1100" kern="1200" dirty="0" err="1"/>
            <a:t>WiFi</a:t>
          </a:r>
          <a:r>
            <a:rPr lang="en-IN" sz="1100" kern="1200" dirty="0"/>
            <a:t> Network with pre-set credentials</a:t>
          </a:r>
        </a:p>
      </dsp:txBody>
      <dsp:txXfrm>
        <a:off x="18708" y="18708"/>
        <a:ext cx="990730" cy="601318"/>
      </dsp:txXfrm>
    </dsp:sp>
    <dsp:sp modelId="{5CE1351B-D33B-48AD-B3BD-109F327D51B7}">
      <dsp:nvSpPr>
        <dsp:cNvPr id="0" name=""/>
        <dsp:cNvSpPr/>
      </dsp:nvSpPr>
      <dsp:spPr>
        <a:xfrm>
          <a:off x="1132202" y="191877"/>
          <a:ext cx="220599" cy="2549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132202" y="242873"/>
        <a:ext cx="154419" cy="152988"/>
      </dsp:txXfrm>
    </dsp:sp>
    <dsp:sp modelId="{B9DC3A9C-7A5D-40E8-B0DE-1BAAB83962A8}">
      <dsp:nvSpPr>
        <dsp:cNvPr id="0" name=""/>
        <dsp:cNvSpPr/>
      </dsp:nvSpPr>
      <dsp:spPr>
        <a:xfrm>
          <a:off x="1444371" y="0"/>
          <a:ext cx="1028146" cy="63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GET request sent to API by client (device).</a:t>
          </a:r>
        </a:p>
      </dsp:txBody>
      <dsp:txXfrm>
        <a:off x="1463079" y="18708"/>
        <a:ext cx="990730" cy="601318"/>
      </dsp:txXfrm>
    </dsp:sp>
    <dsp:sp modelId="{43FD9983-4D33-4D0A-B174-27CB6FBE0C10}">
      <dsp:nvSpPr>
        <dsp:cNvPr id="0" name=""/>
        <dsp:cNvSpPr/>
      </dsp:nvSpPr>
      <dsp:spPr>
        <a:xfrm>
          <a:off x="2575332" y="191877"/>
          <a:ext cx="217966" cy="2549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575332" y="242873"/>
        <a:ext cx="152576" cy="152988"/>
      </dsp:txXfrm>
    </dsp:sp>
    <dsp:sp modelId="{928EDEC5-1C7F-466F-8165-FFC8446BC133}">
      <dsp:nvSpPr>
        <dsp:cNvPr id="0" name=""/>
        <dsp:cNvSpPr/>
      </dsp:nvSpPr>
      <dsp:spPr>
        <a:xfrm>
          <a:off x="2883776" y="0"/>
          <a:ext cx="1028146" cy="63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Required data is parsed and given to variables.</a:t>
          </a:r>
        </a:p>
      </dsp:txBody>
      <dsp:txXfrm>
        <a:off x="2902484" y="18708"/>
        <a:ext cx="990730" cy="601318"/>
      </dsp:txXfrm>
    </dsp:sp>
    <dsp:sp modelId="{F5DD7702-2FEB-4BCF-981A-441D05A6EF11}">
      <dsp:nvSpPr>
        <dsp:cNvPr id="0" name=""/>
        <dsp:cNvSpPr/>
      </dsp:nvSpPr>
      <dsp:spPr>
        <a:xfrm>
          <a:off x="4014737" y="191877"/>
          <a:ext cx="217966" cy="2549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014737" y="242873"/>
        <a:ext cx="152576" cy="152988"/>
      </dsp:txXfrm>
    </dsp:sp>
    <dsp:sp modelId="{E88016A0-CEEC-45D8-8195-FF226F2ECD26}">
      <dsp:nvSpPr>
        <dsp:cNvPr id="0" name=""/>
        <dsp:cNvSpPr/>
      </dsp:nvSpPr>
      <dsp:spPr>
        <a:xfrm>
          <a:off x="4323180" y="0"/>
          <a:ext cx="1028146" cy="63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Current local time is used to set internal clock</a:t>
          </a:r>
        </a:p>
      </dsp:txBody>
      <dsp:txXfrm>
        <a:off x="4341888" y="18708"/>
        <a:ext cx="990730" cy="6013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c65b906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c65b906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c65b9062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c65b9062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c65b9062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c65b9062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22F0E-B328-4E1D-BA30-9DC20CE8B8DC}"/>
              </a:ext>
            </a:extLst>
          </p:cNvPr>
          <p:cNvSpPr>
            <a:spLocks noGrp="1"/>
          </p:cNvSpPr>
          <p:nvPr>
            <p:ph type="dt" sz="half" idx="10"/>
          </p:nvPr>
        </p:nvSpPr>
        <p:spPr/>
        <p:txBody>
          <a:bodyPr/>
          <a:lstStyle/>
          <a:p>
            <a:pPr defTabSz="685800">
              <a:buClrTx/>
            </a:pPr>
            <a:fld id="{B2102854-F1D7-420B-BF4D-C513D0AC7A2B}" type="datetimeFigureOut">
              <a:rPr lang="en-IN" kern="1200" smtClean="0">
                <a:solidFill>
                  <a:prstClr val="black">
                    <a:tint val="75000"/>
                  </a:prstClr>
                </a:solidFill>
                <a:latin typeface="Calibri" panose="020F0502020204030204"/>
                <a:ea typeface="+mn-ea"/>
                <a:cs typeface="+mn-cs"/>
              </a:rPr>
              <a:pPr defTabSz="685800">
                <a:buClrTx/>
              </a:pPr>
              <a:t>03-02-2022</a:t>
            </a:fld>
            <a:endParaRPr lang="en-IN" kern="1200">
              <a:solidFill>
                <a:prstClr val="black">
                  <a:tint val="75000"/>
                </a:prstClr>
              </a:solidFill>
              <a:latin typeface="Calibri" panose="020F0502020204030204"/>
              <a:ea typeface="+mn-ea"/>
              <a:cs typeface="+mn-cs"/>
            </a:endParaRPr>
          </a:p>
        </p:txBody>
      </p:sp>
      <p:sp>
        <p:nvSpPr>
          <p:cNvPr id="3" name="Footer Placeholder 2">
            <a:extLst>
              <a:ext uri="{FF2B5EF4-FFF2-40B4-BE49-F238E27FC236}">
                <a16:creationId xmlns:a16="http://schemas.microsoft.com/office/drawing/2014/main" id="{5FD068A2-2232-4D8C-BD5D-18516E06E5BA}"/>
              </a:ext>
            </a:extLst>
          </p:cNvPr>
          <p:cNvSpPr>
            <a:spLocks noGrp="1"/>
          </p:cNvSpPr>
          <p:nvPr>
            <p:ph type="ftr" sz="quarter" idx="11"/>
          </p:nvPr>
        </p:nvSpPr>
        <p:spPr/>
        <p:txBody>
          <a:bodyPr/>
          <a:lstStyle/>
          <a:p>
            <a:pPr defTabSz="685800">
              <a:buClrTx/>
            </a:pPr>
            <a:endParaRPr lang="en-IN"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8DC765F-95BF-4BC5-B002-36CCAB5CD629}"/>
              </a:ext>
            </a:extLst>
          </p:cNvPr>
          <p:cNvSpPr>
            <a:spLocks noGrp="1"/>
          </p:cNvSpPr>
          <p:nvPr>
            <p:ph type="sldNum" sz="quarter" idx="12"/>
          </p:nvPr>
        </p:nvSpPr>
        <p:spPr/>
        <p:txBody>
          <a:bodyPr/>
          <a:lstStyle/>
          <a:p>
            <a:pPr defTabSz="685800">
              <a:buClrTx/>
            </a:pPr>
            <a:fld id="{8C5360CF-1A2A-45BD-9204-D4E3D18D30FE}" type="slidenum">
              <a:rPr lang="en-IN" kern="1200" smtClean="0">
                <a:solidFill>
                  <a:prstClr val="black">
                    <a:tint val="75000"/>
                  </a:prstClr>
                </a:solidFill>
                <a:latin typeface="Calibri" panose="020F0502020204030204"/>
                <a:ea typeface="+mn-ea"/>
                <a:cs typeface="+mn-cs"/>
              </a:rPr>
              <a:pPr defTabSz="685800">
                <a:buClrTx/>
              </a:pPr>
              <a:t>‹#›</a:t>
            </a:fld>
            <a:endParaRPr lang="en-IN"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98239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6BB66-0B1C-4E57-B997-46F9E552105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E2F407-E3B5-408E-804F-7E7B4410B56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3079-432B-4A5E-A42E-C22E7FDB63F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2854-F1D7-420B-BF4D-C513D0AC7A2B}" type="datetimeFigureOut">
              <a:rPr lang="en-IN" smtClean="0"/>
              <a:t>03-02-2022</a:t>
            </a:fld>
            <a:endParaRPr lang="en-IN"/>
          </a:p>
        </p:txBody>
      </p:sp>
      <p:sp>
        <p:nvSpPr>
          <p:cNvPr id="5" name="Footer Placeholder 4">
            <a:extLst>
              <a:ext uri="{FF2B5EF4-FFF2-40B4-BE49-F238E27FC236}">
                <a16:creationId xmlns:a16="http://schemas.microsoft.com/office/drawing/2014/main" id="{17C7C1AF-E3A7-4288-9AA8-79533FD5423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747F28-E987-4E49-BC69-D2736C71573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5360CF-1A2A-45BD-9204-D4E3D18D30FE}" type="slidenum">
              <a:rPr lang="en-IN" smtClean="0"/>
              <a:t>‹#›</a:t>
            </a:fld>
            <a:endParaRPr lang="en-IN"/>
          </a:p>
        </p:txBody>
      </p:sp>
    </p:spTree>
    <p:extLst>
      <p:ext uri="{BB962C8B-B14F-4D97-AF65-F5344CB8AC3E}">
        <p14:creationId xmlns:p14="http://schemas.microsoft.com/office/powerpoint/2010/main" val="168880022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pubmed.ncbi.nlm.nih.gov/8327605/" TargetMode="External"/><Relationship Id="rId3" Type="http://schemas.openxmlformats.org/officeDocument/2006/relationships/hyperlink" Target="https://pubmed.ncbi.nlm.nih.gov/8979406/" TargetMode="External"/><Relationship Id="rId7" Type="http://schemas.openxmlformats.org/officeDocument/2006/relationships/hyperlink" Target="https://pubmed.ncbi.nlm.nih.gov/26098084/"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pubmed.ncbi.nlm.nih.gov/9682518/" TargetMode="External"/><Relationship Id="rId5" Type="http://schemas.openxmlformats.org/officeDocument/2006/relationships/hyperlink" Target="https://www.cdc.gov/niosh/emres/longhourstraining/color.html" TargetMode="External"/><Relationship Id="rId4" Type="http://schemas.openxmlformats.org/officeDocument/2006/relationships/hyperlink" Target="https://www.ncbi.nlm.nih.gov/pmc/articles/PMC498516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65350" y="116412"/>
            <a:ext cx="8520600" cy="74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dirty="0"/>
              <a:t>Color Temperature based Indoor Lighting</a:t>
            </a:r>
            <a:endParaRPr sz="3600" dirty="0"/>
          </a:p>
        </p:txBody>
      </p:sp>
      <p:sp>
        <p:nvSpPr>
          <p:cNvPr id="55" name="Google Shape;55;p13"/>
          <p:cNvSpPr txBox="1"/>
          <p:nvPr/>
        </p:nvSpPr>
        <p:spPr>
          <a:xfrm>
            <a:off x="265350" y="1316500"/>
            <a:ext cx="85668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Principle:</a:t>
            </a:r>
            <a:endParaRPr b="1"/>
          </a:p>
          <a:p>
            <a:pPr marL="0" lvl="0" indent="0" algn="l" rtl="0">
              <a:spcBef>
                <a:spcPts val="0"/>
              </a:spcBef>
              <a:spcAft>
                <a:spcPts val="0"/>
              </a:spcAft>
              <a:buNone/>
            </a:pPr>
            <a:r>
              <a:rPr lang="en"/>
              <a:t>The colour of light affects the circadian rhythm (internal process that regulates the sleep-wake cycle).</a:t>
            </a:r>
            <a:endParaRPr/>
          </a:p>
          <a:p>
            <a:pPr marL="0" lvl="0" indent="0" algn="l" rtl="0">
              <a:spcBef>
                <a:spcPts val="0"/>
              </a:spcBef>
              <a:spcAft>
                <a:spcPts val="0"/>
              </a:spcAft>
              <a:buNone/>
            </a:pPr>
            <a:r>
              <a:rPr lang="en"/>
              <a:t>Modern day LED and other artificial light sources tend to have a constant intensity and frequency, and thus alter our sleeping cycle along with reducing our efficiency while we’re awake.</a:t>
            </a:r>
            <a:endParaRPr/>
          </a:p>
          <a:p>
            <a:pPr marL="0" lvl="0" indent="0" algn="l" rtl="0">
              <a:spcBef>
                <a:spcPts val="0"/>
              </a:spcBef>
              <a:spcAft>
                <a:spcPts val="0"/>
              </a:spcAft>
              <a:buNone/>
            </a:pPr>
            <a:endParaRPr/>
          </a:p>
          <a:p>
            <a:pPr marL="0" lvl="0" indent="0" algn="l" rtl="0">
              <a:spcBef>
                <a:spcPts val="0"/>
              </a:spcBef>
              <a:spcAft>
                <a:spcPts val="0"/>
              </a:spcAft>
              <a:buNone/>
            </a:pPr>
            <a:r>
              <a:rPr lang="en"/>
              <a:t>The proposed lighting device will regulate its own colour based on the time of day and provide the optimal frequency and intensity of light throughout the day to maximise productivity and reduce stress. It can also help people with sleep disorders, elderly people and those with SAD ( Seasonal Affective Disorder). It will also have manual options for the user to choose a mode of lighting, in order to increase activeness or promote relaxation.</a:t>
            </a:r>
            <a:endParaRPr/>
          </a:p>
          <a:p>
            <a:pPr marL="0" lvl="0" indent="0" algn="l" rtl="0">
              <a:spcBef>
                <a:spcPts val="0"/>
              </a:spcBef>
              <a:spcAft>
                <a:spcPts val="0"/>
              </a:spcAft>
              <a:buNone/>
            </a:pPr>
            <a:endParaRPr/>
          </a:p>
          <a:p>
            <a:pPr marL="0" lvl="0" indent="0" algn="l" rtl="0">
              <a:spcBef>
                <a:spcPts val="0"/>
              </a:spcBef>
              <a:spcAft>
                <a:spcPts val="0"/>
              </a:spcAft>
              <a:buNone/>
            </a:pPr>
            <a:r>
              <a:rPr lang="en"/>
              <a:t>General working of the device will be via an arduino uno connected with a wireless module, which will import the daylight cycle data daily, configure the lighting cycle accordingly, and then provide the RGB LEDs with the required configurations, while accordingly editing their settings throughout the day. The user will also have the option of chose a specific submode, which will override the settings and provide a specific type of pre-set light.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85750" y="327150"/>
            <a:ext cx="8572500" cy="448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Research and References:</a:t>
            </a:r>
            <a:endParaRPr sz="1400" b="1"/>
          </a:p>
          <a:p>
            <a:pPr marL="0" lvl="0" indent="0" algn="l" rtl="0">
              <a:spcBef>
                <a:spcPts val="0"/>
              </a:spcBef>
              <a:spcAft>
                <a:spcPts val="0"/>
              </a:spcAft>
              <a:buNone/>
            </a:pPr>
            <a:r>
              <a:rPr lang="en" sz="1400" u="sng">
                <a:solidFill>
                  <a:schemeClr val="hlink"/>
                </a:solidFill>
                <a:hlinkClick r:id="rId3"/>
              </a:rPr>
              <a:t>https://pubmed.ncbi.nlm.nih.gov/8979406/</a:t>
            </a:r>
            <a:br>
              <a:rPr lang="en" sz="1400"/>
            </a:br>
            <a:r>
              <a:rPr lang="en" sz="1400" u="sng">
                <a:solidFill>
                  <a:schemeClr val="hlink"/>
                </a:solidFill>
                <a:hlinkClick r:id="rId4"/>
              </a:rPr>
              <a:t>https://www.ncbi.nlm.nih.gov/pmc/articles/PMC4985169/</a:t>
            </a:r>
            <a:endParaRPr sz="1400"/>
          </a:p>
          <a:p>
            <a:pPr marL="0" lvl="0" indent="0" algn="l" rtl="0">
              <a:spcBef>
                <a:spcPts val="0"/>
              </a:spcBef>
              <a:spcAft>
                <a:spcPts val="0"/>
              </a:spcAft>
              <a:buNone/>
            </a:pPr>
            <a:r>
              <a:rPr lang="en" sz="1400" u="sng">
                <a:solidFill>
                  <a:schemeClr val="hlink"/>
                </a:solidFill>
                <a:hlinkClick r:id="rId5"/>
              </a:rPr>
              <a:t>https://www.cdc.gov/niosh/emres/longhourstraining/color.html</a:t>
            </a:r>
            <a:endParaRPr sz="1400"/>
          </a:p>
          <a:p>
            <a:pPr marL="0" lvl="0" indent="0" algn="l" rtl="0">
              <a:spcBef>
                <a:spcPts val="0"/>
              </a:spcBef>
              <a:spcAft>
                <a:spcPts val="0"/>
              </a:spcAft>
              <a:buNone/>
            </a:pPr>
            <a:r>
              <a:rPr lang="en" sz="1400" u="sng">
                <a:solidFill>
                  <a:schemeClr val="hlink"/>
                </a:solidFill>
                <a:hlinkClick r:id="rId6"/>
              </a:rPr>
              <a:t>https://pubmed.ncbi.nlm.nih.gov/9682518/</a:t>
            </a:r>
            <a:endParaRPr sz="1400"/>
          </a:p>
          <a:p>
            <a:pPr marL="0" lvl="0" indent="0" algn="l" rtl="0">
              <a:spcBef>
                <a:spcPts val="0"/>
              </a:spcBef>
              <a:spcAft>
                <a:spcPts val="0"/>
              </a:spcAft>
              <a:buNone/>
            </a:pPr>
            <a:r>
              <a:rPr lang="en" sz="1400" u="sng">
                <a:solidFill>
                  <a:schemeClr val="hlink"/>
                </a:solidFill>
                <a:hlinkClick r:id="rId7"/>
              </a:rPr>
              <a:t>https://pubmed.ncbi.nlm.nih.gov/26098084/</a:t>
            </a:r>
            <a:endParaRPr sz="1400"/>
          </a:p>
          <a:p>
            <a:pPr marL="0" lvl="0" indent="0" algn="l" rtl="0">
              <a:spcBef>
                <a:spcPts val="0"/>
              </a:spcBef>
              <a:spcAft>
                <a:spcPts val="0"/>
              </a:spcAft>
              <a:buNone/>
            </a:pPr>
            <a:r>
              <a:rPr lang="en" sz="1400" u="sng">
                <a:solidFill>
                  <a:schemeClr val="hlink"/>
                </a:solidFill>
                <a:hlinkClick r:id="rId8"/>
              </a:rPr>
              <a:t>https://pubmed.ncbi.nlm.nih.gov/8327605/</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Final Output:</a:t>
            </a:r>
            <a:endParaRPr sz="1400" b="1"/>
          </a:p>
          <a:p>
            <a:pPr marL="0" lvl="0" indent="0" algn="l" rtl="0">
              <a:spcBef>
                <a:spcPts val="0"/>
              </a:spcBef>
              <a:spcAft>
                <a:spcPts val="0"/>
              </a:spcAft>
              <a:buNone/>
            </a:pPr>
            <a:r>
              <a:rPr lang="en" sz="1400"/>
              <a:t>Light emitted that is ideal for humans based on the period of day ( or by user requirement, if manually edited).</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Applications: </a:t>
            </a:r>
            <a:endParaRPr sz="1400" b="1"/>
          </a:p>
          <a:p>
            <a:pPr marL="0" lvl="0" indent="0" algn="l" rtl="0">
              <a:spcBef>
                <a:spcPts val="0"/>
              </a:spcBef>
              <a:spcAft>
                <a:spcPts val="0"/>
              </a:spcAft>
              <a:buNone/>
            </a:pPr>
            <a:r>
              <a:rPr lang="en" sz="1400"/>
              <a:t>Helps increase productivity and set a good wake-sleep cycle. Can help people with sleep disorders, elderly people and those with SAD ( Seasonal Affective Disorder).</a:t>
            </a:r>
            <a:endParaRPr sz="1400"/>
          </a:p>
          <a:p>
            <a:pPr marL="0" lvl="0" indent="0" algn="l" rtl="0">
              <a:spcBef>
                <a:spcPts val="0"/>
              </a:spcBef>
              <a:spcAft>
                <a:spcPts val="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50050" y="337350"/>
            <a:ext cx="8643900" cy="446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Execution:</a:t>
            </a:r>
            <a:endParaRPr sz="1400" b="1"/>
          </a:p>
          <a:p>
            <a:pPr marL="457200" lvl="0" indent="-317500" algn="l" rtl="0">
              <a:spcBef>
                <a:spcPts val="0"/>
              </a:spcBef>
              <a:spcAft>
                <a:spcPts val="0"/>
              </a:spcAft>
              <a:buSzPts val="1400"/>
              <a:buChar char="●"/>
            </a:pPr>
            <a:r>
              <a:rPr lang="en" sz="1400"/>
              <a:t>Make container for the RGB LEDs and external support required.</a:t>
            </a:r>
            <a:endParaRPr sz="1400"/>
          </a:p>
          <a:p>
            <a:pPr marL="457200" lvl="0" indent="-317500" algn="l" rtl="0">
              <a:spcBef>
                <a:spcPts val="0"/>
              </a:spcBef>
              <a:spcAft>
                <a:spcPts val="0"/>
              </a:spcAft>
              <a:buSzPts val="1400"/>
              <a:buChar char="●"/>
            </a:pPr>
            <a:r>
              <a:rPr lang="en" sz="1400"/>
              <a:t>Create circuit for Arduino UNO along with LEDs, switches and wifi module.</a:t>
            </a:r>
            <a:endParaRPr sz="1400"/>
          </a:p>
          <a:p>
            <a:pPr marL="914400" lvl="0" indent="0" algn="l" rtl="0">
              <a:spcBef>
                <a:spcPts val="0"/>
              </a:spcBef>
              <a:spcAft>
                <a:spcPts val="0"/>
              </a:spcAft>
              <a:buNone/>
            </a:pPr>
            <a:r>
              <a:rPr lang="en" sz="1400"/>
              <a:t>LEDs will be connected parallel to 4 PWM digital ports of the arduino, three will send the light frequency data and the other will regulate intensity via voltage regulation.		</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Programming of interface of arduino with LED along with the process for it to import required data from web.</a:t>
            </a:r>
            <a:endParaRPr sz="1400"/>
          </a:p>
          <a:p>
            <a:pPr marL="457200" lvl="0" indent="-317500" algn="l" rtl="0">
              <a:spcBef>
                <a:spcPts val="0"/>
              </a:spcBef>
              <a:spcAft>
                <a:spcPts val="0"/>
              </a:spcAft>
              <a:buSzPts val="1400"/>
              <a:buChar char="●"/>
            </a:pPr>
            <a:r>
              <a:rPr lang="en" sz="1400"/>
              <a:t>Create user interface for manual control ( Not required/ advised, device is meant to work based on pre-existing scientific data).</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400" b="1"/>
              <a:t>Resources:</a:t>
            </a:r>
            <a:endParaRPr sz="1400" b="1"/>
          </a:p>
          <a:p>
            <a:pPr marL="457200" lvl="0" indent="-317500" algn="l" rtl="0">
              <a:spcBef>
                <a:spcPts val="0"/>
              </a:spcBef>
              <a:spcAft>
                <a:spcPts val="0"/>
              </a:spcAft>
              <a:buSzPts val="1400"/>
              <a:buChar char="●"/>
            </a:pPr>
            <a:r>
              <a:rPr lang="en" sz="1400"/>
              <a:t>Multiple RGB LEDs</a:t>
            </a:r>
            <a:endParaRPr sz="1400"/>
          </a:p>
          <a:p>
            <a:pPr marL="457200" lvl="0" indent="-317500" algn="l" rtl="0">
              <a:spcBef>
                <a:spcPts val="0"/>
              </a:spcBef>
              <a:spcAft>
                <a:spcPts val="0"/>
              </a:spcAft>
              <a:buSzPts val="1400"/>
              <a:buChar char="●"/>
            </a:pPr>
            <a:r>
              <a:rPr lang="en" sz="1400"/>
              <a:t>Container for LEDs ( such as an empty LED tube) + External Support structure</a:t>
            </a:r>
            <a:endParaRPr sz="1400"/>
          </a:p>
          <a:p>
            <a:pPr marL="457200" lvl="0" indent="-317500" algn="l" rtl="0">
              <a:spcBef>
                <a:spcPts val="0"/>
              </a:spcBef>
              <a:spcAft>
                <a:spcPts val="0"/>
              </a:spcAft>
              <a:buSzPts val="1400"/>
              <a:buChar char="●"/>
            </a:pPr>
            <a:r>
              <a:rPr lang="en" sz="1400"/>
              <a:t>Arduino UNO</a:t>
            </a:r>
            <a:endParaRPr sz="1400"/>
          </a:p>
          <a:p>
            <a:pPr marL="457200" lvl="0" indent="-317500" algn="l" rtl="0">
              <a:spcBef>
                <a:spcPts val="0"/>
              </a:spcBef>
              <a:spcAft>
                <a:spcPts val="0"/>
              </a:spcAft>
              <a:buSzPts val="1400"/>
              <a:buChar char="●"/>
            </a:pPr>
            <a:r>
              <a:rPr lang="en" sz="1400"/>
              <a:t>Wireless Module (ESP8266)</a:t>
            </a:r>
            <a:endParaRPr sz="1400"/>
          </a:p>
          <a:p>
            <a:pPr marL="457200" lvl="0" indent="-317500" algn="l" rtl="0">
              <a:spcBef>
                <a:spcPts val="0"/>
              </a:spcBef>
              <a:spcAft>
                <a:spcPts val="0"/>
              </a:spcAft>
              <a:buSzPts val="1400"/>
              <a:buChar char="●"/>
            </a:pPr>
            <a:r>
              <a:rPr lang="en" sz="1400"/>
              <a:t>Breadboard/PCB</a:t>
            </a:r>
            <a:endParaRPr sz="1400"/>
          </a:p>
          <a:p>
            <a:pPr marL="457200" lvl="0" indent="-317500" algn="l" rtl="0">
              <a:spcBef>
                <a:spcPts val="0"/>
              </a:spcBef>
              <a:spcAft>
                <a:spcPts val="0"/>
              </a:spcAft>
              <a:buSzPts val="1400"/>
              <a:buChar char="●"/>
            </a:pPr>
            <a:r>
              <a:rPr lang="en" sz="1400"/>
              <a:t>Multiple Switches for User input.</a:t>
            </a:r>
            <a:endParaRPr sz="1400"/>
          </a:p>
          <a:p>
            <a:pPr marL="0" lvl="0" indent="0" algn="l" rtl="0">
              <a:spcBef>
                <a:spcPts val="0"/>
              </a:spcBef>
              <a:spcAft>
                <a:spcPts val="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285750" y="296550"/>
            <a:ext cx="8572500" cy="455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Tasks allotment:</a:t>
            </a:r>
            <a:endParaRPr sz="1400" b="1"/>
          </a:p>
          <a:p>
            <a:pPr marL="457200" lvl="0" indent="-317500" algn="l" rtl="0">
              <a:spcBef>
                <a:spcPts val="0"/>
              </a:spcBef>
              <a:spcAft>
                <a:spcPts val="0"/>
              </a:spcAft>
              <a:buSzPts val="1400"/>
              <a:buChar char="●"/>
            </a:pPr>
            <a:r>
              <a:rPr lang="en" sz="1400"/>
              <a:t>Building the structure and supports of the device.</a:t>
            </a:r>
            <a:endParaRPr sz="1400"/>
          </a:p>
          <a:p>
            <a:pPr marL="457200" lvl="0" indent="-317500" algn="l" rtl="0">
              <a:spcBef>
                <a:spcPts val="0"/>
              </a:spcBef>
              <a:spcAft>
                <a:spcPts val="0"/>
              </a:spcAft>
              <a:buSzPts val="1400"/>
              <a:buChar char="●"/>
            </a:pPr>
            <a:r>
              <a:rPr lang="en" sz="1400"/>
              <a:t>Creating the circuit of the arduino.</a:t>
            </a:r>
            <a:endParaRPr sz="1400"/>
          </a:p>
          <a:p>
            <a:pPr marL="457200" lvl="0" indent="-317500" algn="l" rtl="0">
              <a:spcBef>
                <a:spcPts val="0"/>
              </a:spcBef>
              <a:spcAft>
                <a:spcPts val="0"/>
              </a:spcAft>
              <a:buSzPts val="1400"/>
              <a:buChar char="●"/>
            </a:pPr>
            <a:r>
              <a:rPr lang="en" sz="1400"/>
              <a:t>Programming the the arduino to take user inputs and data from the web, processing it, and providing corresponding output.</a:t>
            </a:r>
            <a:endParaRPr sz="1400"/>
          </a:p>
          <a:p>
            <a:pPr marL="457200" lvl="0" indent="-317500" algn="l" rtl="0">
              <a:spcBef>
                <a:spcPts val="0"/>
              </a:spcBef>
              <a:spcAft>
                <a:spcPts val="0"/>
              </a:spcAft>
              <a:buSzPts val="1400"/>
              <a:buChar char="●"/>
            </a:pPr>
            <a:r>
              <a:rPr lang="en" sz="1400"/>
              <a:t>Research, a large amount of research will have to be done to compile various frequency and intensity data from multiple research papers and sources along with finding an ideal mapping between light ( frequency, intensity) vs time of day. </a:t>
            </a:r>
            <a:endParaRPr sz="1400"/>
          </a:p>
          <a:p>
            <a:pPr marL="0" lvl="0" indent="0" algn="l" rtl="0">
              <a:spcBef>
                <a:spcPts val="0"/>
              </a:spcBef>
              <a:spcAft>
                <a:spcPts val="0"/>
              </a:spcAft>
              <a:buNone/>
            </a:pPr>
            <a:r>
              <a:rPr lang="en" sz="1400"/>
              <a:t>Most tasks will require multiple people.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Challenges:</a:t>
            </a:r>
            <a:endParaRPr sz="1400" b="1"/>
          </a:p>
          <a:p>
            <a:pPr marL="0" lvl="0" indent="0" algn="l" rtl="0">
              <a:spcBef>
                <a:spcPts val="0"/>
              </a:spcBef>
              <a:spcAft>
                <a:spcPts val="0"/>
              </a:spcAft>
              <a:buClr>
                <a:schemeClr val="dk1"/>
              </a:buClr>
              <a:buSzPts val="1100"/>
              <a:buFont typeface="Arial"/>
              <a:buNone/>
            </a:pPr>
            <a:r>
              <a:rPr lang="en" sz="1400"/>
              <a:t>While the topics itself is well researched, it is difficult to get access to full studies, along the accompanying data. Even with the data, most of it will have to be interpreted in a way that can be applied to the device.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749A-449F-4F25-8047-F499C239A26A}"/>
              </a:ext>
            </a:extLst>
          </p:cNvPr>
          <p:cNvSpPr>
            <a:spLocks noGrp="1"/>
          </p:cNvSpPr>
          <p:nvPr>
            <p:ph type="title"/>
          </p:nvPr>
        </p:nvSpPr>
        <p:spPr>
          <a:xfrm>
            <a:off x="114299" y="0"/>
            <a:ext cx="8708232" cy="5014912"/>
          </a:xfrm>
        </p:spPr>
        <p:txBody>
          <a:bodyPr>
            <a:normAutofit/>
          </a:bodyPr>
          <a:lstStyle/>
          <a:p>
            <a:r>
              <a:rPr lang="en-IN" sz="3200" dirty="0"/>
              <a:t>Week’s progress (21 to 28 Jan):</a:t>
            </a:r>
            <a:br>
              <a:rPr lang="en-IN" sz="3200" dirty="0"/>
            </a:br>
            <a:br>
              <a:rPr lang="en-IN" sz="3200" dirty="0"/>
            </a:br>
            <a:r>
              <a:rPr lang="en-IN" sz="1600" dirty="0"/>
              <a:t>We compiled the data about preferred colour temperature during for different times of the day and pre-sets, we used various research papers for this data.</a:t>
            </a:r>
            <a:br>
              <a:rPr lang="en-IN" sz="1600" dirty="0"/>
            </a:br>
            <a:br>
              <a:rPr lang="en-IN" sz="1600" dirty="0"/>
            </a:br>
            <a:r>
              <a:rPr lang="en-IN" sz="1600" dirty="0"/>
              <a:t>We also converted the temperature data into RGB data that can be used for programming purpose, we used Wein’s law and an algorithm by Dan Bruton to convert the data.</a:t>
            </a:r>
            <a:br>
              <a:rPr lang="en-IN" sz="1600" dirty="0"/>
            </a:br>
            <a:br>
              <a:rPr lang="en-IN" sz="1600" dirty="0"/>
            </a:br>
            <a:r>
              <a:rPr lang="en-IN" sz="1600" dirty="0"/>
              <a:t>We worked on the 3D model for housing all the components and the manual controls with an OLED display to show current working conditions of the light.</a:t>
            </a:r>
            <a:br>
              <a:rPr lang="en-IN" sz="1600" dirty="0"/>
            </a:br>
            <a:br>
              <a:rPr lang="en-IN" sz="1600" dirty="0"/>
            </a:br>
            <a:r>
              <a:rPr lang="en-IN" sz="1600" dirty="0"/>
              <a:t>We also worked on the program and electrical connections for manual input form user in case </a:t>
            </a:r>
            <a:r>
              <a:rPr lang="en-IN" sz="1600" dirty="0" err="1"/>
              <a:t>Wifi</a:t>
            </a:r>
            <a:r>
              <a:rPr lang="en-IN" sz="1600" dirty="0"/>
              <a:t> is not available for current timing conditions.</a:t>
            </a:r>
            <a:br>
              <a:rPr lang="en-IN" sz="1600" dirty="0"/>
            </a:br>
            <a:br>
              <a:rPr lang="en-IN" sz="1600" dirty="0"/>
            </a:br>
            <a:r>
              <a:rPr lang="en-IN" sz="1600" dirty="0"/>
              <a:t>We also have completed the programming to make transitions between different lighting conditions during the day.</a:t>
            </a:r>
            <a:endParaRPr lang="en-IN" sz="3200" dirty="0"/>
          </a:p>
        </p:txBody>
      </p:sp>
    </p:spTree>
    <p:extLst>
      <p:ext uri="{BB962C8B-B14F-4D97-AF65-F5344CB8AC3E}">
        <p14:creationId xmlns:p14="http://schemas.microsoft.com/office/powerpoint/2010/main" val="215632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6FD1-E715-4385-8496-B3310BBF3C37}"/>
              </a:ext>
            </a:extLst>
          </p:cNvPr>
          <p:cNvSpPr>
            <a:spLocks noGrp="1"/>
          </p:cNvSpPr>
          <p:nvPr>
            <p:ph type="title"/>
          </p:nvPr>
        </p:nvSpPr>
        <p:spPr>
          <a:xfrm>
            <a:off x="107156" y="0"/>
            <a:ext cx="8615363" cy="761906"/>
          </a:xfrm>
        </p:spPr>
        <p:txBody>
          <a:bodyPr>
            <a:normAutofit/>
          </a:bodyPr>
          <a:lstStyle/>
          <a:p>
            <a:r>
              <a:rPr lang="en-IN" sz="3200" dirty="0"/>
              <a:t>Data for preferred colour temperature</a:t>
            </a:r>
          </a:p>
        </p:txBody>
      </p:sp>
      <p:pic>
        <p:nvPicPr>
          <p:cNvPr id="6" name="Picture 5">
            <a:extLst>
              <a:ext uri="{FF2B5EF4-FFF2-40B4-BE49-F238E27FC236}">
                <a16:creationId xmlns:a16="http://schemas.microsoft.com/office/drawing/2014/main" id="{2279306A-4CA5-4135-9DE7-4EF071977E7E}"/>
              </a:ext>
            </a:extLst>
          </p:cNvPr>
          <p:cNvPicPr>
            <a:picLocks noChangeAspect="1"/>
          </p:cNvPicPr>
          <p:nvPr/>
        </p:nvPicPr>
        <p:blipFill>
          <a:blip r:embed="rId2"/>
          <a:stretch>
            <a:fillRect/>
          </a:stretch>
        </p:blipFill>
        <p:spPr>
          <a:xfrm>
            <a:off x="353615" y="669037"/>
            <a:ext cx="8436769" cy="2179772"/>
          </a:xfrm>
          <a:prstGeom prst="rect">
            <a:avLst/>
          </a:prstGeom>
        </p:spPr>
      </p:pic>
      <p:sp>
        <p:nvSpPr>
          <p:cNvPr id="7" name="TextBox 6">
            <a:extLst>
              <a:ext uri="{FF2B5EF4-FFF2-40B4-BE49-F238E27FC236}">
                <a16:creationId xmlns:a16="http://schemas.microsoft.com/office/drawing/2014/main" id="{CFCAF02A-CDDD-4C6B-816E-C0F86D7EEA6C}"/>
              </a:ext>
            </a:extLst>
          </p:cNvPr>
          <p:cNvSpPr txBox="1"/>
          <p:nvPr/>
        </p:nvSpPr>
        <p:spPr>
          <a:xfrm>
            <a:off x="353615" y="2848809"/>
            <a:ext cx="8358188" cy="307777"/>
          </a:xfrm>
          <a:prstGeom prst="rect">
            <a:avLst/>
          </a:prstGeom>
          <a:noFill/>
        </p:spPr>
        <p:txBody>
          <a:bodyPr wrap="square" rtlCol="0">
            <a:spAutoFit/>
          </a:bodyPr>
          <a:lstStyle/>
          <a:p>
            <a:r>
              <a:rPr lang="en-IN" sz="700" dirty="0"/>
              <a:t>Link to the excel sheet of the data</a:t>
            </a:r>
          </a:p>
          <a:p>
            <a:r>
              <a:rPr lang="en-IN" sz="700" dirty="0"/>
              <a:t>https://onedrive.live.com/view.aspx?resid=D995DF6E4131CD2E!5667&amp;ithint=file%2cxlsx&amp;authkey=!AP-7I17OBRHfY8o</a:t>
            </a:r>
          </a:p>
        </p:txBody>
      </p:sp>
      <p:sp>
        <p:nvSpPr>
          <p:cNvPr id="8" name="TextBox 7">
            <a:extLst>
              <a:ext uri="{FF2B5EF4-FFF2-40B4-BE49-F238E27FC236}">
                <a16:creationId xmlns:a16="http://schemas.microsoft.com/office/drawing/2014/main" id="{FE0736BF-CB0A-4C07-8EE6-87C2C17D3B37}"/>
              </a:ext>
            </a:extLst>
          </p:cNvPr>
          <p:cNvSpPr txBox="1"/>
          <p:nvPr/>
        </p:nvSpPr>
        <p:spPr>
          <a:xfrm>
            <a:off x="353615" y="3421856"/>
            <a:ext cx="8368904" cy="707886"/>
          </a:xfrm>
          <a:prstGeom prst="rect">
            <a:avLst/>
          </a:prstGeom>
          <a:noFill/>
        </p:spPr>
        <p:txBody>
          <a:bodyPr wrap="square" rtlCol="0">
            <a:spAutoFit/>
          </a:bodyPr>
          <a:lstStyle/>
          <a:p>
            <a:r>
              <a:rPr lang="en-IN" dirty="0"/>
              <a:t>To convert the data from temperature(Kelvin) into the RGB form we used the Wein’s Law and an algorithm made by Dan Bruton that converts wavelength into RGB colours. </a:t>
            </a:r>
          </a:p>
          <a:p>
            <a:r>
              <a:rPr lang="en-IN" sz="1200" dirty="0"/>
              <a:t>Link to the original source http://www.physics.sfasu.edu/astro/color/spectra.html</a:t>
            </a:r>
            <a:endParaRPr lang="en-IN" dirty="0"/>
          </a:p>
        </p:txBody>
      </p:sp>
    </p:spTree>
    <p:extLst>
      <p:ext uri="{BB962C8B-B14F-4D97-AF65-F5344CB8AC3E}">
        <p14:creationId xmlns:p14="http://schemas.microsoft.com/office/powerpoint/2010/main" val="395677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25B0-3574-431C-AD6D-1FE522F5F59C}"/>
              </a:ext>
            </a:extLst>
          </p:cNvPr>
          <p:cNvSpPr>
            <a:spLocks noGrp="1"/>
          </p:cNvSpPr>
          <p:nvPr>
            <p:ph type="title"/>
          </p:nvPr>
        </p:nvSpPr>
        <p:spPr>
          <a:xfrm>
            <a:off x="2034633" y="114394"/>
            <a:ext cx="4824701" cy="549975"/>
          </a:xfrm>
        </p:spPr>
        <p:txBody>
          <a:bodyPr>
            <a:normAutofit fontScale="90000"/>
          </a:bodyPr>
          <a:lstStyle/>
          <a:p>
            <a:r>
              <a:rPr lang="en-IN" sz="2400" dirty="0"/>
              <a:t>3D model of the manual control box</a:t>
            </a:r>
          </a:p>
        </p:txBody>
      </p:sp>
      <p:pic>
        <p:nvPicPr>
          <p:cNvPr id="4" name="Picture 3">
            <a:extLst>
              <a:ext uri="{FF2B5EF4-FFF2-40B4-BE49-F238E27FC236}">
                <a16:creationId xmlns:a16="http://schemas.microsoft.com/office/drawing/2014/main" id="{6C6872BF-3B41-444A-B088-6B6E9A4996B4}"/>
              </a:ext>
            </a:extLst>
          </p:cNvPr>
          <p:cNvPicPr>
            <a:picLocks noChangeAspect="1"/>
          </p:cNvPicPr>
          <p:nvPr/>
        </p:nvPicPr>
        <p:blipFill rotWithShape="1">
          <a:blip r:embed="rId2"/>
          <a:srcRect l="16641" t="13414" r="20312"/>
          <a:stretch/>
        </p:blipFill>
        <p:spPr>
          <a:xfrm>
            <a:off x="1564479" y="850104"/>
            <a:ext cx="5765007" cy="3804047"/>
          </a:xfrm>
          <a:prstGeom prst="rect">
            <a:avLst/>
          </a:prstGeom>
        </p:spPr>
      </p:pic>
    </p:spTree>
    <p:extLst>
      <p:ext uri="{BB962C8B-B14F-4D97-AF65-F5344CB8AC3E}">
        <p14:creationId xmlns:p14="http://schemas.microsoft.com/office/powerpoint/2010/main" val="271626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E5556-032D-405D-8DDF-1F43527B782C}"/>
              </a:ext>
            </a:extLst>
          </p:cNvPr>
          <p:cNvSpPr txBox="1"/>
          <p:nvPr/>
        </p:nvSpPr>
        <p:spPr>
          <a:xfrm>
            <a:off x="250031" y="192881"/>
            <a:ext cx="8701088" cy="4462760"/>
          </a:xfrm>
          <a:prstGeom prst="rect">
            <a:avLst/>
          </a:prstGeom>
          <a:noFill/>
        </p:spPr>
        <p:txBody>
          <a:bodyPr wrap="square" rtlCol="0">
            <a:spAutoFit/>
          </a:bodyPr>
          <a:lstStyle/>
          <a:p>
            <a:r>
              <a:rPr lang="en-IN" sz="1800" b="1" dirty="0"/>
              <a:t>Problems we had during last week’s work </a:t>
            </a:r>
            <a:r>
              <a:rPr lang="en-IN" dirty="0"/>
              <a:t>:</a:t>
            </a:r>
          </a:p>
          <a:p>
            <a:endParaRPr lang="en-IN" dirty="0"/>
          </a:p>
          <a:p>
            <a:r>
              <a:rPr lang="en-IN" dirty="0"/>
              <a:t>We initially decided to use the Arduino uno with ESP8266 we wrote a program for Arduino but we could not find the required documents to program the ESP8266 or any emulator to test our code without buying the ESP8266.</a:t>
            </a:r>
          </a:p>
          <a:p>
            <a:endParaRPr lang="en-IN" dirty="0"/>
          </a:p>
          <a:p>
            <a:r>
              <a:rPr lang="en-IN" dirty="0"/>
              <a:t>After the discussion with an expert in IOT we decided to use the Node MCU microcontroller instead of Arduino + ESP8266 for project this will make the wireless communication easier and we can program the Node MCU in Arduino  IDE itself.</a:t>
            </a:r>
          </a:p>
          <a:p>
            <a:endParaRPr lang="en-IN" dirty="0"/>
          </a:p>
          <a:p>
            <a:r>
              <a:rPr lang="en-IN" dirty="0"/>
              <a:t>And during the time of meet itself we found that the code we wrote for Arduino uno works with Node MCU</a:t>
            </a:r>
          </a:p>
          <a:p>
            <a:r>
              <a:rPr lang="en-IN" dirty="0"/>
              <a:t>And now we need to work on the wireless communication part only.</a:t>
            </a:r>
          </a:p>
          <a:p>
            <a:endParaRPr lang="en-IN" dirty="0"/>
          </a:p>
          <a:p>
            <a:r>
              <a:rPr lang="en-IN" b="1" dirty="0"/>
              <a:t>Next week’s work </a:t>
            </a:r>
            <a:r>
              <a:rPr lang="en-IN" dirty="0"/>
              <a:t>:</a:t>
            </a:r>
          </a:p>
          <a:p>
            <a:endParaRPr lang="en-IN" dirty="0"/>
          </a:p>
          <a:p>
            <a:r>
              <a:rPr lang="en-IN" dirty="0"/>
              <a:t>We will be working on the Node MCU wireless communication and API part of it.</a:t>
            </a:r>
          </a:p>
          <a:p>
            <a:endParaRPr lang="en-IN" dirty="0"/>
          </a:p>
          <a:p>
            <a:r>
              <a:rPr lang="en-IN" dirty="0"/>
              <a:t>Design for the body,  we are trying to make design that would make the spreading of light most effective.</a:t>
            </a:r>
          </a:p>
          <a:p>
            <a:endParaRPr lang="en-IN" dirty="0"/>
          </a:p>
          <a:p>
            <a:r>
              <a:rPr lang="en-IN" dirty="0"/>
              <a:t>We will be finalizing the circuit combining the different components, that each member has been working on.</a:t>
            </a:r>
          </a:p>
        </p:txBody>
      </p:sp>
    </p:spTree>
    <p:extLst>
      <p:ext uri="{BB962C8B-B14F-4D97-AF65-F5344CB8AC3E}">
        <p14:creationId xmlns:p14="http://schemas.microsoft.com/office/powerpoint/2010/main" val="4154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171776D-0AE0-4173-A2A5-2CBF57BD838E}"/>
              </a:ext>
            </a:extLst>
          </p:cNvPr>
          <p:cNvGraphicFramePr/>
          <p:nvPr>
            <p:extLst>
              <p:ext uri="{D42A27DB-BD31-4B8C-83A1-F6EECF244321}">
                <p14:modId xmlns:p14="http://schemas.microsoft.com/office/powerpoint/2010/main" val="1154745891"/>
              </p:ext>
            </p:extLst>
          </p:nvPr>
        </p:nvGraphicFramePr>
        <p:xfrm>
          <a:off x="2584195" y="1019656"/>
          <a:ext cx="5356294" cy="638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Terminator 3">
            <a:extLst>
              <a:ext uri="{FF2B5EF4-FFF2-40B4-BE49-F238E27FC236}">
                <a16:creationId xmlns:a16="http://schemas.microsoft.com/office/drawing/2014/main" id="{2117F534-F86D-452D-A8E1-F18ED6FCC4EE}"/>
              </a:ext>
            </a:extLst>
          </p:cNvPr>
          <p:cNvSpPr/>
          <p:nvPr/>
        </p:nvSpPr>
        <p:spPr>
          <a:xfrm>
            <a:off x="833718" y="1058956"/>
            <a:ext cx="1351430" cy="477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IN" sz="1350" kern="1200" dirty="0" err="1">
                <a:solidFill>
                  <a:prstClr val="white"/>
                </a:solidFill>
                <a:latin typeface="Calibri" panose="020F0502020204030204"/>
              </a:rPr>
              <a:t>NodeMCU</a:t>
            </a:r>
            <a:r>
              <a:rPr lang="en-IN" sz="1350" kern="1200" dirty="0">
                <a:solidFill>
                  <a:prstClr val="white"/>
                </a:solidFill>
                <a:latin typeface="Calibri" panose="020F0502020204030204"/>
              </a:rPr>
              <a:t> is turned on.</a:t>
            </a:r>
          </a:p>
        </p:txBody>
      </p:sp>
      <p:grpSp>
        <p:nvGrpSpPr>
          <p:cNvPr id="5" name="Group 4">
            <a:extLst>
              <a:ext uri="{FF2B5EF4-FFF2-40B4-BE49-F238E27FC236}">
                <a16:creationId xmlns:a16="http://schemas.microsoft.com/office/drawing/2014/main" id="{3A7B8F25-B2FC-4E1F-BCBE-D0491DD15275}"/>
              </a:ext>
            </a:extLst>
          </p:cNvPr>
          <p:cNvGrpSpPr/>
          <p:nvPr/>
        </p:nvGrpSpPr>
        <p:grpSpPr>
          <a:xfrm>
            <a:off x="2279730" y="1175577"/>
            <a:ext cx="209884" cy="244128"/>
            <a:chOff x="1444522" y="155494"/>
            <a:chExt cx="279845" cy="325504"/>
          </a:xfrm>
        </p:grpSpPr>
        <p:sp>
          <p:nvSpPr>
            <p:cNvPr id="6" name="Arrow: Right 5">
              <a:extLst>
                <a:ext uri="{FF2B5EF4-FFF2-40B4-BE49-F238E27FC236}">
                  <a16:creationId xmlns:a16="http://schemas.microsoft.com/office/drawing/2014/main" id="{C5471744-F062-40B7-A613-51848282360F}"/>
                </a:ext>
              </a:extLst>
            </p:cNvPr>
            <p:cNvSpPr/>
            <p:nvPr/>
          </p:nvSpPr>
          <p:spPr>
            <a:xfrm>
              <a:off x="1444522" y="155494"/>
              <a:ext cx="279845" cy="32550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Arrow: Right 4">
              <a:extLst>
                <a:ext uri="{FF2B5EF4-FFF2-40B4-BE49-F238E27FC236}">
                  <a16:creationId xmlns:a16="http://schemas.microsoft.com/office/drawing/2014/main" id="{023F52B5-F8DF-4422-81F4-520FB5B33A50}"/>
                </a:ext>
              </a:extLst>
            </p:cNvPr>
            <p:cNvSpPr txBox="1"/>
            <p:nvPr/>
          </p:nvSpPr>
          <p:spPr>
            <a:xfrm>
              <a:off x="1444522" y="220595"/>
              <a:ext cx="195892" cy="195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33388">
                <a:lnSpc>
                  <a:spcPct val="90000"/>
                </a:lnSpc>
                <a:spcBef>
                  <a:spcPct val="0"/>
                </a:spcBef>
                <a:spcAft>
                  <a:spcPct val="35000"/>
                </a:spcAft>
                <a:buClrTx/>
              </a:pPr>
              <a:endParaRPr lang="en-IN" sz="975" kern="120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B7D1658C-41A1-4498-9BA8-0CA162FC4781}"/>
              </a:ext>
            </a:extLst>
          </p:cNvPr>
          <p:cNvGrpSpPr/>
          <p:nvPr/>
        </p:nvGrpSpPr>
        <p:grpSpPr>
          <a:xfrm rot="7804037">
            <a:off x="3749951" y="1718847"/>
            <a:ext cx="271828" cy="244477"/>
            <a:chOff x="1509603" y="255836"/>
            <a:chExt cx="294132" cy="339973"/>
          </a:xfrm>
        </p:grpSpPr>
        <p:sp>
          <p:nvSpPr>
            <p:cNvPr id="10" name="Arrow: Right 9">
              <a:extLst>
                <a:ext uri="{FF2B5EF4-FFF2-40B4-BE49-F238E27FC236}">
                  <a16:creationId xmlns:a16="http://schemas.microsoft.com/office/drawing/2014/main" id="{A34DC018-9928-4D90-8785-5C5D0D8C79AD}"/>
                </a:ext>
              </a:extLst>
            </p:cNvPr>
            <p:cNvSpPr/>
            <p:nvPr/>
          </p:nvSpPr>
          <p:spPr>
            <a:xfrm>
              <a:off x="1509603" y="255836"/>
              <a:ext cx="294132" cy="3399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451E064D-93D8-46C4-A703-56F618FA748F}"/>
                </a:ext>
              </a:extLst>
            </p:cNvPr>
            <p:cNvSpPr txBox="1"/>
            <p:nvPr/>
          </p:nvSpPr>
          <p:spPr>
            <a:xfrm>
              <a:off x="1509603" y="323831"/>
              <a:ext cx="205892" cy="2039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25">
                <a:lnSpc>
                  <a:spcPct val="90000"/>
                </a:lnSpc>
                <a:spcBef>
                  <a:spcPct val="0"/>
                </a:spcBef>
                <a:spcAft>
                  <a:spcPct val="35000"/>
                </a:spcAft>
                <a:buClrTx/>
              </a:pPr>
              <a:endParaRPr lang="en-IN" sz="1050" kern="1200">
                <a:solidFill>
                  <a:prstClr val="white"/>
                </a:solidFill>
                <a:latin typeface="Calibri" panose="020F0502020204030204"/>
              </a:endParaRPr>
            </a:p>
          </p:txBody>
        </p:sp>
      </p:grpSp>
      <p:grpSp>
        <p:nvGrpSpPr>
          <p:cNvPr id="12" name="Group 11">
            <a:extLst>
              <a:ext uri="{FF2B5EF4-FFF2-40B4-BE49-F238E27FC236}">
                <a16:creationId xmlns:a16="http://schemas.microsoft.com/office/drawing/2014/main" id="{1CFFB4F2-DBE3-40DF-819D-651D3734AC58}"/>
              </a:ext>
            </a:extLst>
          </p:cNvPr>
          <p:cNvGrpSpPr/>
          <p:nvPr/>
        </p:nvGrpSpPr>
        <p:grpSpPr>
          <a:xfrm>
            <a:off x="3280668" y="2112028"/>
            <a:ext cx="1028146" cy="638735"/>
            <a:chOff x="5764240" y="0"/>
            <a:chExt cx="1370861" cy="851647"/>
          </a:xfrm>
        </p:grpSpPr>
        <p:sp>
          <p:nvSpPr>
            <p:cNvPr id="13" name="Rectangle: Rounded Corners 12">
              <a:extLst>
                <a:ext uri="{FF2B5EF4-FFF2-40B4-BE49-F238E27FC236}">
                  <a16:creationId xmlns:a16="http://schemas.microsoft.com/office/drawing/2014/main" id="{452FD72B-1A7D-4B4C-89E6-B8B9AEF56FE8}"/>
                </a:ext>
              </a:extLst>
            </p:cNvPr>
            <p:cNvSpPr/>
            <p:nvPr/>
          </p:nvSpPr>
          <p:spPr>
            <a:xfrm>
              <a:off x="5764240" y="0"/>
              <a:ext cx="1370861" cy="8516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C08FB501-5ADB-4CC2-AC38-3643EFA5E218}"/>
                </a:ext>
              </a:extLst>
            </p:cNvPr>
            <p:cNvSpPr txBox="1"/>
            <p:nvPr/>
          </p:nvSpPr>
          <p:spPr>
            <a:xfrm>
              <a:off x="5789184" y="24944"/>
              <a:ext cx="1320973" cy="801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728" tIns="105728" rIns="105728" bIns="105728" numCol="1" spcCol="1270" anchor="ctr" anchorCtr="0">
              <a:noAutofit/>
            </a:bodyPr>
            <a:lstStyle/>
            <a:p>
              <a:pPr algn="ctr" defTabSz="1233488">
                <a:lnSpc>
                  <a:spcPct val="90000"/>
                </a:lnSpc>
                <a:spcBef>
                  <a:spcPct val="0"/>
                </a:spcBef>
                <a:spcAft>
                  <a:spcPct val="35000"/>
                </a:spcAft>
                <a:buClrTx/>
              </a:pPr>
              <a:r>
                <a:rPr lang="en-IN" sz="1050" kern="1200" dirty="0">
                  <a:solidFill>
                    <a:prstClr val="white"/>
                  </a:solidFill>
                  <a:latin typeface="Calibri" panose="020F0502020204030204"/>
                </a:rPr>
                <a:t>API uses IP address to determine location.</a:t>
              </a:r>
            </a:p>
          </p:txBody>
        </p:sp>
      </p:grpSp>
      <p:grpSp>
        <p:nvGrpSpPr>
          <p:cNvPr id="15" name="Group 14">
            <a:extLst>
              <a:ext uri="{FF2B5EF4-FFF2-40B4-BE49-F238E27FC236}">
                <a16:creationId xmlns:a16="http://schemas.microsoft.com/office/drawing/2014/main" id="{E302EACF-A9B2-4F55-946E-21CBF7089952}"/>
              </a:ext>
            </a:extLst>
          </p:cNvPr>
          <p:cNvGrpSpPr/>
          <p:nvPr/>
        </p:nvGrpSpPr>
        <p:grpSpPr>
          <a:xfrm>
            <a:off x="4435389" y="2304024"/>
            <a:ext cx="219434" cy="255229"/>
            <a:chOff x="1510202" y="248649"/>
            <a:chExt cx="292578" cy="340305"/>
          </a:xfrm>
        </p:grpSpPr>
        <p:sp>
          <p:nvSpPr>
            <p:cNvPr id="16" name="Arrow: Right 15">
              <a:extLst>
                <a:ext uri="{FF2B5EF4-FFF2-40B4-BE49-F238E27FC236}">
                  <a16:creationId xmlns:a16="http://schemas.microsoft.com/office/drawing/2014/main" id="{BEFB35AC-8C56-4DE7-B5AB-3FF6688D8167}"/>
                </a:ext>
              </a:extLst>
            </p:cNvPr>
            <p:cNvSpPr/>
            <p:nvPr/>
          </p:nvSpPr>
          <p:spPr>
            <a:xfrm rot="25303">
              <a:off x="1510202" y="248649"/>
              <a:ext cx="292578"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FE7C1FE2-8F91-4550-A94E-58A9ED52BDF4}"/>
                </a:ext>
              </a:extLst>
            </p:cNvPr>
            <p:cNvSpPr txBox="1"/>
            <p:nvPr/>
          </p:nvSpPr>
          <p:spPr>
            <a:xfrm rot="25303">
              <a:off x="1510203" y="316387"/>
              <a:ext cx="204805"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25">
                <a:lnSpc>
                  <a:spcPct val="90000"/>
                </a:lnSpc>
                <a:spcBef>
                  <a:spcPct val="0"/>
                </a:spcBef>
                <a:spcAft>
                  <a:spcPct val="35000"/>
                </a:spcAft>
                <a:buClrTx/>
              </a:pPr>
              <a:endParaRPr lang="en-IN" sz="1050" kern="1200">
                <a:solidFill>
                  <a:prstClr val="white"/>
                </a:solidFill>
                <a:latin typeface="Calibri" panose="020F0502020204030204"/>
              </a:endParaRPr>
            </a:p>
          </p:txBody>
        </p:sp>
      </p:grpSp>
      <p:grpSp>
        <p:nvGrpSpPr>
          <p:cNvPr id="18" name="Group 17">
            <a:extLst>
              <a:ext uri="{FF2B5EF4-FFF2-40B4-BE49-F238E27FC236}">
                <a16:creationId xmlns:a16="http://schemas.microsoft.com/office/drawing/2014/main" id="{E2270A1E-98DB-4360-97EE-A2A0ADFD7006}"/>
              </a:ext>
            </a:extLst>
          </p:cNvPr>
          <p:cNvGrpSpPr/>
          <p:nvPr/>
        </p:nvGrpSpPr>
        <p:grpSpPr>
          <a:xfrm>
            <a:off x="4781398" y="2133273"/>
            <a:ext cx="1029151" cy="617490"/>
            <a:chOff x="5766384" y="14163"/>
            <a:chExt cx="1372201" cy="823320"/>
          </a:xfrm>
        </p:grpSpPr>
        <p:sp>
          <p:nvSpPr>
            <p:cNvPr id="19" name="Rectangle: Rounded Corners 18">
              <a:extLst>
                <a:ext uri="{FF2B5EF4-FFF2-40B4-BE49-F238E27FC236}">
                  <a16:creationId xmlns:a16="http://schemas.microsoft.com/office/drawing/2014/main" id="{82C023F9-2D29-4651-A5B0-344BCF25E92A}"/>
                </a:ext>
              </a:extLst>
            </p:cNvPr>
            <p:cNvSpPr/>
            <p:nvPr/>
          </p:nvSpPr>
          <p:spPr>
            <a:xfrm>
              <a:off x="5766384" y="14163"/>
              <a:ext cx="1372201" cy="8233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71FE291F-7CA8-43E8-881C-D0E733AAB7B6}"/>
                </a:ext>
              </a:extLst>
            </p:cNvPr>
            <p:cNvSpPr txBox="1"/>
            <p:nvPr/>
          </p:nvSpPr>
          <p:spPr>
            <a:xfrm>
              <a:off x="5790498" y="38277"/>
              <a:ext cx="1323973" cy="7750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0013" tIns="100013" rIns="100013" bIns="100013" numCol="1" spcCol="1270" anchor="ctr" anchorCtr="0">
              <a:noAutofit/>
            </a:bodyPr>
            <a:lstStyle/>
            <a:p>
              <a:pPr algn="ctr" defTabSz="1166813">
                <a:lnSpc>
                  <a:spcPct val="90000"/>
                </a:lnSpc>
                <a:spcBef>
                  <a:spcPct val="0"/>
                </a:spcBef>
                <a:spcAft>
                  <a:spcPct val="35000"/>
                </a:spcAft>
                <a:buClrTx/>
              </a:pPr>
              <a:r>
                <a:rPr lang="en-IN" sz="900" kern="1200" dirty="0">
                  <a:solidFill>
                    <a:prstClr val="white"/>
                  </a:solidFill>
                  <a:latin typeface="Calibri" panose="020F0502020204030204"/>
                </a:rPr>
                <a:t>Returns data for sunrise, sunset, and current local time + misc.</a:t>
              </a:r>
            </a:p>
          </p:txBody>
        </p:sp>
      </p:grpSp>
      <p:grpSp>
        <p:nvGrpSpPr>
          <p:cNvPr id="21" name="Group 20">
            <a:extLst>
              <a:ext uri="{FF2B5EF4-FFF2-40B4-BE49-F238E27FC236}">
                <a16:creationId xmlns:a16="http://schemas.microsoft.com/office/drawing/2014/main" id="{91DF0C15-4445-4270-BB10-D63B2CE2CCDC}"/>
              </a:ext>
            </a:extLst>
          </p:cNvPr>
          <p:cNvGrpSpPr/>
          <p:nvPr/>
        </p:nvGrpSpPr>
        <p:grpSpPr>
          <a:xfrm rot="13119693">
            <a:off x="4993182" y="1716507"/>
            <a:ext cx="271828" cy="244477"/>
            <a:chOff x="1509603" y="255836"/>
            <a:chExt cx="294132" cy="339973"/>
          </a:xfrm>
        </p:grpSpPr>
        <p:sp>
          <p:nvSpPr>
            <p:cNvPr id="22" name="Arrow: Right 21">
              <a:extLst>
                <a:ext uri="{FF2B5EF4-FFF2-40B4-BE49-F238E27FC236}">
                  <a16:creationId xmlns:a16="http://schemas.microsoft.com/office/drawing/2014/main" id="{AE631BCA-97C0-41E4-A1C3-1F4B71DFCB37}"/>
                </a:ext>
              </a:extLst>
            </p:cNvPr>
            <p:cNvSpPr/>
            <p:nvPr/>
          </p:nvSpPr>
          <p:spPr>
            <a:xfrm>
              <a:off x="1509603" y="255836"/>
              <a:ext cx="294132" cy="3399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Arrow: Right 4">
              <a:extLst>
                <a:ext uri="{FF2B5EF4-FFF2-40B4-BE49-F238E27FC236}">
                  <a16:creationId xmlns:a16="http://schemas.microsoft.com/office/drawing/2014/main" id="{66980454-9C68-4F81-9422-DDFC9E6D28FA}"/>
                </a:ext>
              </a:extLst>
            </p:cNvPr>
            <p:cNvSpPr txBox="1"/>
            <p:nvPr/>
          </p:nvSpPr>
          <p:spPr>
            <a:xfrm>
              <a:off x="1509603" y="323831"/>
              <a:ext cx="205892" cy="2039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25">
                <a:lnSpc>
                  <a:spcPct val="90000"/>
                </a:lnSpc>
                <a:spcBef>
                  <a:spcPct val="0"/>
                </a:spcBef>
                <a:spcAft>
                  <a:spcPct val="35000"/>
                </a:spcAft>
                <a:buClrTx/>
              </a:pPr>
              <a:endParaRPr lang="en-IN" sz="1050" kern="1200">
                <a:solidFill>
                  <a:prstClr val="white"/>
                </a:solidFill>
                <a:latin typeface="Calibri" panose="020F0502020204030204"/>
              </a:endParaRPr>
            </a:p>
          </p:txBody>
        </p:sp>
      </p:grpSp>
      <p:grpSp>
        <p:nvGrpSpPr>
          <p:cNvPr id="24" name="Group 23">
            <a:extLst>
              <a:ext uri="{FF2B5EF4-FFF2-40B4-BE49-F238E27FC236}">
                <a16:creationId xmlns:a16="http://schemas.microsoft.com/office/drawing/2014/main" id="{4B81D5C5-51DB-44B7-B9C1-783EC266CC13}"/>
              </a:ext>
            </a:extLst>
          </p:cNvPr>
          <p:cNvGrpSpPr/>
          <p:nvPr/>
        </p:nvGrpSpPr>
        <p:grpSpPr>
          <a:xfrm rot="5400000">
            <a:off x="7317325" y="1736604"/>
            <a:ext cx="218180" cy="255229"/>
            <a:chOff x="5354724" y="255670"/>
            <a:chExt cx="290906" cy="340305"/>
          </a:xfrm>
        </p:grpSpPr>
        <p:sp>
          <p:nvSpPr>
            <p:cNvPr id="25" name="Arrow: Right 24">
              <a:extLst>
                <a:ext uri="{FF2B5EF4-FFF2-40B4-BE49-F238E27FC236}">
                  <a16:creationId xmlns:a16="http://schemas.microsoft.com/office/drawing/2014/main" id="{62BFC3EA-5D70-4F92-9F3A-5130506ADFCF}"/>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Arrow: Right 4">
              <a:extLst>
                <a:ext uri="{FF2B5EF4-FFF2-40B4-BE49-F238E27FC236}">
                  <a16:creationId xmlns:a16="http://schemas.microsoft.com/office/drawing/2014/main" id="{011B0E4A-7565-4CFB-B658-12E807CBEFA9}"/>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a:solidFill>
                  <a:prstClr val="white"/>
                </a:solidFill>
                <a:latin typeface="Calibri" panose="020F0502020204030204"/>
              </a:endParaRPr>
            </a:p>
          </p:txBody>
        </p:sp>
      </p:grpSp>
      <p:grpSp>
        <p:nvGrpSpPr>
          <p:cNvPr id="33" name="Group 32">
            <a:extLst>
              <a:ext uri="{FF2B5EF4-FFF2-40B4-BE49-F238E27FC236}">
                <a16:creationId xmlns:a16="http://schemas.microsoft.com/office/drawing/2014/main" id="{71DDE3C9-25C5-47B4-B7A7-811F6D7AF4FC}"/>
              </a:ext>
            </a:extLst>
          </p:cNvPr>
          <p:cNvGrpSpPr/>
          <p:nvPr/>
        </p:nvGrpSpPr>
        <p:grpSpPr>
          <a:xfrm>
            <a:off x="6912343" y="2112028"/>
            <a:ext cx="1028146" cy="638735"/>
            <a:chOff x="5764240" y="0"/>
            <a:chExt cx="1370861" cy="851647"/>
          </a:xfrm>
        </p:grpSpPr>
        <p:sp>
          <p:nvSpPr>
            <p:cNvPr id="34" name="Rectangle: Rounded Corners 33">
              <a:extLst>
                <a:ext uri="{FF2B5EF4-FFF2-40B4-BE49-F238E27FC236}">
                  <a16:creationId xmlns:a16="http://schemas.microsoft.com/office/drawing/2014/main" id="{8DF7285D-AAE4-427B-86D0-2B4E93ABE445}"/>
                </a:ext>
              </a:extLst>
            </p:cNvPr>
            <p:cNvSpPr/>
            <p:nvPr/>
          </p:nvSpPr>
          <p:spPr>
            <a:xfrm>
              <a:off x="5764240" y="0"/>
              <a:ext cx="1370861" cy="8516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ectangle: Rounded Corners 4">
              <a:extLst>
                <a:ext uri="{FF2B5EF4-FFF2-40B4-BE49-F238E27FC236}">
                  <a16:creationId xmlns:a16="http://schemas.microsoft.com/office/drawing/2014/main" id="{B3F63E42-66DD-4158-AD51-05946D323E07}"/>
                </a:ext>
              </a:extLst>
            </p:cNvPr>
            <p:cNvSpPr txBox="1"/>
            <p:nvPr/>
          </p:nvSpPr>
          <p:spPr>
            <a:xfrm>
              <a:off x="5789184" y="24944"/>
              <a:ext cx="1320973" cy="801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728" tIns="105728" rIns="105728" bIns="105728" numCol="1" spcCol="1270" anchor="ctr" anchorCtr="0">
              <a:noAutofit/>
            </a:bodyPr>
            <a:lstStyle/>
            <a:p>
              <a:pPr algn="ctr" defTabSz="1233488">
                <a:lnSpc>
                  <a:spcPct val="90000"/>
                </a:lnSpc>
                <a:spcBef>
                  <a:spcPct val="0"/>
                </a:spcBef>
                <a:spcAft>
                  <a:spcPct val="35000"/>
                </a:spcAft>
                <a:buClrTx/>
              </a:pPr>
              <a:r>
                <a:rPr lang="en-IN" sz="900" kern="1200" dirty="0">
                  <a:solidFill>
                    <a:prstClr val="white"/>
                  </a:solidFill>
                  <a:latin typeface="Calibri" panose="020F0502020204030204"/>
                </a:rPr>
                <a:t>Slope of wavelength vs time graph is calculated.</a:t>
              </a:r>
            </a:p>
          </p:txBody>
        </p:sp>
      </p:grpSp>
      <p:grpSp>
        <p:nvGrpSpPr>
          <p:cNvPr id="36" name="Group 35">
            <a:extLst>
              <a:ext uri="{FF2B5EF4-FFF2-40B4-BE49-F238E27FC236}">
                <a16:creationId xmlns:a16="http://schemas.microsoft.com/office/drawing/2014/main" id="{309300A3-E4AF-423B-AE21-83800883399A}"/>
              </a:ext>
            </a:extLst>
          </p:cNvPr>
          <p:cNvGrpSpPr/>
          <p:nvPr/>
        </p:nvGrpSpPr>
        <p:grpSpPr>
          <a:xfrm rot="5400000">
            <a:off x="7317325" y="2854714"/>
            <a:ext cx="218180" cy="255229"/>
            <a:chOff x="5354724" y="255670"/>
            <a:chExt cx="290906" cy="340305"/>
          </a:xfrm>
        </p:grpSpPr>
        <p:sp>
          <p:nvSpPr>
            <p:cNvPr id="37" name="Arrow: Right 36">
              <a:extLst>
                <a:ext uri="{FF2B5EF4-FFF2-40B4-BE49-F238E27FC236}">
                  <a16:creationId xmlns:a16="http://schemas.microsoft.com/office/drawing/2014/main" id="{FB70D88C-49CA-4C4E-916D-CC641D3ED10A}"/>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Arrow: Right 4">
              <a:extLst>
                <a:ext uri="{FF2B5EF4-FFF2-40B4-BE49-F238E27FC236}">
                  <a16:creationId xmlns:a16="http://schemas.microsoft.com/office/drawing/2014/main" id="{8E523E8F-2480-4C2C-A1A7-45CA03D83AC7}"/>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a:solidFill>
                  <a:prstClr val="white"/>
                </a:solidFill>
                <a:latin typeface="Calibri" panose="020F0502020204030204"/>
              </a:endParaRPr>
            </a:p>
          </p:txBody>
        </p:sp>
      </p:grpSp>
      <p:grpSp>
        <p:nvGrpSpPr>
          <p:cNvPr id="39" name="Group 38">
            <a:extLst>
              <a:ext uri="{FF2B5EF4-FFF2-40B4-BE49-F238E27FC236}">
                <a16:creationId xmlns:a16="http://schemas.microsoft.com/office/drawing/2014/main" id="{D318B1BE-ED60-4489-B16B-15B98C52E0BD}"/>
              </a:ext>
            </a:extLst>
          </p:cNvPr>
          <p:cNvGrpSpPr/>
          <p:nvPr/>
        </p:nvGrpSpPr>
        <p:grpSpPr>
          <a:xfrm>
            <a:off x="6919437" y="3204401"/>
            <a:ext cx="1028146" cy="638735"/>
            <a:chOff x="5764240" y="0"/>
            <a:chExt cx="1370861" cy="851647"/>
          </a:xfrm>
        </p:grpSpPr>
        <p:sp>
          <p:nvSpPr>
            <p:cNvPr id="40" name="Rectangle: Rounded Corners 39">
              <a:extLst>
                <a:ext uri="{FF2B5EF4-FFF2-40B4-BE49-F238E27FC236}">
                  <a16:creationId xmlns:a16="http://schemas.microsoft.com/office/drawing/2014/main" id="{FC872E8A-C80D-419A-9744-3C703B530AE4}"/>
                </a:ext>
              </a:extLst>
            </p:cNvPr>
            <p:cNvSpPr/>
            <p:nvPr/>
          </p:nvSpPr>
          <p:spPr>
            <a:xfrm>
              <a:off x="5764240" y="0"/>
              <a:ext cx="1370861" cy="8516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BAA3E35C-BAC0-4622-801B-DE6369F184BE}"/>
                </a:ext>
              </a:extLst>
            </p:cNvPr>
            <p:cNvSpPr txBox="1"/>
            <p:nvPr/>
          </p:nvSpPr>
          <p:spPr>
            <a:xfrm>
              <a:off x="5789184" y="24944"/>
              <a:ext cx="1320973" cy="801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728" tIns="105728" rIns="105728" bIns="105728" numCol="1" spcCol="1270" anchor="ctr" anchorCtr="0">
              <a:noAutofit/>
            </a:bodyPr>
            <a:lstStyle/>
            <a:p>
              <a:pPr algn="ctr" defTabSz="1233488">
                <a:lnSpc>
                  <a:spcPct val="90000"/>
                </a:lnSpc>
                <a:spcBef>
                  <a:spcPct val="0"/>
                </a:spcBef>
                <a:spcAft>
                  <a:spcPct val="35000"/>
                </a:spcAft>
                <a:buClrTx/>
              </a:pPr>
              <a:r>
                <a:rPr lang="en-IN" sz="900" kern="1200" dirty="0">
                  <a:solidFill>
                    <a:prstClr val="white"/>
                  </a:solidFill>
                  <a:latin typeface="Calibri" panose="020F0502020204030204"/>
                </a:rPr>
                <a:t>Checks current time from internal clock and calculates wavelength</a:t>
              </a:r>
            </a:p>
          </p:txBody>
        </p:sp>
      </p:grpSp>
      <p:grpSp>
        <p:nvGrpSpPr>
          <p:cNvPr id="42" name="Group 41">
            <a:extLst>
              <a:ext uri="{FF2B5EF4-FFF2-40B4-BE49-F238E27FC236}">
                <a16:creationId xmlns:a16="http://schemas.microsoft.com/office/drawing/2014/main" id="{55F075F8-2234-4436-A3D9-CE5250A79780}"/>
              </a:ext>
            </a:extLst>
          </p:cNvPr>
          <p:cNvGrpSpPr/>
          <p:nvPr/>
        </p:nvGrpSpPr>
        <p:grpSpPr>
          <a:xfrm rot="10800000">
            <a:off x="6530671" y="3396153"/>
            <a:ext cx="218180" cy="255229"/>
            <a:chOff x="5354724" y="255670"/>
            <a:chExt cx="290906" cy="340305"/>
          </a:xfrm>
        </p:grpSpPr>
        <p:sp>
          <p:nvSpPr>
            <p:cNvPr id="43" name="Arrow: Right 42">
              <a:extLst>
                <a:ext uri="{FF2B5EF4-FFF2-40B4-BE49-F238E27FC236}">
                  <a16:creationId xmlns:a16="http://schemas.microsoft.com/office/drawing/2014/main" id="{18B0C3FA-F2F3-442E-9324-9000384F9E1E}"/>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Arrow: Right 4">
              <a:extLst>
                <a:ext uri="{FF2B5EF4-FFF2-40B4-BE49-F238E27FC236}">
                  <a16:creationId xmlns:a16="http://schemas.microsoft.com/office/drawing/2014/main" id="{06294241-925E-4DE7-BCBE-27ACA8FF507F}"/>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a:solidFill>
                  <a:prstClr val="white"/>
                </a:solidFill>
                <a:latin typeface="Calibri" panose="020F0502020204030204"/>
              </a:endParaRPr>
            </a:p>
          </p:txBody>
        </p:sp>
      </p:grpSp>
      <p:grpSp>
        <p:nvGrpSpPr>
          <p:cNvPr id="51" name="Group 50">
            <a:extLst>
              <a:ext uri="{FF2B5EF4-FFF2-40B4-BE49-F238E27FC236}">
                <a16:creationId xmlns:a16="http://schemas.microsoft.com/office/drawing/2014/main" id="{3D36DEFC-E82A-46BC-8275-7A93B06E70AC}"/>
              </a:ext>
            </a:extLst>
          </p:cNvPr>
          <p:cNvGrpSpPr/>
          <p:nvPr/>
        </p:nvGrpSpPr>
        <p:grpSpPr>
          <a:xfrm>
            <a:off x="5386572" y="3204401"/>
            <a:ext cx="1028146" cy="638735"/>
            <a:chOff x="5764240" y="0"/>
            <a:chExt cx="1370861" cy="851647"/>
          </a:xfrm>
        </p:grpSpPr>
        <p:sp>
          <p:nvSpPr>
            <p:cNvPr id="52" name="Rectangle: Rounded Corners 51">
              <a:extLst>
                <a:ext uri="{FF2B5EF4-FFF2-40B4-BE49-F238E27FC236}">
                  <a16:creationId xmlns:a16="http://schemas.microsoft.com/office/drawing/2014/main" id="{60D17EF4-23ED-40FE-AD14-90AB0B7A7CC6}"/>
                </a:ext>
              </a:extLst>
            </p:cNvPr>
            <p:cNvSpPr/>
            <p:nvPr/>
          </p:nvSpPr>
          <p:spPr>
            <a:xfrm>
              <a:off x="5764240" y="0"/>
              <a:ext cx="1370861" cy="8516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Rectangle: Rounded Corners 4">
              <a:extLst>
                <a:ext uri="{FF2B5EF4-FFF2-40B4-BE49-F238E27FC236}">
                  <a16:creationId xmlns:a16="http://schemas.microsoft.com/office/drawing/2014/main" id="{10431358-B33E-4723-9205-2802CCE1270A}"/>
                </a:ext>
              </a:extLst>
            </p:cNvPr>
            <p:cNvSpPr txBox="1"/>
            <p:nvPr/>
          </p:nvSpPr>
          <p:spPr>
            <a:xfrm>
              <a:off x="5789184" y="24944"/>
              <a:ext cx="1320973" cy="801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728" tIns="105728" rIns="105728" bIns="105728" numCol="1" spcCol="1270" anchor="ctr" anchorCtr="0">
              <a:noAutofit/>
            </a:bodyPr>
            <a:lstStyle/>
            <a:p>
              <a:pPr algn="ctr" defTabSz="1233488">
                <a:lnSpc>
                  <a:spcPct val="90000"/>
                </a:lnSpc>
                <a:spcBef>
                  <a:spcPct val="0"/>
                </a:spcBef>
                <a:spcAft>
                  <a:spcPct val="35000"/>
                </a:spcAft>
                <a:buClrTx/>
              </a:pPr>
              <a:r>
                <a:rPr lang="en-IN" sz="900" kern="1200" dirty="0">
                  <a:solidFill>
                    <a:prstClr val="white"/>
                  </a:solidFill>
                  <a:latin typeface="Calibri" panose="020F0502020204030204"/>
                </a:rPr>
                <a:t>Wavelength used to calculate RGB data.</a:t>
              </a:r>
            </a:p>
          </p:txBody>
        </p:sp>
      </p:grpSp>
      <p:grpSp>
        <p:nvGrpSpPr>
          <p:cNvPr id="54" name="Group 53">
            <a:extLst>
              <a:ext uri="{FF2B5EF4-FFF2-40B4-BE49-F238E27FC236}">
                <a16:creationId xmlns:a16="http://schemas.microsoft.com/office/drawing/2014/main" id="{44495A7C-4AEE-49E2-9E30-7ADED65DA262}"/>
              </a:ext>
            </a:extLst>
          </p:cNvPr>
          <p:cNvGrpSpPr/>
          <p:nvPr/>
        </p:nvGrpSpPr>
        <p:grpSpPr>
          <a:xfrm rot="10800000">
            <a:off x="5016817" y="3396153"/>
            <a:ext cx="218180" cy="255229"/>
            <a:chOff x="5354724" y="255670"/>
            <a:chExt cx="290906" cy="340305"/>
          </a:xfrm>
        </p:grpSpPr>
        <p:sp>
          <p:nvSpPr>
            <p:cNvPr id="55" name="Arrow: Right 54">
              <a:extLst>
                <a:ext uri="{FF2B5EF4-FFF2-40B4-BE49-F238E27FC236}">
                  <a16:creationId xmlns:a16="http://schemas.microsoft.com/office/drawing/2014/main" id="{D603B067-B9A9-4B0F-BBF1-8DB531F1ED43}"/>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Arrow: Right 4">
              <a:extLst>
                <a:ext uri="{FF2B5EF4-FFF2-40B4-BE49-F238E27FC236}">
                  <a16:creationId xmlns:a16="http://schemas.microsoft.com/office/drawing/2014/main" id="{455729D5-E760-4EEE-9C22-E93A05F2259E}"/>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a:solidFill>
                  <a:prstClr val="white"/>
                </a:solidFill>
                <a:latin typeface="Calibri" panose="020F0502020204030204"/>
              </a:endParaRPr>
            </a:p>
          </p:txBody>
        </p:sp>
      </p:grpSp>
      <p:sp>
        <p:nvSpPr>
          <p:cNvPr id="57" name="Flowchart: Terminator 56">
            <a:extLst>
              <a:ext uri="{FF2B5EF4-FFF2-40B4-BE49-F238E27FC236}">
                <a16:creationId xmlns:a16="http://schemas.microsoft.com/office/drawing/2014/main" id="{85873C65-27F7-4E43-A2CC-C5FC714BED87}"/>
              </a:ext>
            </a:extLst>
          </p:cNvPr>
          <p:cNvSpPr/>
          <p:nvPr/>
        </p:nvSpPr>
        <p:spPr>
          <a:xfrm>
            <a:off x="3494801" y="3312379"/>
            <a:ext cx="1351430" cy="477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IN" sz="850" kern="1200" dirty="0">
                <a:solidFill>
                  <a:prstClr val="white"/>
                </a:solidFill>
                <a:latin typeface="Calibri" panose="020F0502020204030204"/>
              </a:rPr>
              <a:t>Output PWM digital pins set to corresponding voltages</a:t>
            </a:r>
          </a:p>
        </p:txBody>
      </p:sp>
      <p:grpSp>
        <p:nvGrpSpPr>
          <p:cNvPr id="58" name="Group 57">
            <a:extLst>
              <a:ext uri="{FF2B5EF4-FFF2-40B4-BE49-F238E27FC236}">
                <a16:creationId xmlns:a16="http://schemas.microsoft.com/office/drawing/2014/main" id="{90903578-98E7-45C9-8EA3-874CE57245AB}"/>
              </a:ext>
            </a:extLst>
          </p:cNvPr>
          <p:cNvGrpSpPr/>
          <p:nvPr/>
        </p:nvGrpSpPr>
        <p:grpSpPr>
          <a:xfrm rot="1077999">
            <a:off x="4061654" y="4131122"/>
            <a:ext cx="1093816" cy="252761"/>
            <a:chOff x="5354724" y="255670"/>
            <a:chExt cx="290906" cy="340305"/>
          </a:xfrm>
        </p:grpSpPr>
        <p:sp>
          <p:nvSpPr>
            <p:cNvPr id="59" name="Arrow: Right 58">
              <a:extLst>
                <a:ext uri="{FF2B5EF4-FFF2-40B4-BE49-F238E27FC236}">
                  <a16:creationId xmlns:a16="http://schemas.microsoft.com/office/drawing/2014/main" id="{B48EE0EA-B4F5-4A70-8BA6-19F741F1E89C}"/>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4">
              <a:extLst>
                <a:ext uri="{FF2B5EF4-FFF2-40B4-BE49-F238E27FC236}">
                  <a16:creationId xmlns:a16="http://schemas.microsoft.com/office/drawing/2014/main" id="{612091F9-760C-4E77-91DA-003366FCCE2E}"/>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dirty="0">
                <a:solidFill>
                  <a:prstClr val="white"/>
                </a:solidFill>
                <a:latin typeface="Calibri" panose="020F0502020204030204"/>
              </a:endParaRPr>
            </a:p>
          </p:txBody>
        </p:sp>
      </p:grpSp>
      <p:grpSp>
        <p:nvGrpSpPr>
          <p:cNvPr id="64" name="Group 63">
            <a:extLst>
              <a:ext uri="{FF2B5EF4-FFF2-40B4-BE49-F238E27FC236}">
                <a16:creationId xmlns:a16="http://schemas.microsoft.com/office/drawing/2014/main" id="{3628B9CD-FE26-4D5E-B897-4F70A45B3BD7}"/>
              </a:ext>
            </a:extLst>
          </p:cNvPr>
          <p:cNvGrpSpPr/>
          <p:nvPr/>
        </p:nvGrpSpPr>
        <p:grpSpPr>
          <a:xfrm>
            <a:off x="5386572" y="4042921"/>
            <a:ext cx="1028146" cy="638735"/>
            <a:chOff x="5764240" y="0"/>
            <a:chExt cx="1370861" cy="851647"/>
          </a:xfrm>
        </p:grpSpPr>
        <p:sp>
          <p:nvSpPr>
            <p:cNvPr id="65" name="Rectangle: Rounded Corners 64">
              <a:extLst>
                <a:ext uri="{FF2B5EF4-FFF2-40B4-BE49-F238E27FC236}">
                  <a16:creationId xmlns:a16="http://schemas.microsoft.com/office/drawing/2014/main" id="{58D8D6DF-DF00-4789-8745-2DB2F891B8A7}"/>
                </a:ext>
              </a:extLst>
            </p:cNvPr>
            <p:cNvSpPr/>
            <p:nvPr/>
          </p:nvSpPr>
          <p:spPr>
            <a:xfrm>
              <a:off x="5764240" y="0"/>
              <a:ext cx="1370861" cy="8516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ectangle: Rounded Corners 4">
              <a:extLst>
                <a:ext uri="{FF2B5EF4-FFF2-40B4-BE49-F238E27FC236}">
                  <a16:creationId xmlns:a16="http://schemas.microsoft.com/office/drawing/2014/main" id="{5D3AC28E-195E-448F-B116-E5EDD2292758}"/>
                </a:ext>
              </a:extLst>
            </p:cNvPr>
            <p:cNvSpPr txBox="1"/>
            <p:nvPr/>
          </p:nvSpPr>
          <p:spPr>
            <a:xfrm>
              <a:off x="5789184" y="24944"/>
              <a:ext cx="1320973" cy="801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728" tIns="105728" rIns="105728" bIns="105728" numCol="1" spcCol="1270" anchor="ctr" anchorCtr="0">
              <a:noAutofit/>
            </a:bodyPr>
            <a:lstStyle/>
            <a:p>
              <a:pPr algn="ctr" defTabSz="1233488">
                <a:lnSpc>
                  <a:spcPct val="90000"/>
                </a:lnSpc>
                <a:spcBef>
                  <a:spcPct val="0"/>
                </a:spcBef>
                <a:spcAft>
                  <a:spcPct val="35000"/>
                </a:spcAft>
                <a:buClrTx/>
              </a:pPr>
              <a:r>
                <a:rPr lang="en-IN" sz="900" kern="1200" dirty="0">
                  <a:solidFill>
                    <a:prstClr val="white"/>
                  </a:solidFill>
                  <a:latin typeface="Calibri" panose="020F0502020204030204"/>
                </a:rPr>
                <a:t>Delay of 5 min</a:t>
              </a:r>
            </a:p>
          </p:txBody>
        </p:sp>
      </p:grpSp>
      <p:grpSp>
        <p:nvGrpSpPr>
          <p:cNvPr id="70" name="Group 69">
            <a:extLst>
              <a:ext uri="{FF2B5EF4-FFF2-40B4-BE49-F238E27FC236}">
                <a16:creationId xmlns:a16="http://schemas.microsoft.com/office/drawing/2014/main" id="{12A53B0E-4B60-411A-9C1E-E8ADFF160B10}"/>
              </a:ext>
            </a:extLst>
          </p:cNvPr>
          <p:cNvGrpSpPr/>
          <p:nvPr/>
        </p:nvGrpSpPr>
        <p:grpSpPr>
          <a:xfrm rot="20431192">
            <a:off x="6606963" y="4165362"/>
            <a:ext cx="1093816" cy="252761"/>
            <a:chOff x="5354724" y="255670"/>
            <a:chExt cx="290906" cy="340305"/>
          </a:xfrm>
        </p:grpSpPr>
        <p:sp>
          <p:nvSpPr>
            <p:cNvPr id="71" name="Arrow: Right 70">
              <a:extLst>
                <a:ext uri="{FF2B5EF4-FFF2-40B4-BE49-F238E27FC236}">
                  <a16:creationId xmlns:a16="http://schemas.microsoft.com/office/drawing/2014/main" id="{9FA3F626-9562-4668-9260-B6864ED8CCCC}"/>
                </a:ext>
              </a:extLst>
            </p:cNvPr>
            <p:cNvSpPr/>
            <p:nvPr/>
          </p:nvSpPr>
          <p:spPr>
            <a:xfrm>
              <a:off x="5354724" y="255670"/>
              <a:ext cx="290906" cy="34030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Arrow: Right 4">
              <a:extLst>
                <a:ext uri="{FF2B5EF4-FFF2-40B4-BE49-F238E27FC236}">
                  <a16:creationId xmlns:a16="http://schemas.microsoft.com/office/drawing/2014/main" id="{1EF19488-1B44-4F30-8C77-9DADEFDD8AEC}"/>
                </a:ext>
              </a:extLst>
            </p:cNvPr>
            <p:cNvSpPr txBox="1"/>
            <p:nvPr/>
          </p:nvSpPr>
          <p:spPr>
            <a:xfrm>
              <a:off x="5354724" y="323731"/>
              <a:ext cx="203634" cy="2041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66713">
                <a:lnSpc>
                  <a:spcPct val="90000"/>
                </a:lnSpc>
                <a:spcBef>
                  <a:spcPct val="0"/>
                </a:spcBef>
                <a:spcAft>
                  <a:spcPct val="35000"/>
                </a:spcAft>
                <a:buClrTx/>
              </a:pPr>
              <a:endParaRPr lang="en-IN" sz="825" kern="1200" dirty="0">
                <a:solidFill>
                  <a:prstClr val="white"/>
                </a:solidFill>
                <a:latin typeface="Calibri" panose="020F0502020204030204"/>
              </a:endParaRPr>
            </a:p>
          </p:txBody>
        </p:sp>
      </p:grpSp>
      <p:sp>
        <p:nvSpPr>
          <p:cNvPr id="123" name="TextBox 122">
            <a:extLst>
              <a:ext uri="{FF2B5EF4-FFF2-40B4-BE49-F238E27FC236}">
                <a16:creationId xmlns:a16="http://schemas.microsoft.com/office/drawing/2014/main" id="{30302138-F6D7-4A4C-8115-60ABDD3D8FD3}"/>
              </a:ext>
            </a:extLst>
          </p:cNvPr>
          <p:cNvSpPr txBox="1"/>
          <p:nvPr/>
        </p:nvSpPr>
        <p:spPr>
          <a:xfrm>
            <a:off x="2696042" y="345026"/>
            <a:ext cx="3787027" cy="369332"/>
          </a:xfrm>
          <a:prstGeom prst="rect">
            <a:avLst/>
          </a:prstGeom>
          <a:noFill/>
        </p:spPr>
        <p:txBody>
          <a:bodyPr wrap="square" rtlCol="0">
            <a:spAutoFit/>
          </a:bodyPr>
          <a:lstStyle/>
          <a:p>
            <a:pPr defTabSz="685800">
              <a:buClrTx/>
            </a:pPr>
            <a:r>
              <a:rPr lang="en-IN" sz="1800" kern="1200" dirty="0">
                <a:solidFill>
                  <a:prstClr val="black"/>
                </a:solidFill>
                <a:latin typeface="Calibri" panose="020F0502020204030204"/>
                <a:ea typeface="+mn-ea"/>
                <a:cs typeface="+mn-cs"/>
              </a:rPr>
              <a:t>Flowchart for the Logic handling code.</a:t>
            </a:r>
          </a:p>
        </p:txBody>
      </p:sp>
    </p:spTree>
    <p:extLst>
      <p:ext uri="{BB962C8B-B14F-4D97-AF65-F5344CB8AC3E}">
        <p14:creationId xmlns:p14="http://schemas.microsoft.com/office/powerpoint/2010/main" val="15724998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1183</Words>
  <Application>Microsoft Office PowerPoint</Application>
  <PresentationFormat>On-screen Show (16:9)</PresentationFormat>
  <Paragraphs>80</Paragraphs>
  <Slides>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Simple Light</vt:lpstr>
      <vt:lpstr>Office Theme</vt:lpstr>
      <vt:lpstr>Color Temperature based Indoor Lighting</vt:lpstr>
      <vt:lpstr>Research and References: https://pubmed.ncbi.nlm.nih.gov/8979406/ https://www.ncbi.nlm.nih.gov/pmc/articles/PMC4985169/ https://www.cdc.gov/niosh/emres/longhourstraining/color.html https://pubmed.ncbi.nlm.nih.gov/9682518/ https://pubmed.ncbi.nlm.nih.gov/26098084/ https://pubmed.ncbi.nlm.nih.gov/8327605/  Final Output: Light emitted that is ideal for humans based on the period of day ( or by user requirement, if manually edited).  Applications:  Helps increase productivity and set a good wake-sleep cycle. Can help people with sleep disorders, elderly people and those with SAD ( Seasonal Affective Disorder). </vt:lpstr>
      <vt:lpstr>Execution: Make container for the RGB LEDs and external support required. Create circuit for Arduino UNO along with LEDs, switches and wifi module. LEDs will be connected parallel to 4 PWM digital ports of the arduino, three will send the light frequency data and the other will regulate intensity via voltage regulation.    Programming of interface of arduino with LED along with the process for it to import required data from web. Create user interface for manual control ( Not required/ advised, device is meant to work based on pre-existing scientific data).  Resources: Multiple RGB LEDs Container for LEDs ( such as an empty LED tube) + External Support structure Arduino UNO Wireless Module (ESP8266) Breadboard/PCB Multiple Switches for User input. </vt:lpstr>
      <vt:lpstr>Tasks allotment: Building the structure and supports of the device. Creating the circuit of the arduino. Programming the the arduino to take user inputs and data from the web, processing it, and providing corresponding output. Research, a large amount of research will have to be done to compile various frequency and intensity data from multiple research papers and sources along with finding an ideal mapping between light ( frequency, intensity) vs time of day.  Most tasks will require multiple people.  Challenges: While the topics itself is well researched, it is difficult to get access to full studies, along the accompanying data. Even with the data, most of it will have to be interpreted in a way that can be applied to the device.</vt:lpstr>
      <vt:lpstr>Week’s progress (21 to 28 Jan):  We compiled the data about preferred colour temperature during for different times of the day and pre-sets, we used various research papers for this data.  We also converted the temperature data into RGB data that can be used for programming purpose, we used Wein’s law and an algorithm by Dan Bruton to convert the data.  We worked on the 3D model for housing all the components and the manual controls with an OLED display to show current working conditions of the light.  We also worked on the program and electrical connections for manual input form user in case Wifi is not available for current timing conditions.  We also have completed the programming to make transitions between different lighting conditions during the day.</vt:lpstr>
      <vt:lpstr>Data for preferred colour temperature</vt:lpstr>
      <vt:lpstr>3D model of the manual control box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Temperature based Indoor Lighting</dc:title>
  <dc:creator>Parag Karanjekar</dc:creator>
  <cp:lastModifiedBy>Sourodeep Datta</cp:lastModifiedBy>
  <cp:revision>4</cp:revision>
  <dcterms:modified xsi:type="dcterms:W3CDTF">2022-02-03T08:39:19Z</dcterms:modified>
</cp:coreProperties>
</file>