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68" r:id="rId3"/>
    <p:sldId id="256" r:id="rId4"/>
    <p:sldId id="258" r:id="rId5"/>
    <p:sldId id="259" r:id="rId6"/>
    <p:sldId id="260" r:id="rId7"/>
    <p:sldId id="257" r:id="rId8"/>
    <p:sldId id="265" r:id="rId9"/>
    <p:sldId id="270" r:id="rId10"/>
    <p:sldId id="271" r:id="rId11"/>
    <p:sldId id="272" r:id="rId12"/>
    <p:sldId id="273" r:id="rId13"/>
    <p:sldId id="274" r:id="rId14"/>
    <p:sldId id="275" r:id="rId15"/>
    <p:sldId id="276" r:id="rId16"/>
    <p:sldId id="269" r:id="rId17"/>
    <p:sldId id="26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1DEFA-4D73-53FE-88ED-D3BA452E6EBA}" v="384" dt="2022-02-14T19:11:17.769"/>
    <p1510:client id="{38E3DE08-3757-4C5D-906E-164FB606702C}" v="2685" dt="2022-02-22T06:01:11.643"/>
    <p1510:client id="{D2955400-8CF2-46FA-A83B-BBF5A52F7339}" v="710" dt="2022-02-14T18:39:40.1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2443-8AEB-4944-B7CE-B9442029B895}"/>
              </a:ext>
            </a:extLst>
          </p:cNvPr>
          <p:cNvSpPr>
            <a:spLocks noGrp="1"/>
          </p:cNvSpPr>
          <p:nvPr>
            <p:ph type="title"/>
          </p:nvPr>
        </p:nvSpPr>
        <p:spPr>
          <a:xfrm>
            <a:off x="901701" y="841376"/>
            <a:ext cx="10756739" cy="4740094"/>
          </a:xfrm>
        </p:spPr>
        <p:txBody>
          <a:bodyPr/>
          <a:lstStyle/>
          <a:p>
            <a:r>
              <a:rPr lang="en-US" sz="6600" b="1" dirty="0">
                <a:latin typeface="Arial Black"/>
                <a:cs typeface="Calibri Light" panose="020F0302020204030204"/>
              </a:rPr>
              <a:t>   Blockchain Project</a:t>
            </a:r>
          </a:p>
        </p:txBody>
      </p:sp>
    </p:spTree>
    <p:extLst>
      <p:ext uri="{BB962C8B-B14F-4D97-AF65-F5344CB8AC3E}">
        <p14:creationId xmlns:p14="http://schemas.microsoft.com/office/powerpoint/2010/main" val="2614171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03A99-09A0-4285-B6B8-7510A1D4C3C8}"/>
              </a:ext>
            </a:extLst>
          </p:cNvPr>
          <p:cNvSpPr>
            <a:spLocks noGrp="1"/>
          </p:cNvSpPr>
          <p:nvPr>
            <p:ph type="title"/>
          </p:nvPr>
        </p:nvSpPr>
        <p:spPr/>
        <p:txBody>
          <a:bodyPr/>
          <a:lstStyle/>
          <a:p>
            <a:r>
              <a:rPr lang="en-US" dirty="0">
                <a:solidFill>
                  <a:schemeClr val="bg2">
                    <a:lumMod val="50000"/>
                  </a:schemeClr>
                </a:solidFill>
                <a:cs typeface="Calibri Light"/>
              </a:rPr>
              <a:t>Government authorities to be part of GST blockchain</a:t>
            </a:r>
          </a:p>
        </p:txBody>
      </p:sp>
      <p:sp>
        <p:nvSpPr>
          <p:cNvPr id="3" name="Content Placeholder 2">
            <a:extLst>
              <a:ext uri="{FF2B5EF4-FFF2-40B4-BE49-F238E27FC236}">
                <a16:creationId xmlns:a16="http://schemas.microsoft.com/office/drawing/2014/main" id="{EBCC3C48-228F-4AB2-8C0C-61485E4C9C74}"/>
              </a:ext>
            </a:extLst>
          </p:cNvPr>
          <p:cNvSpPr>
            <a:spLocks noGrp="1"/>
          </p:cNvSpPr>
          <p:nvPr>
            <p:ph idx="1"/>
          </p:nvPr>
        </p:nvSpPr>
        <p:spPr>
          <a:xfrm>
            <a:off x="838200" y="2141927"/>
            <a:ext cx="10515600" cy="4351338"/>
          </a:xfrm>
        </p:spPr>
        <p:txBody>
          <a:bodyPr vert="horz" lIns="91440" tIns="45720" rIns="91440" bIns="45720" rtlCol="0" anchor="t">
            <a:normAutofit/>
          </a:bodyPr>
          <a:lstStyle/>
          <a:p>
            <a:r>
              <a:rPr lang="en-US" dirty="0">
                <a:cs typeface="Calibri"/>
              </a:rPr>
              <a:t>Central Tax Authorities</a:t>
            </a:r>
            <a:endParaRPr lang="en-US">
              <a:cs typeface="Calibri"/>
            </a:endParaRPr>
          </a:p>
          <a:p>
            <a:r>
              <a:rPr lang="en-US" dirty="0">
                <a:cs typeface="Calibri"/>
              </a:rPr>
              <a:t>State Tax Authorities</a:t>
            </a:r>
          </a:p>
          <a:p>
            <a:r>
              <a:rPr lang="en-US" dirty="0">
                <a:cs typeface="Calibri"/>
              </a:rPr>
              <a:t>Foreign Trade Authorities</a:t>
            </a:r>
          </a:p>
          <a:p>
            <a:r>
              <a:rPr lang="en-US" dirty="0">
                <a:cs typeface="Calibri"/>
              </a:rPr>
              <a:t>Other Enforcement Agencies</a:t>
            </a:r>
          </a:p>
          <a:p>
            <a:r>
              <a:rPr lang="en-US" dirty="0">
                <a:cs typeface="Calibri"/>
              </a:rPr>
              <a:t>Any other government stakeholders outside the GST ecosystem can be given access to the blockchain enabled GST records.</a:t>
            </a:r>
          </a:p>
        </p:txBody>
      </p:sp>
    </p:spTree>
    <p:extLst>
      <p:ext uri="{BB962C8B-B14F-4D97-AF65-F5344CB8AC3E}">
        <p14:creationId xmlns:p14="http://schemas.microsoft.com/office/powerpoint/2010/main" val="416921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08A9-4220-4027-A6FD-7047E131E19A}"/>
              </a:ext>
            </a:extLst>
          </p:cNvPr>
          <p:cNvSpPr>
            <a:spLocks noGrp="1"/>
          </p:cNvSpPr>
          <p:nvPr>
            <p:ph type="title"/>
          </p:nvPr>
        </p:nvSpPr>
        <p:spPr/>
        <p:txBody>
          <a:bodyPr/>
          <a:lstStyle/>
          <a:p>
            <a:r>
              <a:rPr lang="en-US" dirty="0">
                <a:solidFill>
                  <a:schemeClr val="bg2">
                    <a:lumMod val="50000"/>
                  </a:schemeClr>
                </a:solidFill>
                <a:cs typeface="Calibri Light"/>
              </a:rPr>
              <a:t>Process of exact Implementation</a:t>
            </a:r>
          </a:p>
        </p:txBody>
      </p:sp>
      <p:sp>
        <p:nvSpPr>
          <p:cNvPr id="3" name="Content Placeholder 2">
            <a:extLst>
              <a:ext uri="{FF2B5EF4-FFF2-40B4-BE49-F238E27FC236}">
                <a16:creationId xmlns:a16="http://schemas.microsoft.com/office/drawing/2014/main" id="{FED91E3E-4028-42F7-84CB-9C323171C5B7}"/>
              </a:ext>
            </a:extLst>
          </p:cNvPr>
          <p:cNvSpPr>
            <a:spLocks noGrp="1"/>
          </p:cNvSpPr>
          <p:nvPr>
            <p:ph idx="1"/>
          </p:nvPr>
        </p:nvSpPr>
        <p:spPr>
          <a:xfrm>
            <a:off x="838200" y="2047875"/>
            <a:ext cx="10515600" cy="4351338"/>
          </a:xfrm>
        </p:spPr>
        <p:txBody>
          <a:bodyPr vert="horz" lIns="91440" tIns="45720" rIns="91440" bIns="45720" rtlCol="0" anchor="t">
            <a:normAutofit/>
          </a:bodyPr>
          <a:lstStyle/>
          <a:p>
            <a:r>
              <a:rPr lang="en-US" sz="2400" dirty="0">
                <a:cs typeface="Calibri"/>
              </a:rPr>
              <a:t>Every business would have to be registered on the blockchain.</a:t>
            </a:r>
          </a:p>
          <a:p>
            <a:r>
              <a:rPr lang="en-US" sz="2400" dirty="0">
                <a:cs typeface="Calibri"/>
              </a:rPr>
              <a:t>They would be given a unique ID that would be required in each transaction.</a:t>
            </a:r>
          </a:p>
          <a:p>
            <a:r>
              <a:rPr lang="en-US" sz="2400" dirty="0">
                <a:cs typeface="Calibri"/>
              </a:rPr>
              <a:t>Each transaction would be validated by all the parties included in the transaction and the government entities.</a:t>
            </a:r>
          </a:p>
          <a:p>
            <a:r>
              <a:rPr lang="en-US" sz="2400" dirty="0">
                <a:ea typeface="+mn-lt"/>
                <a:cs typeface="+mn-lt"/>
              </a:rPr>
              <a:t>Every transaction would be recorded using smart contracts.</a:t>
            </a:r>
          </a:p>
          <a:p>
            <a:r>
              <a:rPr lang="en-US" sz="2400" dirty="0">
                <a:cs typeface="Calibri"/>
              </a:rPr>
              <a:t>Once transaction is verified all the refunds would be calculated during the process of transaction, so there would be no need of input tax credit.</a:t>
            </a:r>
          </a:p>
          <a:p>
            <a:endParaRPr lang="en-US" sz="2400" dirty="0">
              <a:cs typeface="Calibri"/>
            </a:endParaRPr>
          </a:p>
        </p:txBody>
      </p:sp>
    </p:spTree>
    <p:extLst>
      <p:ext uri="{BB962C8B-B14F-4D97-AF65-F5344CB8AC3E}">
        <p14:creationId xmlns:p14="http://schemas.microsoft.com/office/powerpoint/2010/main" val="2103419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20B31-B133-4F85-BB67-9A39E3ACB8D7}"/>
              </a:ext>
            </a:extLst>
          </p:cNvPr>
          <p:cNvSpPr>
            <a:spLocks noGrp="1"/>
          </p:cNvSpPr>
          <p:nvPr>
            <p:ph type="title"/>
          </p:nvPr>
        </p:nvSpPr>
        <p:spPr>
          <a:xfrm>
            <a:off x="838200" y="619125"/>
            <a:ext cx="10515600" cy="1325563"/>
          </a:xfrm>
        </p:spPr>
        <p:txBody>
          <a:bodyPr>
            <a:normAutofit fontScale="90000"/>
          </a:bodyPr>
          <a:lstStyle/>
          <a:p>
            <a:r>
              <a:rPr lang="en-US" dirty="0">
                <a:solidFill>
                  <a:schemeClr val="bg2">
                    <a:lumMod val="50000"/>
                  </a:schemeClr>
                </a:solidFill>
                <a:ea typeface="+mj-lt"/>
                <a:cs typeface="+mj-lt"/>
              </a:rPr>
              <a:t>Proposed System of GST with Blockchain Technology to replace current system of GST in India:</a:t>
            </a:r>
            <a:endParaRPr lang="en-US" dirty="0">
              <a:solidFill>
                <a:schemeClr val="bg2">
                  <a:lumMod val="50000"/>
                </a:schemeClr>
              </a:solidFill>
            </a:endParaRPr>
          </a:p>
        </p:txBody>
      </p:sp>
      <p:sp>
        <p:nvSpPr>
          <p:cNvPr id="3" name="Content Placeholder 2">
            <a:extLst>
              <a:ext uri="{FF2B5EF4-FFF2-40B4-BE49-F238E27FC236}">
                <a16:creationId xmlns:a16="http://schemas.microsoft.com/office/drawing/2014/main" id="{8F0DE7E8-5436-4CB2-A153-3CD8B59EE8F0}"/>
              </a:ext>
            </a:extLst>
          </p:cNvPr>
          <p:cNvSpPr>
            <a:spLocks noGrp="1"/>
          </p:cNvSpPr>
          <p:nvPr>
            <p:ph idx="1"/>
          </p:nvPr>
        </p:nvSpPr>
        <p:spPr>
          <a:xfrm>
            <a:off x="838200" y="3116792"/>
            <a:ext cx="10515600" cy="4351338"/>
          </a:xfrm>
        </p:spPr>
        <p:txBody>
          <a:bodyPr vert="horz" lIns="91440" tIns="45720" rIns="91440" bIns="45720" rtlCol="0" anchor="t">
            <a:normAutofit/>
          </a:bodyPr>
          <a:lstStyle/>
          <a:p>
            <a:pPr marL="0" indent="0">
              <a:buNone/>
            </a:pPr>
            <a:r>
              <a:rPr lang="en-US" dirty="0">
                <a:ea typeface="+mn-lt"/>
                <a:cs typeface="+mn-lt"/>
              </a:rPr>
              <a:t>• When the Business A raises an invoice in the name of Business B, a block is created which will have hash of both the businesses A and B along with all the other information such as transaction date, product code, invoice number, invoice amount, name of the buyer (Business-B) etc.</a:t>
            </a:r>
            <a:endParaRPr lang="en-US" dirty="0">
              <a:cs typeface="Calibri" panose="020F0502020204030204"/>
            </a:endParaRPr>
          </a:p>
        </p:txBody>
      </p:sp>
    </p:spTree>
    <p:extLst>
      <p:ext uri="{BB962C8B-B14F-4D97-AF65-F5344CB8AC3E}">
        <p14:creationId xmlns:p14="http://schemas.microsoft.com/office/powerpoint/2010/main" val="3864480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7CD89-681B-4C2A-964B-774F208B7CB1}"/>
              </a:ext>
            </a:extLst>
          </p:cNvPr>
          <p:cNvSpPr>
            <a:spLocks noGrp="1"/>
          </p:cNvSpPr>
          <p:nvPr>
            <p:ph idx="1"/>
          </p:nvPr>
        </p:nvSpPr>
        <p:spPr>
          <a:xfrm>
            <a:off x="838200" y="460375"/>
            <a:ext cx="10515600" cy="4351338"/>
          </a:xfrm>
        </p:spPr>
        <p:txBody>
          <a:bodyPr vert="horz" lIns="91440" tIns="45720" rIns="91440" bIns="45720" rtlCol="0" anchor="t">
            <a:normAutofit/>
          </a:bodyPr>
          <a:lstStyle/>
          <a:p>
            <a:r>
              <a:rPr lang="en-US" dirty="0">
                <a:ea typeface="+mn-lt"/>
                <a:cs typeface="+mn-lt"/>
              </a:rPr>
              <a:t>After the creation of first block, Business B will have to accept this updated record by Business A. System will do all the GST related calculation and will also take into consideration non GST amount to the government. Business B then makes the payment so that the system divides this amount and gives the GST amount to the tax authorities and non GST amount to the Business A. </a:t>
            </a:r>
            <a:endParaRPr lang="en-US" dirty="0"/>
          </a:p>
        </p:txBody>
      </p:sp>
      <p:sp>
        <p:nvSpPr>
          <p:cNvPr id="4" name="Content Placeholder 2">
            <a:extLst>
              <a:ext uri="{FF2B5EF4-FFF2-40B4-BE49-F238E27FC236}">
                <a16:creationId xmlns:a16="http://schemas.microsoft.com/office/drawing/2014/main" id="{82D1D29C-87B5-4781-9F80-C6F1F6567E0F}"/>
              </a:ext>
            </a:extLst>
          </p:cNvPr>
          <p:cNvSpPr>
            <a:spLocks noGrp="1"/>
          </p:cNvSpPr>
          <p:nvPr/>
        </p:nvSpPr>
        <p:spPr>
          <a:xfrm>
            <a:off x="838200" y="3339042"/>
            <a:ext cx="10515600" cy="265800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ea typeface="+mn-lt"/>
                <a:cs typeface="+mn-lt"/>
              </a:rPr>
              <a:t>• Business B after getting the value addition gets back their goods from an unregistered entity. This unregistered retailer does not falls under the GST regime so he is not liable for any GST amount. But because of reverse charge mechanism Firm B will have to make the payment to tax authorities on behalf of the unregistered entity which will lead to creation of second block in the system.</a:t>
            </a:r>
            <a:endParaRPr lang="en-US" dirty="0">
              <a:cs typeface="Calibri" panose="020F0502020204030204"/>
            </a:endParaRPr>
          </a:p>
        </p:txBody>
      </p:sp>
    </p:spTree>
    <p:extLst>
      <p:ext uri="{BB962C8B-B14F-4D97-AF65-F5344CB8AC3E}">
        <p14:creationId xmlns:p14="http://schemas.microsoft.com/office/powerpoint/2010/main" val="372642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E3001E1-18E3-499F-BD94-0E00C82F82C1}"/>
              </a:ext>
            </a:extLst>
          </p:cNvPr>
          <p:cNvSpPr>
            <a:spLocks noGrp="1"/>
          </p:cNvSpPr>
          <p:nvPr>
            <p:ph idx="1"/>
          </p:nvPr>
        </p:nvSpPr>
        <p:spPr>
          <a:xfrm>
            <a:off x="838200" y="439208"/>
            <a:ext cx="10515600" cy="6055254"/>
          </a:xfrm>
        </p:spPr>
        <p:txBody>
          <a:bodyPr vert="horz" lIns="91440" tIns="45720" rIns="91440" bIns="45720" rtlCol="0" anchor="t">
            <a:normAutofit/>
          </a:bodyPr>
          <a:lstStyle/>
          <a:p>
            <a:pPr marL="0" indent="0">
              <a:buNone/>
            </a:pPr>
            <a:r>
              <a:rPr lang="en-US" dirty="0">
                <a:ea typeface="+mn-lt"/>
                <a:cs typeface="+mn-lt"/>
              </a:rPr>
              <a:t>• Business B will bring value to the product and will sell this product to Business C. Business B will issue an invoice in the name of Business C to make them liable for the payment. After accepting the invoice a block will be created on the basis of information provided by both the businesses. In this block GST will be calculated to be paid by Business C so that the GST amount gets credited in the tax authorities account and non GST amount gets credited in Business B account. This whole process leads to creation of third block.</a:t>
            </a:r>
          </a:p>
          <a:p>
            <a:pPr marL="0" indent="0">
              <a:buNone/>
            </a:pPr>
            <a:endParaRPr lang="en-US" dirty="0">
              <a:cs typeface="Calibri" panose="020F0502020204030204"/>
            </a:endParaRPr>
          </a:p>
          <a:p>
            <a:pPr marL="0" indent="0">
              <a:buNone/>
            </a:pPr>
            <a:r>
              <a:rPr lang="en-US" dirty="0">
                <a:ea typeface="+mn-lt"/>
                <a:cs typeface="+mn-lt"/>
              </a:rPr>
              <a:t>• Business A and the Unregistered firm are both on the system of Blockchain and all the concerned parties can get the information about them in any regard from the system.</a:t>
            </a:r>
          </a:p>
        </p:txBody>
      </p:sp>
    </p:spTree>
    <p:extLst>
      <p:ext uri="{BB962C8B-B14F-4D97-AF65-F5344CB8AC3E}">
        <p14:creationId xmlns:p14="http://schemas.microsoft.com/office/powerpoint/2010/main" val="3331081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49E3A53-1004-4DAE-81B6-F3F6C26E3A71}"/>
              </a:ext>
            </a:extLst>
          </p:cNvPr>
          <p:cNvSpPr/>
          <p:nvPr/>
        </p:nvSpPr>
        <p:spPr>
          <a:xfrm>
            <a:off x="4665134" y="2865967"/>
            <a:ext cx="2857499" cy="112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cs typeface="Calibri"/>
              </a:rPr>
              <a:t>GOVERNMENT</a:t>
            </a:r>
            <a:endParaRPr lang="en-US" dirty="0"/>
          </a:p>
        </p:txBody>
      </p:sp>
      <p:sp>
        <p:nvSpPr>
          <p:cNvPr id="5" name="Rectangle: Rounded Corners 4">
            <a:extLst>
              <a:ext uri="{FF2B5EF4-FFF2-40B4-BE49-F238E27FC236}">
                <a16:creationId xmlns:a16="http://schemas.microsoft.com/office/drawing/2014/main" id="{E6E472E9-2F55-4056-A184-4042C027A804}"/>
              </a:ext>
            </a:extLst>
          </p:cNvPr>
          <p:cNvSpPr/>
          <p:nvPr/>
        </p:nvSpPr>
        <p:spPr>
          <a:xfrm>
            <a:off x="1754717" y="5056716"/>
            <a:ext cx="2857499" cy="112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BUSINESS B</a:t>
            </a:r>
            <a:endParaRPr lang="en-US"/>
          </a:p>
        </p:txBody>
      </p:sp>
      <p:sp>
        <p:nvSpPr>
          <p:cNvPr id="6" name="Rectangle: Rounded Corners 5">
            <a:extLst>
              <a:ext uri="{FF2B5EF4-FFF2-40B4-BE49-F238E27FC236}">
                <a16:creationId xmlns:a16="http://schemas.microsoft.com/office/drawing/2014/main" id="{BB7C6AED-6AB4-490E-B7A3-A28E0F5B15AD}"/>
              </a:ext>
            </a:extLst>
          </p:cNvPr>
          <p:cNvSpPr/>
          <p:nvPr/>
        </p:nvSpPr>
        <p:spPr>
          <a:xfrm>
            <a:off x="7109884" y="325967"/>
            <a:ext cx="2857499" cy="112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BUSINESS D</a:t>
            </a:r>
            <a:endParaRPr lang="en-US" dirty="0"/>
          </a:p>
        </p:txBody>
      </p:sp>
      <p:sp>
        <p:nvSpPr>
          <p:cNvPr id="7" name="Rectangle: Rounded Corners 6">
            <a:extLst>
              <a:ext uri="{FF2B5EF4-FFF2-40B4-BE49-F238E27FC236}">
                <a16:creationId xmlns:a16="http://schemas.microsoft.com/office/drawing/2014/main" id="{80310C97-DB41-44F5-AE18-3839BF8AA97B}"/>
              </a:ext>
            </a:extLst>
          </p:cNvPr>
          <p:cNvSpPr/>
          <p:nvPr/>
        </p:nvSpPr>
        <p:spPr>
          <a:xfrm>
            <a:off x="1659466" y="886883"/>
            <a:ext cx="2857499" cy="112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BUSINESS A</a:t>
            </a:r>
            <a:endParaRPr lang="en-US" dirty="0"/>
          </a:p>
        </p:txBody>
      </p:sp>
      <p:sp>
        <p:nvSpPr>
          <p:cNvPr id="8" name="Rectangle: Rounded Corners 7">
            <a:extLst>
              <a:ext uri="{FF2B5EF4-FFF2-40B4-BE49-F238E27FC236}">
                <a16:creationId xmlns:a16="http://schemas.microsoft.com/office/drawing/2014/main" id="{20B85CD2-3A41-4EA5-963C-CA2269882FD0}"/>
              </a:ext>
            </a:extLst>
          </p:cNvPr>
          <p:cNvSpPr/>
          <p:nvPr/>
        </p:nvSpPr>
        <p:spPr>
          <a:xfrm>
            <a:off x="8538633" y="4495800"/>
            <a:ext cx="2857499" cy="11218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cs typeface="Calibri"/>
              </a:rPr>
              <a:t>UNREGISTERED ENTITIES</a:t>
            </a:r>
            <a:endParaRPr lang="en-US" dirty="0"/>
          </a:p>
        </p:txBody>
      </p:sp>
      <p:cxnSp>
        <p:nvCxnSpPr>
          <p:cNvPr id="9" name="Straight Arrow Connector 8">
            <a:extLst>
              <a:ext uri="{FF2B5EF4-FFF2-40B4-BE49-F238E27FC236}">
                <a16:creationId xmlns:a16="http://schemas.microsoft.com/office/drawing/2014/main" id="{57878488-BEBD-4402-BAA9-448F81DC0A62}"/>
              </a:ext>
            </a:extLst>
          </p:cNvPr>
          <p:cNvCxnSpPr/>
          <p:nvPr/>
        </p:nvCxnSpPr>
        <p:spPr>
          <a:xfrm>
            <a:off x="3442758" y="2045759"/>
            <a:ext cx="914400" cy="9144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8B8025B7-3083-484A-8D90-693F64CC258F}"/>
              </a:ext>
            </a:extLst>
          </p:cNvPr>
          <p:cNvCxnSpPr>
            <a:cxnSpLocks/>
          </p:cNvCxnSpPr>
          <p:nvPr/>
        </p:nvCxnSpPr>
        <p:spPr>
          <a:xfrm flipH="1" flipV="1">
            <a:off x="7034741" y="4283075"/>
            <a:ext cx="1350433" cy="874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ECCE4BF-EFBB-4F77-A24A-1E4AB1D65169}"/>
              </a:ext>
            </a:extLst>
          </p:cNvPr>
          <p:cNvCxnSpPr>
            <a:cxnSpLocks/>
          </p:cNvCxnSpPr>
          <p:nvPr/>
        </p:nvCxnSpPr>
        <p:spPr>
          <a:xfrm flipV="1">
            <a:off x="3125257" y="3859742"/>
            <a:ext cx="1380067" cy="10858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23B4D066-3F54-49BB-85C4-9700A5E69359}"/>
              </a:ext>
            </a:extLst>
          </p:cNvPr>
          <p:cNvCxnSpPr>
            <a:cxnSpLocks/>
          </p:cNvCxnSpPr>
          <p:nvPr/>
        </p:nvCxnSpPr>
        <p:spPr>
          <a:xfrm flipH="1">
            <a:off x="6992408" y="1484841"/>
            <a:ext cx="1244600" cy="12319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8373411E-3E2F-4013-957D-A3085A4FA46B}"/>
              </a:ext>
            </a:extLst>
          </p:cNvPr>
          <p:cNvCxnSpPr>
            <a:cxnSpLocks/>
          </p:cNvCxnSpPr>
          <p:nvPr/>
        </p:nvCxnSpPr>
        <p:spPr>
          <a:xfrm flipH="1" flipV="1">
            <a:off x="9151408" y="1616076"/>
            <a:ext cx="6350" cy="22711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B35A47CC-1836-49A6-9BE1-6569F0809562}"/>
              </a:ext>
            </a:extLst>
          </p:cNvPr>
          <p:cNvCxnSpPr>
            <a:cxnSpLocks/>
          </p:cNvCxnSpPr>
          <p:nvPr/>
        </p:nvCxnSpPr>
        <p:spPr>
          <a:xfrm>
            <a:off x="9507008" y="1770591"/>
            <a:ext cx="4234" cy="24595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A234C3DB-4640-4CA2-AC8E-33F1C0CC03BB}"/>
              </a:ext>
            </a:extLst>
          </p:cNvPr>
          <p:cNvCxnSpPr>
            <a:cxnSpLocks/>
          </p:cNvCxnSpPr>
          <p:nvPr/>
        </p:nvCxnSpPr>
        <p:spPr>
          <a:xfrm flipH="1" flipV="1">
            <a:off x="2049991" y="2145242"/>
            <a:ext cx="38100" cy="26521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57ED07E3-521E-46DA-ACED-4D79DFB90EF5}"/>
              </a:ext>
            </a:extLst>
          </p:cNvPr>
          <p:cNvCxnSpPr>
            <a:cxnSpLocks/>
          </p:cNvCxnSpPr>
          <p:nvPr/>
        </p:nvCxnSpPr>
        <p:spPr>
          <a:xfrm>
            <a:off x="1855258" y="2183342"/>
            <a:ext cx="25400" cy="26500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9711820-A6E0-41A8-B7BF-3181B620337D}"/>
              </a:ext>
            </a:extLst>
          </p:cNvPr>
          <p:cNvCxnSpPr>
            <a:cxnSpLocks/>
          </p:cNvCxnSpPr>
          <p:nvPr/>
        </p:nvCxnSpPr>
        <p:spPr>
          <a:xfrm flipV="1">
            <a:off x="4723340" y="1171574"/>
            <a:ext cx="2216150" cy="5566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C7745F2-4DB4-4954-96AF-23DD13F73AB2}"/>
              </a:ext>
            </a:extLst>
          </p:cNvPr>
          <p:cNvCxnSpPr>
            <a:cxnSpLocks/>
          </p:cNvCxnSpPr>
          <p:nvPr/>
        </p:nvCxnSpPr>
        <p:spPr>
          <a:xfrm flipH="1">
            <a:off x="4716991" y="945092"/>
            <a:ext cx="2228849" cy="5333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39831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1E5CE8-8134-4DB8-B66A-C70D7D8E5416}"/>
              </a:ext>
            </a:extLst>
          </p:cNvPr>
          <p:cNvSpPr/>
          <p:nvPr/>
        </p:nvSpPr>
        <p:spPr>
          <a:xfrm>
            <a:off x="2221106" y="136190"/>
            <a:ext cx="1471808" cy="32359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cs typeface="Calibri"/>
              </a:rPr>
              <a:t>Buyer</a:t>
            </a:r>
          </a:p>
        </p:txBody>
      </p:sp>
      <p:sp>
        <p:nvSpPr>
          <p:cNvPr id="5" name="Oval 4">
            <a:extLst>
              <a:ext uri="{FF2B5EF4-FFF2-40B4-BE49-F238E27FC236}">
                <a16:creationId xmlns:a16="http://schemas.microsoft.com/office/drawing/2014/main" id="{1815603D-9E66-44C9-B563-8DCC41C2C857}"/>
              </a:ext>
            </a:extLst>
          </p:cNvPr>
          <p:cNvSpPr/>
          <p:nvPr/>
        </p:nvSpPr>
        <p:spPr>
          <a:xfrm>
            <a:off x="2302514" y="930884"/>
            <a:ext cx="1419615" cy="42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START</a:t>
            </a:r>
            <a:endParaRPr lang="en-US" sz="1400" dirty="0"/>
          </a:p>
        </p:txBody>
      </p:sp>
      <p:sp>
        <p:nvSpPr>
          <p:cNvPr id="6" name="Rectangle: Rounded Corners 5">
            <a:extLst>
              <a:ext uri="{FF2B5EF4-FFF2-40B4-BE49-F238E27FC236}">
                <a16:creationId xmlns:a16="http://schemas.microsoft.com/office/drawing/2014/main" id="{B64AE842-3EE5-4DE6-9BB1-E7A316D82334}"/>
              </a:ext>
            </a:extLst>
          </p:cNvPr>
          <p:cNvSpPr/>
          <p:nvPr/>
        </p:nvSpPr>
        <p:spPr>
          <a:xfrm>
            <a:off x="2233212" y="1657220"/>
            <a:ext cx="1544877" cy="40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Login</a:t>
            </a:r>
            <a:endParaRPr lang="en-US" sz="1400">
              <a:cs typeface="Calibri"/>
            </a:endParaRPr>
          </a:p>
        </p:txBody>
      </p:sp>
      <p:sp>
        <p:nvSpPr>
          <p:cNvPr id="7" name="Isosceles Triangle 6">
            <a:extLst>
              <a:ext uri="{FF2B5EF4-FFF2-40B4-BE49-F238E27FC236}">
                <a16:creationId xmlns:a16="http://schemas.microsoft.com/office/drawing/2014/main" id="{B9A96B0A-796C-433A-A2F0-86C86F04E4DB}"/>
              </a:ext>
            </a:extLst>
          </p:cNvPr>
          <p:cNvSpPr/>
          <p:nvPr/>
        </p:nvSpPr>
        <p:spPr>
          <a:xfrm>
            <a:off x="2565201" y="2175872"/>
            <a:ext cx="1064712" cy="6889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New user</a:t>
            </a:r>
            <a:endParaRPr lang="en-US" dirty="0">
              <a:cs typeface="Calibri"/>
            </a:endParaRPr>
          </a:p>
        </p:txBody>
      </p:sp>
      <p:sp>
        <p:nvSpPr>
          <p:cNvPr id="8" name="Rectangle: Rounded Corners 7">
            <a:extLst>
              <a:ext uri="{FF2B5EF4-FFF2-40B4-BE49-F238E27FC236}">
                <a16:creationId xmlns:a16="http://schemas.microsoft.com/office/drawing/2014/main" id="{55B58D95-3037-4BE3-8C6D-53345559D975}"/>
              </a:ext>
            </a:extLst>
          </p:cNvPr>
          <p:cNvSpPr/>
          <p:nvPr/>
        </p:nvSpPr>
        <p:spPr>
          <a:xfrm>
            <a:off x="2468222" y="3018119"/>
            <a:ext cx="1304793" cy="313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Register</a:t>
            </a:r>
            <a:endParaRPr lang="en-US" dirty="0">
              <a:cs typeface="Calibri"/>
            </a:endParaRPr>
          </a:p>
        </p:txBody>
      </p:sp>
      <p:sp>
        <p:nvSpPr>
          <p:cNvPr id="9" name="Rectangle: Rounded Corners 8">
            <a:extLst>
              <a:ext uri="{FF2B5EF4-FFF2-40B4-BE49-F238E27FC236}">
                <a16:creationId xmlns:a16="http://schemas.microsoft.com/office/drawing/2014/main" id="{1E1696AC-793A-4CAA-A557-7FFCDD0C3770}"/>
              </a:ext>
            </a:extLst>
          </p:cNvPr>
          <p:cNvSpPr/>
          <p:nvPr/>
        </p:nvSpPr>
        <p:spPr>
          <a:xfrm>
            <a:off x="2242709" y="3484295"/>
            <a:ext cx="1769009" cy="532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Add Purchase/Sales details</a:t>
            </a:r>
            <a:endParaRPr lang="en-US" dirty="0">
              <a:cs typeface="Calibri"/>
            </a:endParaRPr>
          </a:p>
        </p:txBody>
      </p:sp>
      <p:sp>
        <p:nvSpPr>
          <p:cNvPr id="10" name="Rectangle 9">
            <a:extLst>
              <a:ext uri="{FF2B5EF4-FFF2-40B4-BE49-F238E27FC236}">
                <a16:creationId xmlns:a16="http://schemas.microsoft.com/office/drawing/2014/main" id="{F9A4E4B9-96ED-4A64-9FD4-B5C8BD3C0C02}"/>
              </a:ext>
            </a:extLst>
          </p:cNvPr>
          <p:cNvSpPr/>
          <p:nvPr/>
        </p:nvSpPr>
        <p:spPr>
          <a:xfrm>
            <a:off x="2271197" y="4212732"/>
            <a:ext cx="1663902" cy="35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Add/Select User</a:t>
            </a:r>
            <a:endParaRPr lang="en-US" dirty="0"/>
          </a:p>
        </p:txBody>
      </p:sp>
      <p:sp>
        <p:nvSpPr>
          <p:cNvPr id="11" name="Rectangle 10">
            <a:extLst>
              <a:ext uri="{FF2B5EF4-FFF2-40B4-BE49-F238E27FC236}">
                <a16:creationId xmlns:a16="http://schemas.microsoft.com/office/drawing/2014/main" id="{3CDC6BBB-0B2F-4A4E-ABCF-B5DC86544089}"/>
              </a:ext>
            </a:extLst>
          </p:cNvPr>
          <p:cNvSpPr/>
          <p:nvPr/>
        </p:nvSpPr>
        <p:spPr>
          <a:xfrm>
            <a:off x="2310124" y="4806196"/>
            <a:ext cx="1611129" cy="386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Make payment</a:t>
            </a:r>
            <a:endParaRPr lang="en-US" dirty="0">
              <a:cs typeface="Calibri"/>
            </a:endParaRPr>
          </a:p>
        </p:txBody>
      </p:sp>
      <p:sp>
        <p:nvSpPr>
          <p:cNvPr id="12" name="Rectangle 11">
            <a:extLst>
              <a:ext uri="{FF2B5EF4-FFF2-40B4-BE49-F238E27FC236}">
                <a16:creationId xmlns:a16="http://schemas.microsoft.com/office/drawing/2014/main" id="{D2DC1567-F57E-420D-B670-80C88FD66DBA}"/>
              </a:ext>
            </a:extLst>
          </p:cNvPr>
          <p:cNvSpPr/>
          <p:nvPr/>
        </p:nvSpPr>
        <p:spPr>
          <a:xfrm>
            <a:off x="2338031" y="5409953"/>
            <a:ext cx="1569956" cy="396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Receive refund</a:t>
            </a:r>
            <a:endParaRPr lang="en-US" dirty="0">
              <a:cs typeface="Calibri"/>
            </a:endParaRPr>
          </a:p>
        </p:txBody>
      </p:sp>
      <p:sp>
        <p:nvSpPr>
          <p:cNvPr id="13" name="Oval 12">
            <a:extLst>
              <a:ext uri="{FF2B5EF4-FFF2-40B4-BE49-F238E27FC236}">
                <a16:creationId xmlns:a16="http://schemas.microsoft.com/office/drawing/2014/main" id="{78A9DED7-0B39-44CE-B84B-D374EB79C3F4}"/>
              </a:ext>
            </a:extLst>
          </p:cNvPr>
          <p:cNvSpPr/>
          <p:nvPr/>
        </p:nvSpPr>
        <p:spPr>
          <a:xfrm>
            <a:off x="2533678" y="6054302"/>
            <a:ext cx="1140825" cy="5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STOP</a:t>
            </a:r>
            <a:endParaRPr lang="en-US" dirty="0"/>
          </a:p>
        </p:txBody>
      </p:sp>
      <p:sp>
        <p:nvSpPr>
          <p:cNvPr id="14" name="Rectangle 13">
            <a:extLst>
              <a:ext uri="{FF2B5EF4-FFF2-40B4-BE49-F238E27FC236}">
                <a16:creationId xmlns:a16="http://schemas.microsoft.com/office/drawing/2014/main" id="{1F7F3F63-C2F8-4502-B0F1-C1601F74710E}"/>
              </a:ext>
            </a:extLst>
          </p:cNvPr>
          <p:cNvSpPr/>
          <p:nvPr/>
        </p:nvSpPr>
        <p:spPr>
          <a:xfrm>
            <a:off x="5840897" y="204765"/>
            <a:ext cx="1315232" cy="5010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Blockchain Smart Contract</a:t>
            </a:r>
            <a:endParaRPr lang="en-US" dirty="0">
              <a:cs typeface="Calibri"/>
            </a:endParaRPr>
          </a:p>
        </p:txBody>
      </p:sp>
      <p:sp>
        <p:nvSpPr>
          <p:cNvPr id="15" name="Oval 14">
            <a:extLst>
              <a:ext uri="{FF2B5EF4-FFF2-40B4-BE49-F238E27FC236}">
                <a16:creationId xmlns:a16="http://schemas.microsoft.com/office/drawing/2014/main" id="{9A4F850F-F249-4A47-8432-583053978412}"/>
              </a:ext>
            </a:extLst>
          </p:cNvPr>
          <p:cNvSpPr/>
          <p:nvPr/>
        </p:nvSpPr>
        <p:spPr>
          <a:xfrm>
            <a:off x="6225811" y="6149552"/>
            <a:ext cx="918575" cy="5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STOP</a:t>
            </a:r>
            <a:endParaRPr lang="en-US" dirty="0"/>
          </a:p>
        </p:txBody>
      </p:sp>
      <p:sp>
        <p:nvSpPr>
          <p:cNvPr id="17" name="Oval 16">
            <a:extLst>
              <a:ext uri="{FF2B5EF4-FFF2-40B4-BE49-F238E27FC236}">
                <a16:creationId xmlns:a16="http://schemas.microsoft.com/office/drawing/2014/main" id="{7CD24C61-8434-47AE-94CB-270263188103}"/>
              </a:ext>
            </a:extLst>
          </p:cNvPr>
          <p:cNvSpPr/>
          <p:nvPr/>
        </p:nvSpPr>
        <p:spPr>
          <a:xfrm>
            <a:off x="5825168" y="930883"/>
            <a:ext cx="1419615" cy="42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START</a:t>
            </a:r>
            <a:endParaRPr lang="en-US" sz="1400" dirty="0"/>
          </a:p>
        </p:txBody>
      </p:sp>
      <p:sp>
        <p:nvSpPr>
          <p:cNvPr id="27" name="Rectangle: Rounded Corners 26">
            <a:extLst>
              <a:ext uri="{FF2B5EF4-FFF2-40B4-BE49-F238E27FC236}">
                <a16:creationId xmlns:a16="http://schemas.microsoft.com/office/drawing/2014/main" id="{8E92DF70-8581-485D-8FB9-8D4112A8661B}"/>
              </a:ext>
            </a:extLst>
          </p:cNvPr>
          <p:cNvSpPr/>
          <p:nvPr/>
        </p:nvSpPr>
        <p:spPr>
          <a:xfrm>
            <a:off x="5950356" y="1758050"/>
            <a:ext cx="1263040" cy="3757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Validate User</a:t>
            </a:r>
          </a:p>
        </p:txBody>
      </p:sp>
      <p:sp>
        <p:nvSpPr>
          <p:cNvPr id="28" name="Rectangle: Rounded Corners 27">
            <a:extLst>
              <a:ext uri="{FF2B5EF4-FFF2-40B4-BE49-F238E27FC236}">
                <a16:creationId xmlns:a16="http://schemas.microsoft.com/office/drawing/2014/main" id="{0B0A04BC-F4DD-4321-8828-E4A1FD961782}"/>
              </a:ext>
            </a:extLst>
          </p:cNvPr>
          <p:cNvSpPr/>
          <p:nvPr/>
        </p:nvSpPr>
        <p:spPr>
          <a:xfrm>
            <a:off x="5820093" y="3331412"/>
            <a:ext cx="1664192" cy="417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Cancel Transaction</a:t>
            </a:r>
            <a:endParaRPr lang="en-US" dirty="0">
              <a:cs typeface="Calibri"/>
            </a:endParaRPr>
          </a:p>
        </p:txBody>
      </p:sp>
      <p:sp>
        <p:nvSpPr>
          <p:cNvPr id="29" name="Rectangle: Rounded Corners 28">
            <a:extLst>
              <a:ext uri="{FF2B5EF4-FFF2-40B4-BE49-F238E27FC236}">
                <a16:creationId xmlns:a16="http://schemas.microsoft.com/office/drawing/2014/main" id="{E4AF88A6-6B4C-4437-8755-05DB1516884F}"/>
              </a:ext>
            </a:extLst>
          </p:cNvPr>
          <p:cNvSpPr/>
          <p:nvPr/>
        </p:nvSpPr>
        <p:spPr>
          <a:xfrm>
            <a:off x="5826691" y="4077105"/>
            <a:ext cx="1665497" cy="36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View Order Details</a:t>
            </a:r>
            <a:endParaRPr lang="en-US" dirty="0"/>
          </a:p>
        </p:txBody>
      </p:sp>
      <p:sp>
        <p:nvSpPr>
          <p:cNvPr id="30" name="Rectangle: Rounded Corners 29">
            <a:extLst>
              <a:ext uri="{FF2B5EF4-FFF2-40B4-BE49-F238E27FC236}">
                <a16:creationId xmlns:a16="http://schemas.microsoft.com/office/drawing/2014/main" id="{A185D129-305A-433F-9B8C-AFBFFE3BEF0D}"/>
              </a:ext>
            </a:extLst>
          </p:cNvPr>
          <p:cNvSpPr/>
          <p:nvPr/>
        </p:nvSpPr>
        <p:spPr>
          <a:xfrm>
            <a:off x="5823428" y="4628236"/>
            <a:ext cx="1728995" cy="354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Verify Transaction</a:t>
            </a:r>
            <a:endParaRPr lang="en-US" dirty="0"/>
          </a:p>
        </p:txBody>
      </p:sp>
      <p:sp>
        <p:nvSpPr>
          <p:cNvPr id="31" name="Rectangle: Rounded Corners 30">
            <a:extLst>
              <a:ext uri="{FF2B5EF4-FFF2-40B4-BE49-F238E27FC236}">
                <a16:creationId xmlns:a16="http://schemas.microsoft.com/office/drawing/2014/main" id="{746B5F7C-91B2-4053-8569-12E87EA51B61}"/>
              </a:ext>
            </a:extLst>
          </p:cNvPr>
          <p:cNvSpPr/>
          <p:nvPr/>
        </p:nvSpPr>
        <p:spPr>
          <a:xfrm>
            <a:off x="6021828" y="5507159"/>
            <a:ext cx="1336109" cy="3966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Adjust refunds</a:t>
            </a:r>
            <a:endParaRPr lang="en-US" dirty="0"/>
          </a:p>
        </p:txBody>
      </p:sp>
      <p:cxnSp>
        <p:nvCxnSpPr>
          <p:cNvPr id="37" name="Straight Arrow Connector 36">
            <a:extLst>
              <a:ext uri="{FF2B5EF4-FFF2-40B4-BE49-F238E27FC236}">
                <a16:creationId xmlns:a16="http://schemas.microsoft.com/office/drawing/2014/main" id="{46593D76-8FA5-4990-935F-829EB7C6D8A0}"/>
              </a:ext>
            </a:extLst>
          </p:cNvPr>
          <p:cNvCxnSpPr/>
          <p:nvPr/>
        </p:nvCxnSpPr>
        <p:spPr>
          <a:xfrm flipH="1">
            <a:off x="3265117" y="5508320"/>
            <a:ext cx="4175" cy="225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7">
            <a:extLst>
              <a:ext uri="{FF2B5EF4-FFF2-40B4-BE49-F238E27FC236}">
                <a16:creationId xmlns:a16="http://schemas.microsoft.com/office/drawing/2014/main" id="{8D3631FB-5C6D-4320-99E3-7B3396F4B288}"/>
              </a:ext>
            </a:extLst>
          </p:cNvPr>
          <p:cNvSpPr txBox="1"/>
          <p:nvPr/>
        </p:nvSpPr>
        <p:spPr>
          <a:xfrm>
            <a:off x="1176301" y="2146199"/>
            <a:ext cx="51983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No</a:t>
            </a:r>
          </a:p>
        </p:txBody>
      </p:sp>
      <p:sp>
        <p:nvSpPr>
          <p:cNvPr id="82" name="TextBox 79">
            <a:extLst>
              <a:ext uri="{FF2B5EF4-FFF2-40B4-BE49-F238E27FC236}">
                <a16:creationId xmlns:a16="http://schemas.microsoft.com/office/drawing/2014/main" id="{830210C9-8282-4F73-9B04-750A1522870C}"/>
              </a:ext>
            </a:extLst>
          </p:cNvPr>
          <p:cNvSpPr txBox="1"/>
          <p:nvPr/>
        </p:nvSpPr>
        <p:spPr>
          <a:xfrm>
            <a:off x="4522809" y="1526856"/>
            <a:ext cx="101043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Validate</a:t>
            </a:r>
          </a:p>
        </p:txBody>
      </p:sp>
      <p:sp>
        <p:nvSpPr>
          <p:cNvPr id="84" name="TextBox 81">
            <a:extLst>
              <a:ext uri="{FF2B5EF4-FFF2-40B4-BE49-F238E27FC236}">
                <a16:creationId xmlns:a16="http://schemas.microsoft.com/office/drawing/2014/main" id="{60946027-656F-4421-8F62-98862200F0B8}"/>
              </a:ext>
            </a:extLst>
          </p:cNvPr>
          <p:cNvSpPr txBox="1"/>
          <p:nvPr/>
        </p:nvSpPr>
        <p:spPr>
          <a:xfrm rot="-2220000">
            <a:off x="4519474" y="2576490"/>
            <a:ext cx="1073062" cy="37977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Validated</a:t>
            </a:r>
          </a:p>
        </p:txBody>
      </p:sp>
      <p:sp>
        <p:nvSpPr>
          <p:cNvPr id="86" name="TextBox 83">
            <a:extLst>
              <a:ext uri="{FF2B5EF4-FFF2-40B4-BE49-F238E27FC236}">
                <a16:creationId xmlns:a16="http://schemas.microsoft.com/office/drawing/2014/main" id="{917E85A4-EAE6-41CB-9828-5DFC33ADA49A}"/>
              </a:ext>
            </a:extLst>
          </p:cNvPr>
          <p:cNvSpPr txBox="1"/>
          <p:nvPr/>
        </p:nvSpPr>
        <p:spPr>
          <a:xfrm rot="5400000">
            <a:off x="6185480" y="2499870"/>
            <a:ext cx="822543"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Invalid</a:t>
            </a:r>
          </a:p>
        </p:txBody>
      </p:sp>
      <p:sp>
        <p:nvSpPr>
          <p:cNvPr id="87" name="TextBox 84">
            <a:extLst>
              <a:ext uri="{FF2B5EF4-FFF2-40B4-BE49-F238E27FC236}">
                <a16:creationId xmlns:a16="http://schemas.microsoft.com/office/drawing/2014/main" id="{DB6727CD-CB75-4BD2-BECC-3D7AA86EBD78}"/>
              </a:ext>
            </a:extLst>
          </p:cNvPr>
          <p:cNvSpPr txBox="1"/>
          <p:nvPr/>
        </p:nvSpPr>
        <p:spPr>
          <a:xfrm>
            <a:off x="4517590" y="5430656"/>
            <a:ext cx="92692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Verified</a:t>
            </a:r>
          </a:p>
        </p:txBody>
      </p:sp>
      <p:cxnSp>
        <p:nvCxnSpPr>
          <p:cNvPr id="72" name="Straight Arrow Connector 71">
            <a:extLst>
              <a:ext uri="{FF2B5EF4-FFF2-40B4-BE49-F238E27FC236}">
                <a16:creationId xmlns:a16="http://schemas.microsoft.com/office/drawing/2014/main" id="{1FA62605-7490-4318-B7FD-2FBEFA2502A3}"/>
              </a:ext>
            </a:extLst>
          </p:cNvPr>
          <p:cNvCxnSpPr>
            <a:cxnSpLocks/>
          </p:cNvCxnSpPr>
          <p:nvPr/>
        </p:nvCxnSpPr>
        <p:spPr>
          <a:xfrm>
            <a:off x="6490033" y="2151879"/>
            <a:ext cx="3508" cy="1170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14F01733-0C10-4649-A108-89A6C62AF59A}"/>
              </a:ext>
            </a:extLst>
          </p:cNvPr>
          <p:cNvCxnSpPr>
            <a:cxnSpLocks/>
          </p:cNvCxnSpPr>
          <p:nvPr/>
        </p:nvCxnSpPr>
        <p:spPr>
          <a:xfrm flipH="1">
            <a:off x="4038208" y="2173046"/>
            <a:ext cx="1954409" cy="15408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5D7CFC2B-7F39-4790-9CC2-52332CA09396}"/>
              </a:ext>
            </a:extLst>
          </p:cNvPr>
          <p:cNvCxnSpPr>
            <a:cxnSpLocks/>
          </p:cNvCxnSpPr>
          <p:nvPr/>
        </p:nvCxnSpPr>
        <p:spPr>
          <a:xfrm flipV="1">
            <a:off x="3780699" y="1830059"/>
            <a:ext cx="2162506" cy="4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B8A9B44F-CB27-47E6-9B32-FDAACC7C3A71}"/>
              </a:ext>
            </a:extLst>
          </p:cNvPr>
          <p:cNvCxnSpPr>
            <a:cxnSpLocks/>
          </p:cNvCxnSpPr>
          <p:nvPr/>
        </p:nvCxnSpPr>
        <p:spPr>
          <a:xfrm>
            <a:off x="3124532" y="4628379"/>
            <a:ext cx="3507" cy="1650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84EBF5E4-DC92-4DB6-8028-7152AE527904}"/>
              </a:ext>
            </a:extLst>
          </p:cNvPr>
          <p:cNvCxnSpPr>
            <a:cxnSpLocks/>
          </p:cNvCxnSpPr>
          <p:nvPr/>
        </p:nvCxnSpPr>
        <p:spPr>
          <a:xfrm>
            <a:off x="3145699" y="5813712"/>
            <a:ext cx="3508" cy="2285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BD0DABA7-01D4-4035-97EF-71E8D46BFDC7}"/>
              </a:ext>
            </a:extLst>
          </p:cNvPr>
          <p:cNvCxnSpPr>
            <a:cxnSpLocks/>
          </p:cNvCxnSpPr>
          <p:nvPr/>
        </p:nvCxnSpPr>
        <p:spPr>
          <a:xfrm>
            <a:off x="3113948" y="3993378"/>
            <a:ext cx="3507" cy="1650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46F4795A-C4CC-431E-A1D5-E6062CD62FB2}"/>
              </a:ext>
            </a:extLst>
          </p:cNvPr>
          <p:cNvCxnSpPr>
            <a:cxnSpLocks/>
          </p:cNvCxnSpPr>
          <p:nvPr/>
        </p:nvCxnSpPr>
        <p:spPr>
          <a:xfrm>
            <a:off x="3061031" y="2850379"/>
            <a:ext cx="3507" cy="1650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42586FEF-47A2-4152-9144-239D7099CBB4}"/>
              </a:ext>
            </a:extLst>
          </p:cNvPr>
          <p:cNvCxnSpPr>
            <a:cxnSpLocks/>
          </p:cNvCxnSpPr>
          <p:nvPr/>
        </p:nvCxnSpPr>
        <p:spPr>
          <a:xfrm>
            <a:off x="3008114" y="1347545"/>
            <a:ext cx="3507" cy="302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738615EA-949B-44AC-81C5-A5525F147E7B}"/>
              </a:ext>
            </a:extLst>
          </p:cNvPr>
          <p:cNvCxnSpPr>
            <a:cxnSpLocks/>
          </p:cNvCxnSpPr>
          <p:nvPr/>
        </p:nvCxnSpPr>
        <p:spPr>
          <a:xfrm>
            <a:off x="3092781" y="2067212"/>
            <a:ext cx="3507" cy="1650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3" name="Straight Arrow Connector 92">
            <a:extLst>
              <a:ext uri="{FF2B5EF4-FFF2-40B4-BE49-F238E27FC236}">
                <a16:creationId xmlns:a16="http://schemas.microsoft.com/office/drawing/2014/main" id="{276E4DD0-A216-4885-AB51-6A80C504462B}"/>
              </a:ext>
            </a:extLst>
          </p:cNvPr>
          <p:cNvCxnSpPr>
            <a:cxnSpLocks/>
          </p:cNvCxnSpPr>
          <p:nvPr/>
        </p:nvCxnSpPr>
        <p:spPr>
          <a:xfrm flipV="1">
            <a:off x="3754967" y="3183466"/>
            <a:ext cx="518583" cy="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94" name="Straight Arrow Connector 93">
            <a:extLst>
              <a:ext uri="{FF2B5EF4-FFF2-40B4-BE49-F238E27FC236}">
                <a16:creationId xmlns:a16="http://schemas.microsoft.com/office/drawing/2014/main" id="{027245BA-6D37-4469-AF2C-ACE451D43A38}"/>
              </a:ext>
            </a:extLst>
          </p:cNvPr>
          <p:cNvCxnSpPr>
            <a:cxnSpLocks/>
          </p:cNvCxnSpPr>
          <p:nvPr/>
        </p:nvCxnSpPr>
        <p:spPr>
          <a:xfrm flipV="1">
            <a:off x="1680634" y="1828800"/>
            <a:ext cx="10583" cy="103716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95" name="Straight Arrow Connector 94">
            <a:extLst>
              <a:ext uri="{FF2B5EF4-FFF2-40B4-BE49-F238E27FC236}">
                <a16:creationId xmlns:a16="http://schemas.microsoft.com/office/drawing/2014/main" id="{5F3E25C2-C876-4233-8BCE-127D6B85A657}"/>
              </a:ext>
            </a:extLst>
          </p:cNvPr>
          <p:cNvCxnSpPr>
            <a:cxnSpLocks/>
          </p:cNvCxnSpPr>
          <p:nvPr/>
        </p:nvCxnSpPr>
        <p:spPr>
          <a:xfrm>
            <a:off x="1691218" y="2844800"/>
            <a:ext cx="846666" cy="1058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96" name="Straight Arrow Connector 95">
            <a:extLst>
              <a:ext uri="{FF2B5EF4-FFF2-40B4-BE49-F238E27FC236}">
                <a16:creationId xmlns:a16="http://schemas.microsoft.com/office/drawing/2014/main" id="{BDA63DE7-15DD-4EC1-AAEE-182A7055A539}"/>
              </a:ext>
            </a:extLst>
          </p:cNvPr>
          <p:cNvCxnSpPr>
            <a:cxnSpLocks/>
          </p:cNvCxnSpPr>
          <p:nvPr/>
        </p:nvCxnSpPr>
        <p:spPr>
          <a:xfrm flipH="1" flipV="1">
            <a:off x="3911204" y="5756476"/>
            <a:ext cx="2123743" cy="4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id="{7992EEAE-8E26-43BC-B953-DD8DD55D8050}"/>
              </a:ext>
            </a:extLst>
          </p:cNvPr>
          <p:cNvCxnSpPr>
            <a:cxnSpLocks/>
          </p:cNvCxnSpPr>
          <p:nvPr/>
        </p:nvCxnSpPr>
        <p:spPr>
          <a:xfrm flipH="1" flipV="1">
            <a:off x="3763038" y="1957060"/>
            <a:ext cx="525659" cy="149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0D103DCA-1FF1-47A3-A74B-3F39410EFB4D}"/>
              </a:ext>
            </a:extLst>
          </p:cNvPr>
          <p:cNvCxnSpPr>
            <a:cxnSpLocks/>
          </p:cNvCxnSpPr>
          <p:nvPr/>
        </p:nvCxnSpPr>
        <p:spPr>
          <a:xfrm flipV="1">
            <a:off x="1685198" y="1830060"/>
            <a:ext cx="448007" cy="4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058EB478-AA55-4EB0-8AD7-4694FF1E8F64}"/>
              </a:ext>
            </a:extLst>
          </p:cNvPr>
          <p:cNvCxnSpPr>
            <a:cxnSpLocks/>
          </p:cNvCxnSpPr>
          <p:nvPr/>
        </p:nvCxnSpPr>
        <p:spPr>
          <a:xfrm>
            <a:off x="4273550" y="1945216"/>
            <a:ext cx="10583" cy="123825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3D4AF08A-0C7D-4DDC-9366-246FE71CBE04}"/>
              </a:ext>
            </a:extLst>
          </p:cNvPr>
          <p:cNvCxnSpPr>
            <a:cxnSpLocks/>
          </p:cNvCxnSpPr>
          <p:nvPr/>
        </p:nvCxnSpPr>
        <p:spPr>
          <a:xfrm>
            <a:off x="3928864" y="4321461"/>
            <a:ext cx="1760340" cy="62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100">
            <a:extLst>
              <a:ext uri="{FF2B5EF4-FFF2-40B4-BE49-F238E27FC236}">
                <a16:creationId xmlns:a16="http://schemas.microsoft.com/office/drawing/2014/main" id="{BE2E2F2E-19C2-4749-81B8-FD4F57D066E6}"/>
              </a:ext>
            </a:extLst>
          </p:cNvPr>
          <p:cNvCxnSpPr>
            <a:cxnSpLocks/>
          </p:cNvCxnSpPr>
          <p:nvPr/>
        </p:nvCxnSpPr>
        <p:spPr>
          <a:xfrm>
            <a:off x="3971197" y="4882377"/>
            <a:ext cx="1760340" cy="62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 name="Rectangle 101">
            <a:extLst>
              <a:ext uri="{FF2B5EF4-FFF2-40B4-BE49-F238E27FC236}">
                <a16:creationId xmlns:a16="http://schemas.microsoft.com/office/drawing/2014/main" id="{CEC0B6B0-2D16-47C9-BE8E-74E1F8399BF1}"/>
              </a:ext>
            </a:extLst>
          </p:cNvPr>
          <p:cNvSpPr/>
          <p:nvPr/>
        </p:nvSpPr>
        <p:spPr>
          <a:xfrm>
            <a:off x="9364856" y="136190"/>
            <a:ext cx="1471808" cy="323590"/>
          </a:xfrm>
          <a:prstGeom prst="rect">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cs typeface="Calibri"/>
              </a:rPr>
              <a:t>Seller</a:t>
            </a:r>
          </a:p>
        </p:txBody>
      </p:sp>
      <p:sp>
        <p:nvSpPr>
          <p:cNvPr id="103" name="Oval 102">
            <a:extLst>
              <a:ext uri="{FF2B5EF4-FFF2-40B4-BE49-F238E27FC236}">
                <a16:creationId xmlns:a16="http://schemas.microsoft.com/office/drawing/2014/main" id="{AE877D6C-6FEA-4237-952D-7FA5B75A5278}"/>
              </a:ext>
            </a:extLst>
          </p:cNvPr>
          <p:cNvSpPr/>
          <p:nvPr/>
        </p:nvSpPr>
        <p:spPr>
          <a:xfrm>
            <a:off x="9393347" y="877967"/>
            <a:ext cx="1419615" cy="4279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START</a:t>
            </a:r>
            <a:endParaRPr lang="en-US" sz="1400" dirty="0"/>
          </a:p>
        </p:txBody>
      </p:sp>
      <p:sp>
        <p:nvSpPr>
          <p:cNvPr id="104" name="Rectangle: Rounded Corners 103">
            <a:extLst>
              <a:ext uri="{FF2B5EF4-FFF2-40B4-BE49-F238E27FC236}">
                <a16:creationId xmlns:a16="http://schemas.microsoft.com/office/drawing/2014/main" id="{10FF9C78-5699-4B83-B22E-C120E15932CB}"/>
              </a:ext>
            </a:extLst>
          </p:cNvPr>
          <p:cNvSpPr/>
          <p:nvPr/>
        </p:nvSpPr>
        <p:spPr>
          <a:xfrm>
            <a:off x="9324045" y="1604303"/>
            <a:ext cx="1544877" cy="4070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Login</a:t>
            </a:r>
            <a:endParaRPr lang="en-US" sz="1400">
              <a:cs typeface="Calibri"/>
            </a:endParaRPr>
          </a:p>
        </p:txBody>
      </p:sp>
      <p:sp>
        <p:nvSpPr>
          <p:cNvPr id="105" name="Isosceles Triangle 104">
            <a:extLst>
              <a:ext uri="{FF2B5EF4-FFF2-40B4-BE49-F238E27FC236}">
                <a16:creationId xmlns:a16="http://schemas.microsoft.com/office/drawing/2014/main" id="{4CA1021E-36E3-49BE-BE93-1C50A185425A}"/>
              </a:ext>
            </a:extLst>
          </p:cNvPr>
          <p:cNvSpPr/>
          <p:nvPr/>
        </p:nvSpPr>
        <p:spPr>
          <a:xfrm>
            <a:off x="9656034" y="2122955"/>
            <a:ext cx="1064712" cy="68893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New user</a:t>
            </a:r>
            <a:endParaRPr lang="en-US" dirty="0">
              <a:cs typeface="Calibri"/>
            </a:endParaRPr>
          </a:p>
        </p:txBody>
      </p:sp>
      <p:sp>
        <p:nvSpPr>
          <p:cNvPr id="106" name="Rectangle: Rounded Corners 105">
            <a:extLst>
              <a:ext uri="{FF2B5EF4-FFF2-40B4-BE49-F238E27FC236}">
                <a16:creationId xmlns:a16="http://schemas.microsoft.com/office/drawing/2014/main" id="{D9F31EBB-B625-4F6D-A220-A6E2C6292541}"/>
              </a:ext>
            </a:extLst>
          </p:cNvPr>
          <p:cNvSpPr/>
          <p:nvPr/>
        </p:nvSpPr>
        <p:spPr>
          <a:xfrm>
            <a:off x="9559055" y="2965202"/>
            <a:ext cx="1304793" cy="313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Register</a:t>
            </a:r>
            <a:endParaRPr lang="en-US" dirty="0">
              <a:cs typeface="Calibri"/>
            </a:endParaRPr>
          </a:p>
        </p:txBody>
      </p:sp>
      <p:sp>
        <p:nvSpPr>
          <p:cNvPr id="107" name="Rectangle: Rounded Corners 106">
            <a:extLst>
              <a:ext uri="{FF2B5EF4-FFF2-40B4-BE49-F238E27FC236}">
                <a16:creationId xmlns:a16="http://schemas.microsoft.com/office/drawing/2014/main" id="{68C61C50-603A-472A-8975-D0C6E89B37D3}"/>
              </a:ext>
            </a:extLst>
          </p:cNvPr>
          <p:cNvSpPr/>
          <p:nvPr/>
        </p:nvSpPr>
        <p:spPr>
          <a:xfrm>
            <a:off x="9333542" y="3431378"/>
            <a:ext cx="1769009" cy="532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Add Purchase/Sales details</a:t>
            </a:r>
            <a:endParaRPr lang="en-US" dirty="0">
              <a:cs typeface="Calibri"/>
            </a:endParaRPr>
          </a:p>
        </p:txBody>
      </p:sp>
      <p:sp>
        <p:nvSpPr>
          <p:cNvPr id="108" name="Rectangle 107">
            <a:extLst>
              <a:ext uri="{FF2B5EF4-FFF2-40B4-BE49-F238E27FC236}">
                <a16:creationId xmlns:a16="http://schemas.microsoft.com/office/drawing/2014/main" id="{06D5508B-3987-4D2E-BA2B-B9C04985C1F8}"/>
              </a:ext>
            </a:extLst>
          </p:cNvPr>
          <p:cNvSpPr/>
          <p:nvPr/>
        </p:nvSpPr>
        <p:spPr>
          <a:xfrm>
            <a:off x="9362030" y="4159815"/>
            <a:ext cx="1663902" cy="3549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Add/Select User</a:t>
            </a:r>
            <a:endParaRPr lang="en-US" dirty="0"/>
          </a:p>
        </p:txBody>
      </p:sp>
      <p:sp>
        <p:nvSpPr>
          <p:cNvPr id="109" name="Rectangle 108">
            <a:extLst>
              <a:ext uri="{FF2B5EF4-FFF2-40B4-BE49-F238E27FC236}">
                <a16:creationId xmlns:a16="http://schemas.microsoft.com/office/drawing/2014/main" id="{8A092E76-6AE2-4537-80D4-BC34E33BD069}"/>
              </a:ext>
            </a:extLst>
          </p:cNvPr>
          <p:cNvSpPr/>
          <p:nvPr/>
        </p:nvSpPr>
        <p:spPr>
          <a:xfrm>
            <a:off x="9400957" y="4753279"/>
            <a:ext cx="1611129" cy="386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Make payment</a:t>
            </a:r>
            <a:endParaRPr lang="en-US" dirty="0">
              <a:cs typeface="Calibri"/>
            </a:endParaRPr>
          </a:p>
        </p:txBody>
      </p:sp>
      <p:sp>
        <p:nvSpPr>
          <p:cNvPr id="110" name="Rectangle 109">
            <a:extLst>
              <a:ext uri="{FF2B5EF4-FFF2-40B4-BE49-F238E27FC236}">
                <a16:creationId xmlns:a16="http://schemas.microsoft.com/office/drawing/2014/main" id="{84FC4F3A-709C-4152-8DBD-86A939B41940}"/>
              </a:ext>
            </a:extLst>
          </p:cNvPr>
          <p:cNvSpPr/>
          <p:nvPr/>
        </p:nvSpPr>
        <p:spPr>
          <a:xfrm>
            <a:off x="9439447" y="5505203"/>
            <a:ext cx="1569956" cy="3965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Receive refund</a:t>
            </a:r>
            <a:endParaRPr lang="en-US" dirty="0">
              <a:cs typeface="Calibri"/>
            </a:endParaRPr>
          </a:p>
        </p:txBody>
      </p:sp>
      <p:sp>
        <p:nvSpPr>
          <p:cNvPr id="111" name="Oval 110">
            <a:extLst>
              <a:ext uri="{FF2B5EF4-FFF2-40B4-BE49-F238E27FC236}">
                <a16:creationId xmlns:a16="http://schemas.microsoft.com/office/drawing/2014/main" id="{4EDFCF50-00E9-4177-9646-4D6253F03BDC}"/>
              </a:ext>
            </a:extLst>
          </p:cNvPr>
          <p:cNvSpPr/>
          <p:nvPr/>
        </p:nvSpPr>
        <p:spPr>
          <a:xfrm>
            <a:off x="9624511" y="6244802"/>
            <a:ext cx="1140825" cy="511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cs typeface="Calibri"/>
              </a:rPr>
              <a:t>STOP</a:t>
            </a:r>
            <a:endParaRPr lang="en-US" dirty="0"/>
          </a:p>
        </p:txBody>
      </p:sp>
      <p:cxnSp>
        <p:nvCxnSpPr>
          <p:cNvPr id="112" name="Straight Arrow Connector 111">
            <a:extLst>
              <a:ext uri="{FF2B5EF4-FFF2-40B4-BE49-F238E27FC236}">
                <a16:creationId xmlns:a16="http://schemas.microsoft.com/office/drawing/2014/main" id="{D638792B-4228-406A-9221-FA3D288A6C86}"/>
              </a:ext>
            </a:extLst>
          </p:cNvPr>
          <p:cNvCxnSpPr>
            <a:cxnSpLocks/>
          </p:cNvCxnSpPr>
          <p:nvPr/>
        </p:nvCxnSpPr>
        <p:spPr>
          <a:xfrm flipH="1">
            <a:off x="10355950" y="5455403"/>
            <a:ext cx="4175" cy="2254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TextBox 77">
            <a:extLst>
              <a:ext uri="{FF2B5EF4-FFF2-40B4-BE49-F238E27FC236}">
                <a16:creationId xmlns:a16="http://schemas.microsoft.com/office/drawing/2014/main" id="{D8DE0030-B14C-4272-90B2-77AC51877AC2}"/>
              </a:ext>
            </a:extLst>
          </p:cNvPr>
          <p:cNvSpPr txBox="1"/>
          <p:nvPr/>
        </p:nvSpPr>
        <p:spPr>
          <a:xfrm>
            <a:off x="8701051" y="2093282"/>
            <a:ext cx="51983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No</a:t>
            </a:r>
          </a:p>
        </p:txBody>
      </p:sp>
      <p:sp>
        <p:nvSpPr>
          <p:cNvPr id="114" name="TextBox 79">
            <a:extLst>
              <a:ext uri="{FF2B5EF4-FFF2-40B4-BE49-F238E27FC236}">
                <a16:creationId xmlns:a16="http://schemas.microsoft.com/office/drawing/2014/main" id="{DC28A9A7-7C5A-4573-BC4B-A4BD6D9AFA02}"/>
              </a:ext>
            </a:extLst>
          </p:cNvPr>
          <p:cNvSpPr txBox="1"/>
          <p:nvPr/>
        </p:nvSpPr>
        <p:spPr>
          <a:xfrm>
            <a:off x="7507309" y="1516273"/>
            <a:ext cx="101043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Validate</a:t>
            </a:r>
          </a:p>
        </p:txBody>
      </p:sp>
      <p:sp>
        <p:nvSpPr>
          <p:cNvPr id="115" name="TextBox 81">
            <a:extLst>
              <a:ext uri="{FF2B5EF4-FFF2-40B4-BE49-F238E27FC236}">
                <a16:creationId xmlns:a16="http://schemas.microsoft.com/office/drawing/2014/main" id="{3AC9A160-9010-491E-A2F0-BC68DDC72415}"/>
              </a:ext>
            </a:extLst>
          </p:cNvPr>
          <p:cNvSpPr txBox="1"/>
          <p:nvPr/>
        </p:nvSpPr>
        <p:spPr>
          <a:xfrm rot="2280000">
            <a:off x="7567474" y="2470656"/>
            <a:ext cx="1073062" cy="37977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Validated</a:t>
            </a:r>
          </a:p>
        </p:txBody>
      </p:sp>
      <p:sp>
        <p:nvSpPr>
          <p:cNvPr id="116" name="TextBox 84">
            <a:extLst>
              <a:ext uri="{FF2B5EF4-FFF2-40B4-BE49-F238E27FC236}">
                <a16:creationId xmlns:a16="http://schemas.microsoft.com/office/drawing/2014/main" id="{D0A38275-51F2-4732-BC6D-A94A62A38670}"/>
              </a:ext>
            </a:extLst>
          </p:cNvPr>
          <p:cNvSpPr txBox="1"/>
          <p:nvPr/>
        </p:nvSpPr>
        <p:spPr>
          <a:xfrm>
            <a:off x="7840757" y="5430656"/>
            <a:ext cx="92692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Verified</a:t>
            </a:r>
          </a:p>
        </p:txBody>
      </p:sp>
      <p:cxnSp>
        <p:nvCxnSpPr>
          <p:cNvPr id="117" name="Straight Arrow Connector 116">
            <a:extLst>
              <a:ext uri="{FF2B5EF4-FFF2-40B4-BE49-F238E27FC236}">
                <a16:creationId xmlns:a16="http://schemas.microsoft.com/office/drawing/2014/main" id="{CA00A390-2707-4422-8ABB-4E12FDC30F13}"/>
              </a:ext>
            </a:extLst>
          </p:cNvPr>
          <p:cNvCxnSpPr>
            <a:cxnSpLocks/>
          </p:cNvCxnSpPr>
          <p:nvPr/>
        </p:nvCxnSpPr>
        <p:spPr>
          <a:xfrm>
            <a:off x="7241450" y="2162463"/>
            <a:ext cx="2046091" cy="14985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8" name="Straight Arrow Connector 117">
            <a:extLst>
              <a:ext uri="{FF2B5EF4-FFF2-40B4-BE49-F238E27FC236}">
                <a16:creationId xmlns:a16="http://schemas.microsoft.com/office/drawing/2014/main" id="{4F9EC8AC-0FD3-4071-A2BC-F8927BD78721}"/>
              </a:ext>
            </a:extLst>
          </p:cNvPr>
          <p:cNvCxnSpPr>
            <a:cxnSpLocks/>
          </p:cNvCxnSpPr>
          <p:nvPr/>
        </p:nvCxnSpPr>
        <p:spPr>
          <a:xfrm flipH="1">
            <a:off x="7319039" y="1792045"/>
            <a:ext cx="1912078" cy="168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9" name="Straight Arrow Connector 118">
            <a:extLst>
              <a:ext uri="{FF2B5EF4-FFF2-40B4-BE49-F238E27FC236}">
                <a16:creationId xmlns:a16="http://schemas.microsoft.com/office/drawing/2014/main" id="{FFE7AAC8-DE58-4222-95B0-11EEB61E55C3}"/>
              </a:ext>
            </a:extLst>
          </p:cNvPr>
          <p:cNvCxnSpPr>
            <a:cxnSpLocks/>
          </p:cNvCxnSpPr>
          <p:nvPr/>
        </p:nvCxnSpPr>
        <p:spPr>
          <a:xfrm>
            <a:off x="10215365" y="4575462"/>
            <a:ext cx="3507" cy="1650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A95CDBDB-FED1-4729-A81B-E97B79DF876A}"/>
              </a:ext>
            </a:extLst>
          </p:cNvPr>
          <p:cNvCxnSpPr>
            <a:cxnSpLocks/>
          </p:cNvCxnSpPr>
          <p:nvPr/>
        </p:nvCxnSpPr>
        <p:spPr>
          <a:xfrm>
            <a:off x="10215365" y="5908962"/>
            <a:ext cx="3508" cy="2285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1" name="Straight Arrow Connector 120">
            <a:extLst>
              <a:ext uri="{FF2B5EF4-FFF2-40B4-BE49-F238E27FC236}">
                <a16:creationId xmlns:a16="http://schemas.microsoft.com/office/drawing/2014/main" id="{B5576368-57B8-46F8-9573-BA9B89C67B33}"/>
              </a:ext>
            </a:extLst>
          </p:cNvPr>
          <p:cNvCxnSpPr>
            <a:cxnSpLocks/>
          </p:cNvCxnSpPr>
          <p:nvPr/>
        </p:nvCxnSpPr>
        <p:spPr>
          <a:xfrm>
            <a:off x="10204781" y="3940461"/>
            <a:ext cx="3507" cy="1650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a:extLst>
              <a:ext uri="{FF2B5EF4-FFF2-40B4-BE49-F238E27FC236}">
                <a16:creationId xmlns:a16="http://schemas.microsoft.com/office/drawing/2014/main" id="{FF71D917-72A7-4C53-BC31-EF65FE0549D5}"/>
              </a:ext>
            </a:extLst>
          </p:cNvPr>
          <p:cNvCxnSpPr>
            <a:cxnSpLocks/>
          </p:cNvCxnSpPr>
          <p:nvPr/>
        </p:nvCxnSpPr>
        <p:spPr>
          <a:xfrm>
            <a:off x="10151864" y="2797462"/>
            <a:ext cx="3507" cy="1650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4" name="Straight Arrow Connector 123">
            <a:extLst>
              <a:ext uri="{FF2B5EF4-FFF2-40B4-BE49-F238E27FC236}">
                <a16:creationId xmlns:a16="http://schemas.microsoft.com/office/drawing/2014/main" id="{ADA358FC-FFD3-4A1B-AD7C-DC72BFCA5A9A}"/>
              </a:ext>
            </a:extLst>
          </p:cNvPr>
          <p:cNvCxnSpPr>
            <a:cxnSpLocks/>
          </p:cNvCxnSpPr>
          <p:nvPr/>
        </p:nvCxnSpPr>
        <p:spPr>
          <a:xfrm>
            <a:off x="10098947" y="1294628"/>
            <a:ext cx="3507" cy="302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5" name="Straight Arrow Connector 124">
            <a:extLst>
              <a:ext uri="{FF2B5EF4-FFF2-40B4-BE49-F238E27FC236}">
                <a16:creationId xmlns:a16="http://schemas.microsoft.com/office/drawing/2014/main" id="{F3633932-D9B2-4124-A8CA-6105CF71A792}"/>
              </a:ext>
            </a:extLst>
          </p:cNvPr>
          <p:cNvCxnSpPr>
            <a:cxnSpLocks/>
          </p:cNvCxnSpPr>
          <p:nvPr/>
        </p:nvCxnSpPr>
        <p:spPr>
          <a:xfrm>
            <a:off x="10183614" y="2014295"/>
            <a:ext cx="3507" cy="1650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6" name="Straight Arrow Connector 125">
            <a:extLst>
              <a:ext uri="{FF2B5EF4-FFF2-40B4-BE49-F238E27FC236}">
                <a16:creationId xmlns:a16="http://schemas.microsoft.com/office/drawing/2014/main" id="{760AD665-30C3-4B9A-AC7A-2E6C1966744B}"/>
              </a:ext>
            </a:extLst>
          </p:cNvPr>
          <p:cNvCxnSpPr>
            <a:cxnSpLocks/>
          </p:cNvCxnSpPr>
          <p:nvPr/>
        </p:nvCxnSpPr>
        <p:spPr>
          <a:xfrm flipV="1">
            <a:off x="10845800" y="3130549"/>
            <a:ext cx="518583" cy="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7" name="Straight Arrow Connector 126">
            <a:extLst>
              <a:ext uri="{FF2B5EF4-FFF2-40B4-BE49-F238E27FC236}">
                <a16:creationId xmlns:a16="http://schemas.microsoft.com/office/drawing/2014/main" id="{B3BAD65D-1820-4210-8A37-31E6ECBF8111}"/>
              </a:ext>
            </a:extLst>
          </p:cNvPr>
          <p:cNvCxnSpPr>
            <a:cxnSpLocks/>
          </p:cNvCxnSpPr>
          <p:nvPr/>
        </p:nvCxnSpPr>
        <p:spPr>
          <a:xfrm flipH="1" flipV="1">
            <a:off x="8760884" y="1881715"/>
            <a:ext cx="10583" cy="931334"/>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69BCC949-514C-49A3-BCBA-A397E006B44A}"/>
              </a:ext>
            </a:extLst>
          </p:cNvPr>
          <p:cNvCxnSpPr>
            <a:cxnSpLocks/>
          </p:cNvCxnSpPr>
          <p:nvPr/>
        </p:nvCxnSpPr>
        <p:spPr>
          <a:xfrm flipV="1">
            <a:off x="8782051" y="2802466"/>
            <a:ext cx="783166" cy="1058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9" name="Straight Arrow Connector 128">
            <a:extLst>
              <a:ext uri="{FF2B5EF4-FFF2-40B4-BE49-F238E27FC236}">
                <a16:creationId xmlns:a16="http://schemas.microsoft.com/office/drawing/2014/main" id="{2A73BC12-94F3-4246-BDDD-4D4799A5609A}"/>
              </a:ext>
            </a:extLst>
          </p:cNvPr>
          <p:cNvCxnSpPr>
            <a:cxnSpLocks/>
          </p:cNvCxnSpPr>
          <p:nvPr/>
        </p:nvCxnSpPr>
        <p:spPr>
          <a:xfrm>
            <a:off x="7357864" y="5707877"/>
            <a:ext cx="2003757" cy="62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0" name="Straight Arrow Connector 129">
            <a:extLst>
              <a:ext uri="{FF2B5EF4-FFF2-40B4-BE49-F238E27FC236}">
                <a16:creationId xmlns:a16="http://schemas.microsoft.com/office/drawing/2014/main" id="{95090616-9B47-4118-B348-89D29B01967A}"/>
              </a:ext>
            </a:extLst>
          </p:cNvPr>
          <p:cNvCxnSpPr>
            <a:cxnSpLocks/>
          </p:cNvCxnSpPr>
          <p:nvPr/>
        </p:nvCxnSpPr>
        <p:spPr>
          <a:xfrm flipH="1" flipV="1">
            <a:off x="10853871" y="1904143"/>
            <a:ext cx="525659" cy="149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1" name="Straight Arrow Connector 130">
            <a:extLst>
              <a:ext uri="{FF2B5EF4-FFF2-40B4-BE49-F238E27FC236}">
                <a16:creationId xmlns:a16="http://schemas.microsoft.com/office/drawing/2014/main" id="{F8B83B45-B2C8-4A3E-8F78-AE0EBD1BB929}"/>
              </a:ext>
            </a:extLst>
          </p:cNvPr>
          <p:cNvCxnSpPr>
            <a:cxnSpLocks/>
          </p:cNvCxnSpPr>
          <p:nvPr/>
        </p:nvCxnSpPr>
        <p:spPr>
          <a:xfrm flipV="1">
            <a:off x="8765448" y="1904143"/>
            <a:ext cx="448007" cy="4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a:extLst>
              <a:ext uri="{FF2B5EF4-FFF2-40B4-BE49-F238E27FC236}">
                <a16:creationId xmlns:a16="http://schemas.microsoft.com/office/drawing/2014/main" id="{22A05C23-3AA0-4A6A-A176-84A8359F66CD}"/>
              </a:ext>
            </a:extLst>
          </p:cNvPr>
          <p:cNvCxnSpPr>
            <a:cxnSpLocks/>
          </p:cNvCxnSpPr>
          <p:nvPr/>
        </p:nvCxnSpPr>
        <p:spPr>
          <a:xfrm>
            <a:off x="11364383" y="1892299"/>
            <a:ext cx="10583" cy="123825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33" name="Straight Arrow Connector 132">
            <a:extLst>
              <a:ext uri="{FF2B5EF4-FFF2-40B4-BE49-F238E27FC236}">
                <a16:creationId xmlns:a16="http://schemas.microsoft.com/office/drawing/2014/main" id="{2D29E8E0-6E28-4736-8CE4-7258A4308432}"/>
              </a:ext>
            </a:extLst>
          </p:cNvPr>
          <p:cNvCxnSpPr>
            <a:cxnSpLocks/>
          </p:cNvCxnSpPr>
          <p:nvPr/>
        </p:nvCxnSpPr>
        <p:spPr>
          <a:xfrm flipH="1">
            <a:off x="7551870" y="4268543"/>
            <a:ext cx="1721578" cy="62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4" name="Straight Arrow Connector 133">
            <a:extLst>
              <a:ext uri="{FF2B5EF4-FFF2-40B4-BE49-F238E27FC236}">
                <a16:creationId xmlns:a16="http://schemas.microsoft.com/office/drawing/2014/main" id="{AD374993-D74A-42A4-8D25-CFE46CC977E4}"/>
              </a:ext>
            </a:extLst>
          </p:cNvPr>
          <p:cNvCxnSpPr>
            <a:cxnSpLocks/>
          </p:cNvCxnSpPr>
          <p:nvPr/>
        </p:nvCxnSpPr>
        <p:spPr>
          <a:xfrm flipH="1" flipV="1">
            <a:off x="7551870" y="4878059"/>
            <a:ext cx="1795660" cy="149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5" name="Straight Arrow Connector 134">
            <a:extLst>
              <a:ext uri="{FF2B5EF4-FFF2-40B4-BE49-F238E27FC236}">
                <a16:creationId xmlns:a16="http://schemas.microsoft.com/office/drawing/2014/main" id="{C7252B99-BE54-486D-9808-C9E4EAE1B102}"/>
              </a:ext>
            </a:extLst>
          </p:cNvPr>
          <p:cNvCxnSpPr>
            <a:cxnSpLocks/>
          </p:cNvCxnSpPr>
          <p:nvPr/>
        </p:nvCxnSpPr>
        <p:spPr>
          <a:xfrm>
            <a:off x="6691115" y="5908961"/>
            <a:ext cx="3508" cy="2285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6" name="Straight Arrow Connector 135">
            <a:extLst>
              <a:ext uri="{FF2B5EF4-FFF2-40B4-BE49-F238E27FC236}">
                <a16:creationId xmlns:a16="http://schemas.microsoft.com/office/drawing/2014/main" id="{EC002404-B07C-48E3-835F-73C204CA4EAE}"/>
              </a:ext>
            </a:extLst>
          </p:cNvPr>
          <p:cNvCxnSpPr>
            <a:cxnSpLocks/>
          </p:cNvCxnSpPr>
          <p:nvPr/>
        </p:nvCxnSpPr>
        <p:spPr>
          <a:xfrm flipH="1">
            <a:off x="6631123" y="4956462"/>
            <a:ext cx="7075" cy="4507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7" name="TextBox 84">
            <a:extLst>
              <a:ext uri="{FF2B5EF4-FFF2-40B4-BE49-F238E27FC236}">
                <a16:creationId xmlns:a16="http://schemas.microsoft.com/office/drawing/2014/main" id="{DC44D661-ED66-45D5-9F1F-D1F0FF539EEE}"/>
              </a:ext>
            </a:extLst>
          </p:cNvPr>
          <p:cNvSpPr txBox="1"/>
          <p:nvPr/>
        </p:nvSpPr>
        <p:spPr>
          <a:xfrm>
            <a:off x="6602506" y="5007322"/>
            <a:ext cx="92692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cs typeface="Calibri"/>
              </a:rPr>
              <a:t>Verified</a:t>
            </a:r>
          </a:p>
        </p:txBody>
      </p:sp>
      <p:cxnSp>
        <p:nvCxnSpPr>
          <p:cNvPr id="3" name="Straight Arrow Connector 2">
            <a:extLst>
              <a:ext uri="{FF2B5EF4-FFF2-40B4-BE49-F238E27FC236}">
                <a16:creationId xmlns:a16="http://schemas.microsoft.com/office/drawing/2014/main" id="{901CDE34-66B3-4DE4-96E2-1D235AF514DD}"/>
              </a:ext>
            </a:extLst>
          </p:cNvPr>
          <p:cNvCxnSpPr/>
          <p:nvPr/>
        </p:nvCxnSpPr>
        <p:spPr>
          <a:xfrm>
            <a:off x="4919133" y="135468"/>
            <a:ext cx="63500" cy="6476998"/>
          </a:xfrm>
          <a:prstGeom prst="straightConnector1">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38" name="Straight Arrow Connector 137">
            <a:extLst>
              <a:ext uri="{FF2B5EF4-FFF2-40B4-BE49-F238E27FC236}">
                <a16:creationId xmlns:a16="http://schemas.microsoft.com/office/drawing/2014/main" id="{B2513047-042E-4CAD-9F3E-DE1A6E969366}"/>
              </a:ext>
            </a:extLst>
          </p:cNvPr>
          <p:cNvCxnSpPr>
            <a:cxnSpLocks/>
          </p:cNvCxnSpPr>
          <p:nvPr/>
        </p:nvCxnSpPr>
        <p:spPr>
          <a:xfrm>
            <a:off x="8326966" y="135467"/>
            <a:ext cx="63500" cy="6476998"/>
          </a:xfrm>
          <a:prstGeom prst="straightConnector1">
            <a:avLst/>
          </a:prstGeom>
          <a:ln>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5488956A-AE9A-471E-8EA1-0D7617B39547}"/>
              </a:ext>
            </a:extLst>
          </p:cNvPr>
          <p:cNvCxnSpPr>
            <a:cxnSpLocks/>
          </p:cNvCxnSpPr>
          <p:nvPr/>
        </p:nvCxnSpPr>
        <p:spPr>
          <a:xfrm>
            <a:off x="6553530" y="1358127"/>
            <a:ext cx="3507" cy="3025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348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DF09-C78C-4392-A1B4-1A63897B32AB}"/>
              </a:ext>
            </a:extLst>
          </p:cNvPr>
          <p:cNvSpPr>
            <a:spLocks noGrp="1"/>
          </p:cNvSpPr>
          <p:nvPr>
            <p:ph type="title"/>
          </p:nvPr>
        </p:nvSpPr>
        <p:spPr>
          <a:xfrm>
            <a:off x="838200" y="365125"/>
            <a:ext cx="10515600" cy="956109"/>
          </a:xfrm>
        </p:spPr>
        <p:txBody>
          <a:bodyPr>
            <a:normAutofit/>
          </a:bodyPr>
          <a:lstStyle/>
          <a:p>
            <a:r>
              <a:rPr lang="en-US" sz="2400">
                <a:cs typeface="Calibri Light"/>
              </a:rPr>
              <a:t>SOME MORE BENEFITS...</a:t>
            </a:r>
            <a:endParaRPr lang="en-US" sz="2400"/>
          </a:p>
        </p:txBody>
      </p:sp>
      <p:sp>
        <p:nvSpPr>
          <p:cNvPr id="3" name="Content Placeholder 2">
            <a:extLst>
              <a:ext uri="{FF2B5EF4-FFF2-40B4-BE49-F238E27FC236}">
                <a16:creationId xmlns:a16="http://schemas.microsoft.com/office/drawing/2014/main" id="{CA066D08-A420-4E35-B238-08047D3E859F}"/>
              </a:ext>
            </a:extLst>
          </p:cNvPr>
          <p:cNvSpPr>
            <a:spLocks noGrp="1"/>
          </p:cNvSpPr>
          <p:nvPr>
            <p:ph idx="1"/>
          </p:nvPr>
        </p:nvSpPr>
        <p:spPr>
          <a:xfrm>
            <a:off x="838200" y="1398444"/>
            <a:ext cx="10515600" cy="5056552"/>
          </a:xfrm>
        </p:spPr>
        <p:txBody>
          <a:bodyPr vert="horz" lIns="91440" tIns="45720" rIns="91440" bIns="45720" rtlCol="0" anchor="t">
            <a:normAutofit/>
          </a:bodyPr>
          <a:lstStyle/>
          <a:p>
            <a:r>
              <a:rPr lang="en-US" sz="2400" dirty="0">
                <a:ea typeface="+mn-lt"/>
                <a:cs typeface="+mn-lt"/>
              </a:rPr>
              <a:t>The administrative burden of calculating GST on the part of companies are drastically reduced. Lot of time and energy can be saved. Cost of accounting services may be reduced.</a:t>
            </a:r>
          </a:p>
          <a:p>
            <a:r>
              <a:rPr lang="en-US" sz="2400" dirty="0">
                <a:ea typeface="+mn-lt"/>
                <a:cs typeface="+mn-lt"/>
              </a:rPr>
              <a:t>The transactions are done in real time and this system also reduces the lag in filing of GST returns.</a:t>
            </a:r>
          </a:p>
          <a:p>
            <a:r>
              <a:rPr lang="en-US" sz="2400" dirty="0">
                <a:ea typeface="+mn-lt"/>
                <a:cs typeface="+mn-lt"/>
              </a:rPr>
              <a:t>Here, the problem of ‘Missing Trader’ is tackled with ease.</a:t>
            </a:r>
          </a:p>
          <a:p>
            <a:r>
              <a:rPr lang="en-US" sz="2400" dirty="0">
                <a:ea typeface="+mn-lt"/>
                <a:cs typeface="+mn-lt"/>
              </a:rPr>
              <a:t>All the businesses which are not liable to pay GST are registered entities on the blockchain.</a:t>
            </a:r>
          </a:p>
          <a:p>
            <a:r>
              <a:rPr lang="en-US" sz="2400" dirty="0">
                <a:ea typeface="+mn-lt"/>
                <a:cs typeface="+mn-lt"/>
              </a:rPr>
              <a:t>The tax part is directly to be paid to the authorities at the time of bill payment. So there is no question of input tax credit.</a:t>
            </a:r>
          </a:p>
          <a:p>
            <a:r>
              <a:rPr lang="en-US" sz="2400" dirty="0">
                <a:ea typeface="+mn-lt"/>
                <a:cs typeface="+mn-lt"/>
              </a:rPr>
              <a:t>When every transaction is recorded on the blockchain with smart contracts, every good or service in the economy will be on record.</a:t>
            </a:r>
          </a:p>
          <a:p>
            <a:endParaRPr lang="en-US" sz="2400" dirty="0">
              <a:ea typeface="+mn-lt"/>
              <a:cs typeface="+mn-lt"/>
            </a:endParaRPr>
          </a:p>
          <a:p>
            <a:pPr marL="0" indent="0">
              <a:buNone/>
            </a:pPr>
            <a:endParaRPr lang="en-US">
              <a:ea typeface="+mn-lt"/>
              <a:cs typeface="+mn-lt"/>
            </a:endParaRPr>
          </a:p>
        </p:txBody>
      </p:sp>
    </p:spTree>
    <p:extLst>
      <p:ext uri="{BB962C8B-B14F-4D97-AF65-F5344CB8AC3E}">
        <p14:creationId xmlns:p14="http://schemas.microsoft.com/office/powerpoint/2010/main" val="1026827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05A6-B3ED-4820-815F-C9F023B2721E}"/>
              </a:ext>
            </a:extLst>
          </p:cNvPr>
          <p:cNvSpPr>
            <a:spLocks noGrp="1"/>
          </p:cNvSpPr>
          <p:nvPr>
            <p:ph type="title"/>
          </p:nvPr>
        </p:nvSpPr>
        <p:spPr/>
        <p:txBody>
          <a:bodyPr/>
          <a:lstStyle/>
          <a:p>
            <a:r>
              <a:rPr lang="en-US" dirty="0">
                <a:solidFill>
                  <a:schemeClr val="bg2">
                    <a:lumMod val="50000"/>
                  </a:schemeClr>
                </a:solidFill>
                <a:cs typeface="Calibri Light"/>
              </a:rPr>
              <a:t>A unique ID system </a:t>
            </a:r>
            <a:br>
              <a:rPr lang="en-US" dirty="0">
                <a:solidFill>
                  <a:schemeClr val="bg2">
                    <a:lumMod val="50000"/>
                  </a:schemeClr>
                </a:solidFill>
                <a:cs typeface="Calibri Light"/>
              </a:rPr>
            </a:br>
            <a:r>
              <a:rPr lang="en-US" dirty="0">
                <a:solidFill>
                  <a:schemeClr val="bg2">
                    <a:lumMod val="50000"/>
                  </a:schemeClr>
                </a:solidFill>
                <a:cs typeface="Calibri Light"/>
              </a:rPr>
              <a:t>(More than just collecting GST)</a:t>
            </a:r>
          </a:p>
        </p:txBody>
      </p:sp>
      <p:sp>
        <p:nvSpPr>
          <p:cNvPr id="3" name="Content Placeholder 2">
            <a:extLst>
              <a:ext uri="{FF2B5EF4-FFF2-40B4-BE49-F238E27FC236}">
                <a16:creationId xmlns:a16="http://schemas.microsoft.com/office/drawing/2014/main" id="{34D5A12C-771C-465D-85A4-D7F54D7E486B}"/>
              </a:ext>
            </a:extLst>
          </p:cNvPr>
          <p:cNvSpPr>
            <a:spLocks noGrp="1"/>
          </p:cNvSpPr>
          <p:nvPr>
            <p:ph idx="1"/>
          </p:nvPr>
        </p:nvSpPr>
        <p:spPr>
          <a:xfrm>
            <a:off x="838200" y="2407708"/>
            <a:ext cx="10515600" cy="4351338"/>
          </a:xfrm>
        </p:spPr>
        <p:txBody>
          <a:bodyPr vert="horz" lIns="91440" tIns="45720" rIns="91440" bIns="45720" rtlCol="0" anchor="t">
            <a:normAutofit/>
          </a:bodyPr>
          <a:lstStyle/>
          <a:p>
            <a:r>
              <a:rPr lang="en-US" dirty="0">
                <a:cs typeface="Calibri"/>
              </a:rPr>
              <a:t>Once a buyer or a seller registers on the GST blockchain they would be given a unique ID and would be required to put a security pin that would be needed each time to validate the transaction.</a:t>
            </a:r>
          </a:p>
          <a:p>
            <a:r>
              <a:rPr lang="en-US" dirty="0">
                <a:cs typeface="Calibri"/>
              </a:rPr>
              <a:t>The unique ID would contain the all the required information for the transaction so that user does not need to put all the details each time during transaction like bank details.</a:t>
            </a:r>
          </a:p>
          <a:p>
            <a:r>
              <a:rPr lang="en-US" dirty="0">
                <a:cs typeface="Calibri"/>
              </a:rPr>
              <a:t>Banks would be given a permissioned access  to the blockchain.</a:t>
            </a:r>
          </a:p>
        </p:txBody>
      </p:sp>
    </p:spTree>
    <p:extLst>
      <p:ext uri="{BB962C8B-B14F-4D97-AF65-F5344CB8AC3E}">
        <p14:creationId xmlns:p14="http://schemas.microsoft.com/office/powerpoint/2010/main" val="30773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87387-AADD-432D-8033-FFECB30B8E75}"/>
              </a:ext>
            </a:extLst>
          </p:cNvPr>
          <p:cNvSpPr>
            <a:spLocks noGrp="1"/>
          </p:cNvSpPr>
          <p:nvPr>
            <p:ph idx="1"/>
          </p:nvPr>
        </p:nvSpPr>
        <p:spPr>
          <a:xfrm>
            <a:off x="838200" y="818886"/>
            <a:ext cx="10515600" cy="5727171"/>
          </a:xfrm>
        </p:spPr>
        <p:txBody>
          <a:bodyPr vert="horz" lIns="91440" tIns="45720" rIns="91440" bIns="45720" rtlCol="0" anchor="t">
            <a:normAutofit/>
          </a:bodyPr>
          <a:lstStyle/>
          <a:p>
            <a:pPr>
              <a:buFont typeface="Arial"/>
              <a:buChar char="•"/>
            </a:pPr>
            <a:r>
              <a:rPr lang="en-US" dirty="0">
                <a:cs typeface="Calibri"/>
              </a:rPr>
              <a:t>Since this system is based on blockchain it would solve the issues with the current UPI system like</a:t>
            </a:r>
          </a:p>
          <a:p>
            <a:pPr>
              <a:buFont typeface="Courier New"/>
              <a:buChar char="o"/>
            </a:pPr>
            <a:r>
              <a:rPr lang="en-US" dirty="0">
                <a:cs typeface="Calibri"/>
              </a:rPr>
              <a:t>Increased in security </a:t>
            </a:r>
          </a:p>
          <a:p>
            <a:pPr>
              <a:buFont typeface="Courier New"/>
              <a:buChar char="o"/>
            </a:pPr>
            <a:r>
              <a:rPr lang="en-US" dirty="0">
                <a:cs typeface="Calibri"/>
              </a:rPr>
              <a:t>Trackability of all the transactions</a:t>
            </a:r>
          </a:p>
          <a:p>
            <a:pPr>
              <a:buFont typeface="Courier New"/>
              <a:buChar char="o"/>
            </a:pPr>
            <a:r>
              <a:rPr lang="en-US" dirty="0">
                <a:cs typeface="Calibri"/>
              </a:rPr>
              <a:t>Currently the system would be working with Indian Rupee currency but in future crypto currencies can be easily added to this </a:t>
            </a:r>
          </a:p>
          <a:p>
            <a:pPr>
              <a:buFont typeface="Courier New"/>
              <a:buChar char="o"/>
            </a:pPr>
            <a:endParaRPr lang="en-US" dirty="0">
              <a:cs typeface="Calibri"/>
            </a:endParaRPr>
          </a:p>
          <a:p>
            <a:pPr>
              <a:buFont typeface="Wingdings" panose="020B0604020202020204" pitchFamily="34" charset="0"/>
              <a:buChar char="Ø"/>
            </a:pPr>
            <a:endParaRPr lang="en-US" dirty="0">
              <a:cs typeface="Calibri"/>
            </a:endParaRPr>
          </a:p>
          <a:p>
            <a:pPr>
              <a:buFont typeface="Courier New" panose="020B0604020202020204" pitchFamily="34" charset="0"/>
              <a:buChar char="o"/>
            </a:pPr>
            <a:endParaRPr lang="en-US" dirty="0">
              <a:cs typeface="Calibri"/>
            </a:endParaRPr>
          </a:p>
        </p:txBody>
      </p:sp>
    </p:spTree>
    <p:extLst>
      <p:ext uri="{BB962C8B-B14F-4D97-AF65-F5344CB8AC3E}">
        <p14:creationId xmlns:p14="http://schemas.microsoft.com/office/powerpoint/2010/main" val="260657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24F8-16C8-4473-ABAB-AE8D1BD8796C}"/>
              </a:ext>
            </a:extLst>
          </p:cNvPr>
          <p:cNvSpPr>
            <a:spLocks noGrp="1"/>
          </p:cNvSpPr>
          <p:nvPr>
            <p:ph type="title"/>
          </p:nvPr>
        </p:nvSpPr>
        <p:spPr>
          <a:xfrm>
            <a:off x="1346200" y="629708"/>
            <a:ext cx="10515600" cy="1325563"/>
          </a:xfrm>
        </p:spPr>
        <p:txBody>
          <a:bodyPr/>
          <a:lstStyle/>
          <a:p>
            <a:r>
              <a:rPr lang="en-US" dirty="0">
                <a:solidFill>
                  <a:schemeClr val="bg2">
                    <a:lumMod val="50000"/>
                  </a:schemeClr>
                </a:solidFill>
                <a:cs typeface="Calibri Light"/>
              </a:rPr>
              <a:t>Use Case</a:t>
            </a:r>
          </a:p>
        </p:txBody>
      </p:sp>
      <p:sp>
        <p:nvSpPr>
          <p:cNvPr id="3" name="Content Placeholder 2">
            <a:extLst>
              <a:ext uri="{FF2B5EF4-FFF2-40B4-BE49-F238E27FC236}">
                <a16:creationId xmlns:a16="http://schemas.microsoft.com/office/drawing/2014/main" id="{CBFD57D5-5F97-4394-946B-D4E3AF5137BF}"/>
              </a:ext>
            </a:extLst>
          </p:cNvPr>
          <p:cNvSpPr>
            <a:spLocks noGrp="1"/>
          </p:cNvSpPr>
          <p:nvPr>
            <p:ph idx="1"/>
          </p:nvPr>
        </p:nvSpPr>
        <p:spPr>
          <a:xfrm>
            <a:off x="774700" y="2354792"/>
            <a:ext cx="10515600" cy="4351338"/>
          </a:xfrm>
        </p:spPr>
        <p:txBody>
          <a:bodyPr vert="horz" lIns="91440" tIns="45720" rIns="91440" bIns="45720" rtlCol="0" anchor="t">
            <a:normAutofit/>
          </a:bodyPr>
          <a:lstStyle/>
          <a:p>
            <a:r>
              <a:rPr lang="en-US" b="1" dirty="0">
                <a:cs typeface="Calibri"/>
              </a:rPr>
              <a:t>Creating a consortium blockchain for GST filing and returns during each step of value addition to a product .</a:t>
            </a:r>
          </a:p>
          <a:p>
            <a:r>
              <a:rPr lang="en-US" b="1" dirty="0">
                <a:cs typeface="Calibri"/>
              </a:rPr>
              <a:t>Creating a blockchain based unique ID system on which all the buyers and sellers are registered.</a:t>
            </a:r>
          </a:p>
          <a:p>
            <a:endParaRPr lang="en-US" dirty="0">
              <a:cs typeface="Calibri"/>
            </a:endParaRPr>
          </a:p>
        </p:txBody>
      </p:sp>
    </p:spTree>
    <p:extLst>
      <p:ext uri="{BB962C8B-B14F-4D97-AF65-F5344CB8AC3E}">
        <p14:creationId xmlns:p14="http://schemas.microsoft.com/office/powerpoint/2010/main" val="75525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E0119-205F-48CF-9CB8-4820D9519D66}"/>
              </a:ext>
            </a:extLst>
          </p:cNvPr>
          <p:cNvSpPr>
            <a:spLocks noGrp="1"/>
          </p:cNvSpPr>
          <p:nvPr>
            <p:ph idx="1"/>
          </p:nvPr>
        </p:nvSpPr>
        <p:spPr>
          <a:xfrm>
            <a:off x="2944283" y="2677297"/>
            <a:ext cx="6300788" cy="1515005"/>
          </a:xfrm>
        </p:spPr>
        <p:txBody>
          <a:bodyPr vert="horz" lIns="91440" tIns="45720" rIns="91440" bIns="45720" rtlCol="0" anchor="t">
            <a:normAutofit/>
          </a:bodyPr>
          <a:lstStyle/>
          <a:p>
            <a:pPr marL="0" indent="0">
              <a:buNone/>
            </a:pPr>
            <a:r>
              <a:rPr lang="en-US" sz="9600" b="1" dirty="0">
                <a:solidFill>
                  <a:schemeClr val="bg2">
                    <a:lumMod val="50000"/>
                  </a:schemeClr>
                </a:solidFill>
                <a:cs typeface="Calibri"/>
              </a:rPr>
              <a:t>THANK YOU</a:t>
            </a:r>
            <a:endParaRPr lang="en-US" sz="8000">
              <a:solidFill>
                <a:schemeClr val="bg2">
                  <a:lumMod val="50000"/>
                </a:schemeClr>
              </a:solidFill>
              <a:cs typeface="Calibri" panose="020F0502020204030204"/>
            </a:endParaRPr>
          </a:p>
        </p:txBody>
      </p:sp>
      <p:sp>
        <p:nvSpPr>
          <p:cNvPr id="5" name="Title 4">
            <a:extLst>
              <a:ext uri="{FF2B5EF4-FFF2-40B4-BE49-F238E27FC236}">
                <a16:creationId xmlns:a16="http://schemas.microsoft.com/office/drawing/2014/main" id="{976B288D-3C17-4F2A-99F2-800AD0108C0A}"/>
              </a:ext>
            </a:extLst>
          </p:cNvPr>
          <p:cNvSpPr>
            <a:spLocks noGrp="1"/>
          </p:cNvSpPr>
          <p:nvPr>
            <p:ph type="title"/>
          </p:nvPr>
        </p:nvSpPr>
        <p:spPr>
          <a:xfrm>
            <a:off x="8648700" y="5389563"/>
            <a:ext cx="3538538" cy="1468438"/>
          </a:xfrm>
        </p:spPr>
        <p:txBody>
          <a:bodyPr>
            <a:normAutofit/>
          </a:bodyPr>
          <a:lstStyle/>
          <a:p>
            <a:r>
              <a:rPr lang="en-US" sz="3200" dirty="0">
                <a:cs typeface="Calibri Light"/>
              </a:rPr>
              <a:t>Presentation by :</a:t>
            </a:r>
            <a:br>
              <a:rPr lang="en-US" sz="3200" dirty="0">
                <a:cs typeface="Calibri Light"/>
              </a:rPr>
            </a:br>
            <a:r>
              <a:rPr lang="en-US" sz="3200" dirty="0">
                <a:cs typeface="Calibri Light"/>
              </a:rPr>
              <a:t>Parag </a:t>
            </a:r>
            <a:r>
              <a:rPr lang="en-US" sz="3200" dirty="0" err="1">
                <a:cs typeface="Calibri Light"/>
              </a:rPr>
              <a:t>Karanjekar</a:t>
            </a:r>
            <a:r>
              <a:rPr lang="en-US" sz="3200" dirty="0">
                <a:cs typeface="Calibri Light"/>
              </a:rPr>
              <a:t> </a:t>
            </a:r>
            <a:br>
              <a:rPr lang="en-US" sz="3200" dirty="0">
                <a:cs typeface="Calibri Light"/>
              </a:rPr>
            </a:br>
            <a:r>
              <a:rPr lang="en-US" sz="3200" dirty="0">
                <a:cs typeface="Calibri Light"/>
              </a:rPr>
              <a:t>Ahana Saha </a:t>
            </a:r>
            <a:endParaRPr lang="en-US" dirty="0">
              <a:ea typeface="+mj-lt"/>
              <a:cs typeface="+mj-lt"/>
            </a:endParaRPr>
          </a:p>
        </p:txBody>
      </p:sp>
    </p:spTree>
    <p:extLst>
      <p:ext uri="{BB962C8B-B14F-4D97-AF65-F5344CB8AC3E}">
        <p14:creationId xmlns:p14="http://schemas.microsoft.com/office/powerpoint/2010/main" val="3907852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6312" y="710547"/>
            <a:ext cx="8919883" cy="740336"/>
          </a:xfrm>
        </p:spPr>
        <p:txBody>
          <a:bodyPr>
            <a:noAutofit/>
          </a:bodyPr>
          <a:lstStyle/>
          <a:p>
            <a:pPr algn="l"/>
            <a:r>
              <a:rPr lang="en-US" sz="3200" dirty="0">
                <a:solidFill>
                  <a:schemeClr val="bg2">
                    <a:lumMod val="50000"/>
                  </a:schemeClr>
                </a:solidFill>
                <a:cs typeface="Calibri Light"/>
              </a:rPr>
              <a:t>IMPLEMENTATION OF BLOCKCHAIN TECHNOLOGY IN TAX ADMINISTRATION AND FILING</a:t>
            </a:r>
            <a:endParaRPr lang="en-US">
              <a:solidFill>
                <a:schemeClr val="bg2">
                  <a:lumMod val="50000"/>
                </a:schemeClr>
              </a:solidFill>
              <a:cs typeface="Calibri Light" panose="020F0302020204030204"/>
            </a:endParaRPr>
          </a:p>
        </p:txBody>
      </p:sp>
      <p:sp>
        <p:nvSpPr>
          <p:cNvPr id="3" name="Subtitle 2"/>
          <p:cNvSpPr>
            <a:spLocks noGrp="1"/>
          </p:cNvSpPr>
          <p:nvPr>
            <p:ph type="subTitle" idx="1"/>
          </p:nvPr>
        </p:nvSpPr>
        <p:spPr>
          <a:xfrm>
            <a:off x="973667" y="2063097"/>
            <a:ext cx="9144000" cy="3829703"/>
          </a:xfrm>
        </p:spPr>
        <p:txBody>
          <a:bodyPr vert="horz" lIns="91440" tIns="45720" rIns="91440" bIns="45720" rtlCol="0" anchor="t">
            <a:normAutofit/>
          </a:bodyPr>
          <a:lstStyle/>
          <a:p>
            <a:pPr marL="342900" indent="-342900" algn="l">
              <a:buChar char="•"/>
            </a:pPr>
            <a:r>
              <a:rPr lang="en-US" dirty="0">
                <a:ea typeface="+mn-lt"/>
                <a:cs typeface="+mn-lt"/>
              </a:rPr>
              <a:t>Blockchain is a very efficient, sophisticated and extremely secure distributed record keeping system which will help in the storage and analysis of large amount of taxpayer database which can help us trace down all past transactions.</a:t>
            </a:r>
            <a:endParaRPr lang="en-US" dirty="0"/>
          </a:p>
          <a:p>
            <a:pPr marL="342900" indent="-342900" algn="l">
              <a:buChar char="•"/>
            </a:pPr>
            <a:r>
              <a:rPr lang="en-US" dirty="0">
                <a:ea typeface="+mn-lt"/>
                <a:cs typeface="+mn-lt"/>
              </a:rPr>
              <a:t>The system would include all the things involved in the transaction and hence accord transparent transactions.</a:t>
            </a:r>
          </a:p>
          <a:p>
            <a:pPr marL="342900" indent="-342900" algn="l">
              <a:buChar char="•"/>
            </a:pPr>
            <a:r>
              <a:rPr lang="en-US" dirty="0">
                <a:ea typeface="+mn-lt"/>
                <a:cs typeface="+mn-lt"/>
              </a:rPr>
              <a:t>It is a system based on trust and autonomy which will make the life of at taxpayer easy and the process of tax collection efficient.</a:t>
            </a:r>
            <a:endParaRPr lang="en-US" dirty="0">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D4A6-A464-40EF-98AC-420C77CFA04D}"/>
              </a:ext>
            </a:extLst>
          </p:cNvPr>
          <p:cNvSpPr>
            <a:spLocks noGrp="1"/>
          </p:cNvSpPr>
          <p:nvPr>
            <p:ph type="title"/>
          </p:nvPr>
        </p:nvSpPr>
        <p:spPr>
          <a:xfrm>
            <a:off x="975783" y="-89958"/>
            <a:ext cx="10515600" cy="1325563"/>
          </a:xfrm>
        </p:spPr>
        <p:txBody>
          <a:bodyPr>
            <a:normAutofit/>
          </a:bodyPr>
          <a:lstStyle/>
          <a:p>
            <a:r>
              <a:rPr lang="en-US" sz="3200" dirty="0">
                <a:solidFill>
                  <a:schemeClr val="bg2">
                    <a:lumMod val="50000"/>
                  </a:schemeClr>
                </a:solidFill>
                <a:cs typeface="Calibri Light"/>
              </a:rPr>
              <a:t>PRESENT GST SYSTEM WITHOUT BLOCK CHAIN</a:t>
            </a:r>
            <a:endParaRPr lang="en-US" sz="3200" dirty="0">
              <a:solidFill>
                <a:schemeClr val="bg2">
                  <a:lumMod val="50000"/>
                </a:schemeClr>
              </a:solidFill>
            </a:endParaRPr>
          </a:p>
        </p:txBody>
      </p:sp>
      <p:sp>
        <p:nvSpPr>
          <p:cNvPr id="3" name="Content Placeholder 2">
            <a:extLst>
              <a:ext uri="{FF2B5EF4-FFF2-40B4-BE49-F238E27FC236}">
                <a16:creationId xmlns:a16="http://schemas.microsoft.com/office/drawing/2014/main" id="{00A467CF-8EE5-4C1A-BFB1-21873DCE79DE}"/>
              </a:ext>
            </a:extLst>
          </p:cNvPr>
          <p:cNvSpPr>
            <a:spLocks noGrp="1"/>
          </p:cNvSpPr>
          <p:nvPr>
            <p:ph idx="1"/>
          </p:nvPr>
        </p:nvSpPr>
        <p:spPr>
          <a:xfrm>
            <a:off x="838200" y="1402292"/>
            <a:ext cx="10515600" cy="4933421"/>
          </a:xfrm>
        </p:spPr>
        <p:txBody>
          <a:bodyPr vert="horz" lIns="91440" tIns="45720" rIns="91440" bIns="45720" rtlCol="0" anchor="t">
            <a:noAutofit/>
          </a:bodyPr>
          <a:lstStyle/>
          <a:p>
            <a:r>
              <a:rPr lang="en-US" sz="2000" dirty="0">
                <a:ea typeface="+mn-lt"/>
                <a:cs typeface="+mn-lt"/>
              </a:rPr>
              <a:t>The manufacturer purchases his supplies and raw materials from the supplier at the decided rate. The supplier issues purchase invoice to the manufacturer with all details required to generate GSTR1 by the recipient.</a:t>
            </a:r>
            <a:endParaRPr lang="en-US" sz="2000" dirty="0">
              <a:cs typeface="Calibri" panose="020F0502020204030204"/>
            </a:endParaRPr>
          </a:p>
          <a:p>
            <a:r>
              <a:rPr lang="en-US" sz="2000" dirty="0">
                <a:ea typeface="+mn-lt"/>
                <a:cs typeface="+mn-lt"/>
              </a:rPr>
              <a:t>The manufacturer makes the payment to the supplier as per the stated amount in the invoice including the value of materials and the portion of GST.</a:t>
            </a:r>
            <a:endParaRPr lang="en-US" sz="2000">
              <a:cs typeface="Calibri"/>
            </a:endParaRPr>
          </a:p>
          <a:p>
            <a:r>
              <a:rPr lang="en-US" sz="2000" dirty="0">
                <a:ea typeface="+mn-lt"/>
                <a:cs typeface="+mn-lt"/>
              </a:rPr>
              <a:t>The supplier forwards that portion of GST as paid by the manufacturer to the Government.</a:t>
            </a:r>
          </a:p>
          <a:p>
            <a:r>
              <a:rPr lang="en-US" sz="2000" dirty="0">
                <a:cs typeface="Calibri" panose="020F0502020204030204"/>
              </a:rPr>
              <a:t>The manufacturer sends the materials and unfinished goods to job workers to add value to them. Most of them are unregistered and thus the reverse charge falls on the manufacturer to pay taxes on behalf of the job workers to the government which they would claim a credit but at a later date.</a:t>
            </a:r>
            <a:endParaRPr lang="en-US" sz="2000" dirty="0">
              <a:ea typeface="+mn-lt"/>
              <a:cs typeface="+mn-lt"/>
            </a:endParaRPr>
          </a:p>
          <a:p>
            <a:r>
              <a:rPr lang="en-US" sz="2000" dirty="0">
                <a:cs typeface="Calibri" panose="020F0502020204030204"/>
              </a:rPr>
              <a:t>The government grants ITC (Input Tax Credit) to the manufacturer.</a:t>
            </a:r>
            <a:endParaRPr lang="en-US" sz="2000" dirty="0">
              <a:ea typeface="+mn-lt"/>
              <a:cs typeface="+mn-lt"/>
            </a:endParaRPr>
          </a:p>
          <a:p>
            <a:r>
              <a:rPr lang="en-US" sz="2000" dirty="0">
                <a:cs typeface="Calibri" panose="020F0502020204030204"/>
              </a:rPr>
              <a:t>Now the manufacturer sells goods to the wholesaler after adding his profit margin, he also gives the invoice to the wholesaler.</a:t>
            </a:r>
            <a:endParaRPr lang="en-US" sz="2000">
              <a:cs typeface="Calibri"/>
            </a:endParaRPr>
          </a:p>
        </p:txBody>
      </p:sp>
    </p:spTree>
    <p:extLst>
      <p:ext uri="{BB962C8B-B14F-4D97-AF65-F5344CB8AC3E}">
        <p14:creationId xmlns:p14="http://schemas.microsoft.com/office/powerpoint/2010/main" val="204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21690C-E537-4167-BA2A-917DBF399C6F}"/>
              </a:ext>
            </a:extLst>
          </p:cNvPr>
          <p:cNvSpPr>
            <a:spLocks noGrp="1"/>
          </p:cNvSpPr>
          <p:nvPr>
            <p:ph idx="1"/>
          </p:nvPr>
        </p:nvSpPr>
        <p:spPr>
          <a:xfrm>
            <a:off x="944033" y="190020"/>
            <a:ext cx="10293350" cy="6473776"/>
          </a:xfrm>
        </p:spPr>
        <p:txBody>
          <a:bodyPr vert="horz" lIns="91440" tIns="45720" rIns="91440" bIns="45720" rtlCol="0" anchor="t">
            <a:normAutofit/>
          </a:bodyPr>
          <a:lstStyle/>
          <a:p>
            <a:endParaRPr lang="en-US" sz="2000" dirty="0">
              <a:cs typeface="Calibri" panose="020F0502020204030204"/>
            </a:endParaRPr>
          </a:p>
          <a:p>
            <a:r>
              <a:rPr lang="en-US" sz="2000" dirty="0">
                <a:ea typeface="+mn-lt"/>
                <a:cs typeface="+mn-lt"/>
              </a:rPr>
              <a:t>The wholesaler makes the respective payment to the manufacturer and obtains necessary documents to avail ITC.</a:t>
            </a:r>
          </a:p>
          <a:p>
            <a:r>
              <a:rPr lang="en-US" sz="2000" dirty="0">
                <a:ea typeface="+mn-lt"/>
                <a:cs typeface="+mn-lt"/>
              </a:rPr>
              <a:t>The wholesaler sells the goods further to the retailer along with the sale invoice indicating required details, definitely after adding his profit margin.</a:t>
            </a:r>
            <a:endParaRPr lang="en-US" sz="2000" dirty="0">
              <a:cs typeface="Calibri" panose="020F0502020204030204"/>
            </a:endParaRPr>
          </a:p>
          <a:p>
            <a:r>
              <a:rPr lang="en-US" sz="2000" dirty="0">
                <a:ea typeface="+mn-lt"/>
                <a:cs typeface="+mn-lt"/>
              </a:rPr>
              <a:t>The retailer makes payment to the wholesaler and gets documents necessary to avail ITC in future.</a:t>
            </a:r>
          </a:p>
          <a:p>
            <a:r>
              <a:rPr lang="en-US" sz="2000" dirty="0">
                <a:cs typeface="Calibri"/>
              </a:rPr>
              <a:t>The retailer sells the goods and services to final consumer on cash basis exclusively and has a room for manipulating invoices while filing returns on the monthly basis for GST payments.</a:t>
            </a:r>
            <a:endParaRPr lang="en-US" sz="2000" dirty="0">
              <a:ea typeface="+mn-lt"/>
              <a:cs typeface="+mn-lt"/>
            </a:endParaRPr>
          </a:p>
          <a:p>
            <a:r>
              <a:rPr lang="en-US" sz="2000" dirty="0">
                <a:cs typeface="Calibri"/>
              </a:rPr>
              <a:t>The customer pays the total amount including the Final price of the good and its levied GST charges.</a:t>
            </a:r>
            <a:endParaRPr lang="en-US" sz="2000" dirty="0">
              <a:ea typeface="+mn-lt"/>
              <a:cs typeface="+mn-lt"/>
            </a:endParaRPr>
          </a:p>
          <a:p>
            <a:r>
              <a:rPr lang="en-US" sz="2000" dirty="0">
                <a:cs typeface="Calibri"/>
              </a:rPr>
              <a:t>The retailer receives the ITC from the government in his electronic credit ledger on the basis of the correct or manipulated information provided by them, during the filing of GST return.</a:t>
            </a:r>
            <a:endParaRPr lang="en-US" sz="2000" dirty="0">
              <a:ea typeface="+mn-lt"/>
              <a:cs typeface="+mn-lt"/>
            </a:endParaRPr>
          </a:p>
          <a:p>
            <a:r>
              <a:rPr lang="en-US" sz="2000" dirty="0">
                <a:cs typeface="Calibri"/>
              </a:rPr>
              <a:t>The retailer pays his net tax liability to the government thus completing the whole process of GST payment to the government in parts by different parties.</a:t>
            </a:r>
            <a:endParaRPr lang="en-US" sz="2000" dirty="0"/>
          </a:p>
        </p:txBody>
      </p:sp>
    </p:spTree>
    <p:extLst>
      <p:ext uri="{BB962C8B-B14F-4D97-AF65-F5344CB8AC3E}">
        <p14:creationId xmlns:p14="http://schemas.microsoft.com/office/powerpoint/2010/main" val="1020431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A88A60-BC00-4696-8B5F-9C9885E48324}"/>
              </a:ext>
            </a:extLst>
          </p:cNvPr>
          <p:cNvSpPr/>
          <p:nvPr/>
        </p:nvSpPr>
        <p:spPr>
          <a:xfrm>
            <a:off x="6264304" y="1539932"/>
            <a:ext cx="1826711" cy="647177"/>
          </a:xfrm>
          <a:prstGeom prst="rect">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cs typeface="Calibri"/>
              </a:rPr>
              <a:t>SUPPLIER</a:t>
            </a:r>
          </a:p>
        </p:txBody>
      </p:sp>
      <p:sp>
        <p:nvSpPr>
          <p:cNvPr id="7" name="Rectangle 6">
            <a:extLst>
              <a:ext uri="{FF2B5EF4-FFF2-40B4-BE49-F238E27FC236}">
                <a16:creationId xmlns:a16="http://schemas.microsoft.com/office/drawing/2014/main" id="{B18D9E1C-B79B-4513-BA64-D6CC1F314C5D}"/>
              </a:ext>
            </a:extLst>
          </p:cNvPr>
          <p:cNvSpPr/>
          <p:nvPr/>
        </p:nvSpPr>
        <p:spPr>
          <a:xfrm>
            <a:off x="1626411" y="1641053"/>
            <a:ext cx="1837150" cy="70980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cs typeface="Calibri"/>
              </a:rPr>
              <a:t>CUSTOMER</a:t>
            </a:r>
          </a:p>
        </p:txBody>
      </p:sp>
      <p:sp>
        <p:nvSpPr>
          <p:cNvPr id="8" name="Rectangle 7">
            <a:extLst>
              <a:ext uri="{FF2B5EF4-FFF2-40B4-BE49-F238E27FC236}">
                <a16:creationId xmlns:a16="http://schemas.microsoft.com/office/drawing/2014/main" id="{446875B9-42C2-4C0D-9E0E-0FB5E4FFCE6E}"/>
              </a:ext>
            </a:extLst>
          </p:cNvPr>
          <p:cNvSpPr/>
          <p:nvPr/>
        </p:nvSpPr>
        <p:spPr>
          <a:xfrm>
            <a:off x="1630327" y="3388172"/>
            <a:ext cx="2118985" cy="835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cs typeface="Calibri"/>
              </a:rPr>
              <a:t>RETAILER</a:t>
            </a:r>
          </a:p>
          <a:p>
            <a:pPr algn="ctr"/>
            <a:r>
              <a:rPr lang="en-US" dirty="0">
                <a:cs typeface="Calibri"/>
              </a:rPr>
              <a:t>(CASH SALES)</a:t>
            </a:r>
          </a:p>
        </p:txBody>
      </p:sp>
      <p:sp>
        <p:nvSpPr>
          <p:cNvPr id="9" name="Rectangle 8">
            <a:extLst>
              <a:ext uri="{FF2B5EF4-FFF2-40B4-BE49-F238E27FC236}">
                <a16:creationId xmlns:a16="http://schemas.microsoft.com/office/drawing/2014/main" id="{7B3A61C9-9C70-47D3-BB7F-6D45D3C6F5A1}"/>
              </a:ext>
            </a:extLst>
          </p:cNvPr>
          <p:cNvSpPr/>
          <p:nvPr/>
        </p:nvSpPr>
        <p:spPr>
          <a:xfrm>
            <a:off x="5061283" y="3343158"/>
            <a:ext cx="1951972" cy="918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cs typeface="Calibri"/>
              </a:rPr>
              <a:t>GOVERNMENT</a:t>
            </a:r>
            <a:endParaRPr lang="en-US" dirty="0"/>
          </a:p>
        </p:txBody>
      </p:sp>
      <p:sp>
        <p:nvSpPr>
          <p:cNvPr id="10" name="Rectangle 9">
            <a:extLst>
              <a:ext uri="{FF2B5EF4-FFF2-40B4-BE49-F238E27FC236}">
                <a16:creationId xmlns:a16="http://schemas.microsoft.com/office/drawing/2014/main" id="{9620A192-8F50-4EB5-8006-6D413DDA169A}"/>
              </a:ext>
            </a:extLst>
          </p:cNvPr>
          <p:cNvSpPr/>
          <p:nvPr/>
        </p:nvSpPr>
        <p:spPr>
          <a:xfrm>
            <a:off x="8492240" y="3527785"/>
            <a:ext cx="2390383" cy="7828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cs typeface="Calibri"/>
              </a:rPr>
              <a:t>MANUFACTURER</a:t>
            </a:r>
            <a:endParaRPr lang="en-US" dirty="0"/>
          </a:p>
        </p:txBody>
      </p:sp>
      <p:sp>
        <p:nvSpPr>
          <p:cNvPr id="11" name="Rectangle 10">
            <a:extLst>
              <a:ext uri="{FF2B5EF4-FFF2-40B4-BE49-F238E27FC236}">
                <a16:creationId xmlns:a16="http://schemas.microsoft.com/office/drawing/2014/main" id="{292DCC3F-62A4-408C-9530-6B3FC71E7A36}"/>
              </a:ext>
            </a:extLst>
          </p:cNvPr>
          <p:cNvSpPr/>
          <p:nvPr/>
        </p:nvSpPr>
        <p:spPr>
          <a:xfrm>
            <a:off x="3457690" y="5570441"/>
            <a:ext cx="2066794" cy="657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cs typeface="Calibri"/>
              </a:rPr>
              <a:t>WHOLESALER</a:t>
            </a:r>
            <a:endParaRPr lang="en-US" dirty="0"/>
          </a:p>
        </p:txBody>
      </p:sp>
      <p:sp>
        <p:nvSpPr>
          <p:cNvPr id="12" name="Rectangle 11">
            <a:extLst>
              <a:ext uri="{FF2B5EF4-FFF2-40B4-BE49-F238E27FC236}">
                <a16:creationId xmlns:a16="http://schemas.microsoft.com/office/drawing/2014/main" id="{49AB3D98-C26E-4912-8BAB-41C9EFB2FFAE}"/>
              </a:ext>
            </a:extLst>
          </p:cNvPr>
          <p:cNvSpPr/>
          <p:nvPr/>
        </p:nvSpPr>
        <p:spPr>
          <a:xfrm>
            <a:off x="7104591" y="5574356"/>
            <a:ext cx="3194136" cy="469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cs typeface="Calibri"/>
              </a:rPr>
              <a:t>UNREGISTERED ENTITY</a:t>
            </a:r>
            <a:endParaRPr lang="en-US" dirty="0"/>
          </a:p>
        </p:txBody>
      </p:sp>
      <p:sp>
        <p:nvSpPr>
          <p:cNvPr id="40" name="Title 1">
            <a:extLst>
              <a:ext uri="{FF2B5EF4-FFF2-40B4-BE49-F238E27FC236}">
                <a16:creationId xmlns:a16="http://schemas.microsoft.com/office/drawing/2014/main" id="{BAC6ACD2-F1D2-4F94-9280-85B8DD911CD5}"/>
              </a:ext>
            </a:extLst>
          </p:cNvPr>
          <p:cNvSpPr>
            <a:spLocks noGrp="1"/>
          </p:cNvSpPr>
          <p:nvPr/>
        </p:nvSpPr>
        <p:spPr>
          <a:xfrm>
            <a:off x="838200" y="365125"/>
            <a:ext cx="10515600" cy="7829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bg2">
                    <a:lumMod val="50000"/>
                  </a:schemeClr>
                </a:solidFill>
                <a:cs typeface="Calibri Light"/>
              </a:rPr>
              <a:t>CHART SHOWING CURRENT GST IMPLEMENTATION</a:t>
            </a:r>
            <a:endParaRPr lang="en-US" sz="2400" dirty="0">
              <a:solidFill>
                <a:schemeClr val="bg2">
                  <a:lumMod val="50000"/>
                </a:schemeClr>
              </a:solidFill>
              <a:cs typeface="Calibri Light" panose="020F0302020204030204"/>
            </a:endParaRPr>
          </a:p>
        </p:txBody>
      </p:sp>
      <p:cxnSp>
        <p:nvCxnSpPr>
          <p:cNvPr id="41" name="Straight Arrow Connector 40">
            <a:extLst>
              <a:ext uri="{FF2B5EF4-FFF2-40B4-BE49-F238E27FC236}">
                <a16:creationId xmlns:a16="http://schemas.microsoft.com/office/drawing/2014/main" id="{41F85D91-3DF7-48F2-BD62-C69DF31BCB5A}"/>
              </a:ext>
            </a:extLst>
          </p:cNvPr>
          <p:cNvCxnSpPr>
            <a:cxnSpLocks/>
          </p:cNvCxnSpPr>
          <p:nvPr/>
        </p:nvCxnSpPr>
        <p:spPr>
          <a:xfrm flipV="1">
            <a:off x="5614987" y="4445791"/>
            <a:ext cx="3152774" cy="15740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66B06A54-9341-440F-947B-11446D68429B}"/>
              </a:ext>
            </a:extLst>
          </p:cNvPr>
          <p:cNvCxnSpPr>
            <a:cxnSpLocks/>
          </p:cNvCxnSpPr>
          <p:nvPr/>
        </p:nvCxnSpPr>
        <p:spPr>
          <a:xfrm flipH="1">
            <a:off x="5600701" y="4305299"/>
            <a:ext cx="3050381" cy="15335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3F2573C0-4D33-4536-8314-DB349EB5AA3D}"/>
              </a:ext>
            </a:extLst>
          </p:cNvPr>
          <p:cNvCxnSpPr>
            <a:cxnSpLocks/>
          </p:cNvCxnSpPr>
          <p:nvPr/>
        </p:nvCxnSpPr>
        <p:spPr>
          <a:xfrm flipH="1" flipV="1">
            <a:off x="9541669" y="4398165"/>
            <a:ext cx="26194" cy="1109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0640DD56-E296-404F-B5EF-D7E1A58B6B79}"/>
              </a:ext>
            </a:extLst>
          </p:cNvPr>
          <p:cNvCxnSpPr>
            <a:cxnSpLocks/>
          </p:cNvCxnSpPr>
          <p:nvPr/>
        </p:nvCxnSpPr>
        <p:spPr>
          <a:xfrm flipH="1" flipV="1">
            <a:off x="2231231" y="4207666"/>
            <a:ext cx="1157287" cy="18478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930C62CB-2891-456B-91CE-1F4D54F6CDC8}"/>
              </a:ext>
            </a:extLst>
          </p:cNvPr>
          <p:cNvCxnSpPr>
            <a:cxnSpLocks/>
          </p:cNvCxnSpPr>
          <p:nvPr/>
        </p:nvCxnSpPr>
        <p:spPr>
          <a:xfrm flipV="1">
            <a:off x="2209800" y="2409822"/>
            <a:ext cx="21431" cy="954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C4295582-586D-4707-A149-B0F2D02EE01F}"/>
              </a:ext>
            </a:extLst>
          </p:cNvPr>
          <p:cNvCxnSpPr>
            <a:cxnSpLocks/>
          </p:cNvCxnSpPr>
          <p:nvPr/>
        </p:nvCxnSpPr>
        <p:spPr>
          <a:xfrm>
            <a:off x="2519362" y="4364830"/>
            <a:ext cx="819150" cy="12596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C1EEE4D5-A78B-44F5-BB4F-FECE80A7FE31}"/>
              </a:ext>
            </a:extLst>
          </p:cNvPr>
          <p:cNvCxnSpPr>
            <a:cxnSpLocks/>
          </p:cNvCxnSpPr>
          <p:nvPr/>
        </p:nvCxnSpPr>
        <p:spPr>
          <a:xfrm>
            <a:off x="9746455" y="4329109"/>
            <a:ext cx="21431" cy="12001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F1096541-B6A4-4EA8-AC93-864F49F6BECA}"/>
              </a:ext>
            </a:extLst>
          </p:cNvPr>
          <p:cNvCxnSpPr>
            <a:cxnSpLocks/>
          </p:cNvCxnSpPr>
          <p:nvPr/>
        </p:nvCxnSpPr>
        <p:spPr>
          <a:xfrm>
            <a:off x="6591299" y="2197891"/>
            <a:ext cx="21431" cy="10572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9B8326A9-91E1-4AAF-9250-DEDA781C20E3}"/>
              </a:ext>
            </a:extLst>
          </p:cNvPr>
          <p:cNvCxnSpPr>
            <a:cxnSpLocks/>
          </p:cNvCxnSpPr>
          <p:nvPr/>
        </p:nvCxnSpPr>
        <p:spPr>
          <a:xfrm>
            <a:off x="8174831" y="2245515"/>
            <a:ext cx="1200149" cy="13073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5735613E-0412-4750-BB72-7BD8904E9B3C}"/>
              </a:ext>
            </a:extLst>
          </p:cNvPr>
          <p:cNvCxnSpPr>
            <a:cxnSpLocks/>
          </p:cNvCxnSpPr>
          <p:nvPr/>
        </p:nvCxnSpPr>
        <p:spPr>
          <a:xfrm flipH="1">
            <a:off x="2386012" y="2436016"/>
            <a:ext cx="14287" cy="950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E1221603-4BB7-4576-834B-DD2E7AE4BC56}"/>
              </a:ext>
            </a:extLst>
          </p:cNvPr>
          <p:cNvCxnSpPr>
            <a:cxnSpLocks/>
          </p:cNvCxnSpPr>
          <p:nvPr/>
        </p:nvCxnSpPr>
        <p:spPr>
          <a:xfrm flipH="1" flipV="1">
            <a:off x="8255792" y="2100259"/>
            <a:ext cx="1276351" cy="13835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C5B65981-E8EA-4660-A8B1-5381A10169E3}"/>
              </a:ext>
            </a:extLst>
          </p:cNvPr>
          <p:cNvCxnSpPr>
            <a:cxnSpLocks/>
          </p:cNvCxnSpPr>
          <p:nvPr/>
        </p:nvCxnSpPr>
        <p:spPr>
          <a:xfrm flipV="1">
            <a:off x="5186362" y="4445791"/>
            <a:ext cx="21431" cy="9548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5822DD5D-DDE8-4F51-8173-F9056B3A850C}"/>
              </a:ext>
            </a:extLst>
          </p:cNvPr>
          <p:cNvCxnSpPr>
            <a:cxnSpLocks/>
          </p:cNvCxnSpPr>
          <p:nvPr/>
        </p:nvCxnSpPr>
        <p:spPr>
          <a:xfrm flipH="1">
            <a:off x="5362575" y="4471985"/>
            <a:ext cx="14287" cy="950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C19BD792-6EEF-4AF2-BBC0-B53102FAB7AC}"/>
              </a:ext>
            </a:extLst>
          </p:cNvPr>
          <p:cNvCxnSpPr>
            <a:cxnSpLocks/>
          </p:cNvCxnSpPr>
          <p:nvPr/>
        </p:nvCxnSpPr>
        <p:spPr>
          <a:xfrm>
            <a:off x="3864769" y="3852859"/>
            <a:ext cx="1188244" cy="214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6AA16034-2219-4D82-80A1-3FA4A1E7DB98}"/>
              </a:ext>
            </a:extLst>
          </p:cNvPr>
          <p:cNvCxnSpPr>
            <a:cxnSpLocks/>
          </p:cNvCxnSpPr>
          <p:nvPr/>
        </p:nvCxnSpPr>
        <p:spPr>
          <a:xfrm>
            <a:off x="7055643" y="3638547"/>
            <a:ext cx="1426369" cy="1166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828A3986-4690-41E9-A07C-ECD0EB419339}"/>
              </a:ext>
            </a:extLst>
          </p:cNvPr>
          <p:cNvCxnSpPr>
            <a:cxnSpLocks/>
          </p:cNvCxnSpPr>
          <p:nvPr/>
        </p:nvCxnSpPr>
        <p:spPr>
          <a:xfrm flipH="1" flipV="1">
            <a:off x="7112794" y="3755227"/>
            <a:ext cx="1323974" cy="1095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8502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8EEC-281A-4B29-A79A-E7F6B16203C1}"/>
              </a:ext>
            </a:extLst>
          </p:cNvPr>
          <p:cNvSpPr>
            <a:spLocks noGrp="1"/>
          </p:cNvSpPr>
          <p:nvPr>
            <p:ph type="title"/>
          </p:nvPr>
        </p:nvSpPr>
        <p:spPr>
          <a:xfrm>
            <a:off x="838200" y="365125"/>
            <a:ext cx="10515600" cy="817563"/>
          </a:xfrm>
        </p:spPr>
        <p:txBody>
          <a:bodyPr>
            <a:normAutofit/>
          </a:bodyPr>
          <a:lstStyle/>
          <a:p>
            <a:r>
              <a:rPr lang="en-US" sz="3200" dirty="0">
                <a:solidFill>
                  <a:schemeClr val="bg2">
                    <a:lumMod val="50000"/>
                  </a:schemeClr>
                </a:solidFill>
                <a:cs typeface="Calibri Light"/>
              </a:rPr>
              <a:t>PROBLEMS FACED BY THE CURRENT SYSTEM</a:t>
            </a:r>
          </a:p>
        </p:txBody>
      </p:sp>
      <p:sp>
        <p:nvSpPr>
          <p:cNvPr id="3" name="Content Placeholder 2">
            <a:extLst>
              <a:ext uri="{FF2B5EF4-FFF2-40B4-BE49-F238E27FC236}">
                <a16:creationId xmlns:a16="http://schemas.microsoft.com/office/drawing/2014/main" id="{EAE5BDA7-1E39-4383-B7A0-23845E8FBB81}"/>
              </a:ext>
            </a:extLst>
          </p:cNvPr>
          <p:cNvSpPr>
            <a:spLocks noGrp="1"/>
          </p:cNvSpPr>
          <p:nvPr>
            <p:ph idx="1"/>
          </p:nvPr>
        </p:nvSpPr>
        <p:spPr>
          <a:xfrm>
            <a:off x="838200" y="1675534"/>
            <a:ext cx="10515600" cy="4501429"/>
          </a:xfrm>
        </p:spPr>
        <p:txBody>
          <a:bodyPr vert="horz" lIns="91440" tIns="45720" rIns="91440" bIns="45720" rtlCol="0" anchor="t">
            <a:normAutofit/>
          </a:bodyPr>
          <a:lstStyle/>
          <a:p>
            <a:r>
              <a:rPr lang="en-US" sz="2400" dirty="0">
                <a:cs typeface="Calibri"/>
              </a:rPr>
              <a:t>Problem of increased filing of returns.</a:t>
            </a:r>
          </a:p>
          <a:p>
            <a:r>
              <a:rPr lang="en-US" sz="2400" dirty="0">
                <a:ea typeface="+mn-lt"/>
                <a:cs typeface="+mn-lt"/>
              </a:rPr>
              <a:t>Input tax credit mismatch issue, mismatch between GSTR1, GSTR2 and GSTR3.</a:t>
            </a:r>
          </a:p>
          <a:p>
            <a:pPr marL="0" indent="0">
              <a:buNone/>
            </a:pPr>
            <a:r>
              <a:rPr lang="en-US" sz="2400" dirty="0">
                <a:ea typeface="+mn-lt"/>
                <a:cs typeface="+mn-lt"/>
              </a:rPr>
              <a:t>   </a:t>
            </a:r>
            <a:r>
              <a:rPr lang="en-US" sz="2000" dirty="0">
                <a:ea typeface="+mn-lt"/>
                <a:cs typeface="+mn-lt"/>
              </a:rPr>
              <a:t>(GSTR1-Supply of goods,GSTR2-Inward goods,GSTR3-Monthly purchases of  sales and purchases).</a:t>
            </a:r>
            <a:endParaRPr lang="en-US" sz="2000" dirty="0">
              <a:cs typeface="Calibri" panose="020F0502020204030204"/>
            </a:endParaRPr>
          </a:p>
          <a:p>
            <a:r>
              <a:rPr lang="en-US" sz="2400" dirty="0">
                <a:cs typeface="Calibri"/>
              </a:rPr>
              <a:t>Transaction between parties based on some arbitrary date and not recorded in real time.</a:t>
            </a:r>
          </a:p>
          <a:p>
            <a:r>
              <a:rPr lang="en-US" sz="2400" dirty="0">
                <a:cs typeface="Calibri"/>
              </a:rPr>
              <a:t>Minor discrepancies in e-way bill causing penalties to honest taxpayer.</a:t>
            </a:r>
          </a:p>
          <a:p>
            <a:r>
              <a:rPr lang="en-US" sz="2400" dirty="0">
                <a:ea typeface="+mn-lt"/>
                <a:cs typeface="+mn-lt"/>
              </a:rPr>
              <a:t>Same data is shared between multiple parties.</a:t>
            </a:r>
          </a:p>
          <a:p>
            <a:r>
              <a:rPr lang="en-US" sz="2400" dirty="0">
                <a:cs typeface="Calibri"/>
              </a:rPr>
              <a:t>Same data needs to be filed by more than one party.</a:t>
            </a:r>
          </a:p>
          <a:p>
            <a:r>
              <a:rPr lang="en-US" sz="2400" dirty="0">
                <a:cs typeface="Calibri"/>
              </a:rPr>
              <a:t>In case of malicious attack there is a central point of failure.</a:t>
            </a:r>
          </a:p>
        </p:txBody>
      </p:sp>
    </p:spTree>
    <p:extLst>
      <p:ext uri="{BB962C8B-B14F-4D97-AF65-F5344CB8AC3E}">
        <p14:creationId xmlns:p14="http://schemas.microsoft.com/office/powerpoint/2010/main" val="351406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E38D-C7E0-4CF3-8C20-8B588AAA0265}"/>
              </a:ext>
            </a:extLst>
          </p:cNvPr>
          <p:cNvSpPr>
            <a:spLocks noGrp="1"/>
          </p:cNvSpPr>
          <p:nvPr>
            <p:ph type="title"/>
          </p:nvPr>
        </p:nvSpPr>
        <p:spPr>
          <a:xfrm>
            <a:off x="838200" y="365125"/>
            <a:ext cx="10515600" cy="829108"/>
          </a:xfrm>
        </p:spPr>
        <p:txBody>
          <a:bodyPr>
            <a:normAutofit/>
          </a:bodyPr>
          <a:lstStyle/>
          <a:p>
            <a:r>
              <a:rPr lang="en-US" sz="3200" dirty="0">
                <a:solidFill>
                  <a:schemeClr val="bg2">
                    <a:lumMod val="50000"/>
                  </a:schemeClr>
                </a:solidFill>
                <a:cs typeface="Calibri Light"/>
              </a:rPr>
              <a:t>WHY BLOCKCHAIN?</a:t>
            </a:r>
            <a:endParaRPr lang="en-US" sz="3200">
              <a:solidFill>
                <a:schemeClr val="bg2">
                  <a:lumMod val="50000"/>
                </a:schemeClr>
              </a:solidFill>
              <a:cs typeface="Calibri Light"/>
            </a:endParaRPr>
          </a:p>
        </p:txBody>
      </p:sp>
      <p:sp>
        <p:nvSpPr>
          <p:cNvPr id="3" name="Content Placeholder 2">
            <a:extLst>
              <a:ext uri="{FF2B5EF4-FFF2-40B4-BE49-F238E27FC236}">
                <a16:creationId xmlns:a16="http://schemas.microsoft.com/office/drawing/2014/main" id="{B17951DB-0E86-4FEF-BEC5-3079DD4A6B72}"/>
              </a:ext>
            </a:extLst>
          </p:cNvPr>
          <p:cNvSpPr>
            <a:spLocks noGrp="1"/>
          </p:cNvSpPr>
          <p:nvPr>
            <p:ph idx="1"/>
          </p:nvPr>
        </p:nvSpPr>
        <p:spPr>
          <a:xfrm>
            <a:off x="732367" y="1714019"/>
            <a:ext cx="10515600" cy="5208688"/>
          </a:xfrm>
        </p:spPr>
        <p:txBody>
          <a:bodyPr vert="horz" lIns="91440" tIns="45720" rIns="91440" bIns="45720" rtlCol="0" anchor="t">
            <a:normAutofit/>
          </a:bodyPr>
          <a:lstStyle/>
          <a:p>
            <a:r>
              <a:rPr lang="en-US" sz="2400" dirty="0">
                <a:ea typeface="+mn-lt"/>
                <a:cs typeface="+mn-lt"/>
              </a:rPr>
              <a:t>Blockchain based GST records will be immutable, tamper free as data can be appended-only.</a:t>
            </a:r>
          </a:p>
          <a:p>
            <a:r>
              <a:rPr lang="en-US" sz="2400" dirty="0">
                <a:ea typeface="+mn-lt"/>
                <a:cs typeface="+mn-lt"/>
              </a:rPr>
              <a:t>Stakeholders outside GST ecosystem such as other Government enforcement agencies etc. can also have access to the blockchain enabled GST records.</a:t>
            </a:r>
          </a:p>
          <a:p>
            <a:r>
              <a:rPr lang="en-US" sz="2400" dirty="0">
                <a:ea typeface="+mn-lt"/>
                <a:cs typeface="+mn-lt"/>
              </a:rPr>
              <a:t>Due to decentralized/ distributed networks, blockchain does not have central point of failure and better able to withstands malicious attacks.</a:t>
            </a:r>
          </a:p>
          <a:p>
            <a:r>
              <a:rPr lang="en-US" sz="2400" dirty="0">
                <a:ea typeface="+mn-lt"/>
                <a:cs typeface="+mn-lt"/>
              </a:rPr>
              <a:t>Blockchain info can provide several views of same information with varying granularity and details based on the access controls defined</a:t>
            </a:r>
          </a:p>
          <a:p>
            <a:r>
              <a:rPr lang="en-US" sz="2400" dirty="0">
                <a:ea typeface="+mn-lt"/>
                <a:cs typeface="+mn-lt"/>
              </a:rPr>
              <a:t>Each stakeholder controls their transaction and information. Transaction authorization is through Consensus.</a:t>
            </a:r>
          </a:p>
          <a:p>
            <a:endParaRPr lang="en-US" sz="2400" dirty="0">
              <a:ea typeface="+mn-lt"/>
              <a:cs typeface="+mn-lt"/>
            </a:endParaRPr>
          </a:p>
          <a:p>
            <a:pPr marL="0" indent="0">
              <a:buNone/>
            </a:pPr>
            <a:endParaRPr lang="en-US">
              <a:ea typeface="+mn-lt"/>
              <a:cs typeface="+mn-lt"/>
            </a:endParaRPr>
          </a:p>
        </p:txBody>
      </p:sp>
    </p:spTree>
    <p:extLst>
      <p:ext uri="{BB962C8B-B14F-4D97-AF65-F5344CB8AC3E}">
        <p14:creationId xmlns:p14="http://schemas.microsoft.com/office/powerpoint/2010/main" val="351065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70F0D-7E43-4904-A470-5A6C8B28089A}"/>
              </a:ext>
            </a:extLst>
          </p:cNvPr>
          <p:cNvSpPr>
            <a:spLocks noGrp="1"/>
          </p:cNvSpPr>
          <p:nvPr>
            <p:ph type="title"/>
          </p:nvPr>
        </p:nvSpPr>
        <p:spPr/>
        <p:txBody>
          <a:bodyPr/>
          <a:lstStyle/>
          <a:p>
            <a:r>
              <a:rPr lang="en-US" dirty="0">
                <a:solidFill>
                  <a:schemeClr val="bg2">
                    <a:lumMod val="50000"/>
                  </a:schemeClr>
                </a:solidFill>
                <a:cs typeface="Calibri Light"/>
              </a:rPr>
              <a:t>How this would be Implemented?</a:t>
            </a:r>
            <a:endParaRPr lang="en-US" dirty="0">
              <a:solidFill>
                <a:schemeClr val="bg2">
                  <a:lumMod val="50000"/>
                </a:schemeClr>
              </a:solidFill>
            </a:endParaRPr>
          </a:p>
        </p:txBody>
      </p:sp>
    </p:spTree>
    <p:extLst>
      <p:ext uri="{BB962C8B-B14F-4D97-AF65-F5344CB8AC3E}">
        <p14:creationId xmlns:p14="http://schemas.microsoft.com/office/powerpoint/2010/main" val="34848253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Blockchain Project</vt:lpstr>
      <vt:lpstr>Use Case</vt:lpstr>
      <vt:lpstr>IMPLEMENTATION OF BLOCKCHAIN TECHNOLOGY IN TAX ADMINISTRATION AND FILING</vt:lpstr>
      <vt:lpstr>PRESENT GST SYSTEM WITHOUT BLOCK CHAIN</vt:lpstr>
      <vt:lpstr>PowerPoint Presentation</vt:lpstr>
      <vt:lpstr>PowerPoint Presentation</vt:lpstr>
      <vt:lpstr>PROBLEMS FACED BY THE CURRENT SYSTEM</vt:lpstr>
      <vt:lpstr>WHY BLOCKCHAIN?</vt:lpstr>
      <vt:lpstr>How this would be Implemented?</vt:lpstr>
      <vt:lpstr>Government authorities to be part of GST blockchain</vt:lpstr>
      <vt:lpstr>Process of exact Implementation</vt:lpstr>
      <vt:lpstr>Proposed System of GST with Blockchain Technology to replace current system of GST in India:</vt:lpstr>
      <vt:lpstr>PowerPoint Presentation</vt:lpstr>
      <vt:lpstr>PowerPoint Presentation</vt:lpstr>
      <vt:lpstr>PowerPoint Presentation</vt:lpstr>
      <vt:lpstr>PowerPoint Presentation</vt:lpstr>
      <vt:lpstr>SOME MORE BENEFITS...</vt:lpstr>
      <vt:lpstr>A unique ID system  (More than just collecting GST)</vt:lpstr>
      <vt:lpstr>PowerPoint Presentation</vt:lpstr>
      <vt:lpstr>Presentation by : Parag Karanjekar  Ahana Saha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680</cp:revision>
  <dcterms:created xsi:type="dcterms:W3CDTF">2022-02-14T13:21:47Z</dcterms:created>
  <dcterms:modified xsi:type="dcterms:W3CDTF">2022-02-22T06:02:31Z</dcterms:modified>
</cp:coreProperties>
</file>