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221276ea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221276ea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21276eaf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21276eaf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221276eaf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221276ea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221276eaf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221276eaf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221276eaf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221276eaf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221276eaf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221276ea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221276eaf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221276eaf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221276e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221276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ae6a0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2ae6a0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221276eaf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221276ea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221276eaf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221276ea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221276eaf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221276eaf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221276eaf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221276eaf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21276eaf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221276eaf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221276ea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221276ea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11708" y="1268750"/>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700">
                <a:solidFill>
                  <a:schemeClr val="lt1"/>
                </a:solidFill>
              </a:rPr>
              <a:t>KOSS Selection Task</a:t>
            </a:r>
            <a:endParaRPr b="1" sz="4700">
              <a:solidFill>
                <a:schemeClr val="lt1"/>
              </a:solidFill>
            </a:endParaRPr>
          </a:p>
        </p:txBody>
      </p:sp>
      <p:sp>
        <p:nvSpPr>
          <p:cNvPr id="135" name="Google Shape;135;p13"/>
          <p:cNvSpPr txBox="1"/>
          <p:nvPr>
            <p:ph idx="4294967295" type="subTitle"/>
          </p:nvPr>
        </p:nvSpPr>
        <p:spPr>
          <a:xfrm>
            <a:off x="2836650" y="2532625"/>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D9D9D9"/>
                </a:solidFill>
              </a:rPr>
              <a:t>NEW GIT CONCEPTS</a:t>
            </a:r>
            <a:endParaRPr sz="2600">
              <a:solidFill>
                <a:srgbClr val="D9D9D9"/>
              </a:solidFill>
            </a:endParaRPr>
          </a:p>
          <a:p>
            <a:pPr indent="0" lvl="0" marL="0" rtl="0" algn="ctr">
              <a:spcBef>
                <a:spcPts val="1200"/>
              </a:spcBef>
              <a:spcAft>
                <a:spcPts val="0"/>
              </a:spcAft>
              <a:buNone/>
            </a:pPr>
            <a:r>
              <a:t/>
            </a:r>
            <a:endParaRPr sz="2600">
              <a:solidFill>
                <a:srgbClr val="D9D9D9"/>
              </a:solidFill>
            </a:endParaRPr>
          </a:p>
          <a:p>
            <a:pPr indent="0" lvl="0" marL="0" rtl="0" algn="ctr">
              <a:spcBef>
                <a:spcPts val="1200"/>
              </a:spcBef>
              <a:spcAft>
                <a:spcPts val="1200"/>
              </a:spcAft>
              <a:buNone/>
            </a:pPr>
            <a:r>
              <a:rPr lang="en" sz="2600">
                <a:solidFill>
                  <a:srgbClr val="D9D9D9"/>
                </a:solidFill>
              </a:rPr>
              <a:t>By- Parag Karanjekar 21IE10021</a:t>
            </a:r>
            <a:endParaRPr sz="260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idx="1" type="body"/>
          </p:nvPr>
        </p:nvSpPr>
        <p:spPr>
          <a:xfrm>
            <a:off x="1103750" y="1116150"/>
            <a:ext cx="1689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in this example two files in the staging area </a:t>
            </a:r>
            <a:r>
              <a:rPr lang="en" sz="1500"/>
              <a:t>are</a:t>
            </a:r>
            <a:r>
              <a:rPr lang="en" sz="1500"/>
              <a:t> stashed and then popped back to the staging area.</a:t>
            </a:r>
            <a:endParaRPr sz="1500"/>
          </a:p>
        </p:txBody>
      </p:sp>
      <p:pic>
        <p:nvPicPr>
          <p:cNvPr id="200" name="Google Shape;200;p22"/>
          <p:cNvPicPr preferRelativeResize="0"/>
          <p:nvPr/>
        </p:nvPicPr>
        <p:blipFill>
          <a:blip r:embed="rId3">
            <a:alphaModFix/>
          </a:blip>
          <a:stretch>
            <a:fillRect/>
          </a:stretch>
        </p:blipFill>
        <p:spPr>
          <a:xfrm>
            <a:off x="2986374" y="234063"/>
            <a:ext cx="5654901" cy="467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#5  git bisect</a:t>
            </a:r>
            <a:endParaRPr sz="2700"/>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 bisect essentially performs a binary search between two given commits and then presents you with a specific </a:t>
            </a:r>
            <a:r>
              <a:rPr lang="en"/>
              <a:t>commit</a:t>
            </a:r>
            <a:r>
              <a:rPr lang="en"/>
              <a:t> details. You first need to give Git a good commit, where you know your functionality was working, and a bad commit.</a:t>
            </a:r>
            <a:endParaRPr/>
          </a:p>
        </p:txBody>
      </p:sp>
      <p:pic>
        <p:nvPicPr>
          <p:cNvPr id="207" name="Google Shape;207;p23"/>
          <p:cNvPicPr preferRelativeResize="0"/>
          <p:nvPr/>
        </p:nvPicPr>
        <p:blipFill>
          <a:blip r:embed="rId3">
            <a:alphaModFix/>
          </a:blip>
          <a:stretch>
            <a:fillRect/>
          </a:stretch>
        </p:blipFill>
        <p:spPr>
          <a:xfrm>
            <a:off x="2038350" y="2977525"/>
            <a:ext cx="5067300" cy="1619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745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perform git bisect</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Start with git bisect start</a:t>
            </a:r>
            <a:endParaRPr sz="1500"/>
          </a:p>
          <a:p>
            <a:pPr indent="0" lvl="0" marL="0" rtl="0" algn="l">
              <a:spcBef>
                <a:spcPts val="1200"/>
              </a:spcBef>
              <a:spcAft>
                <a:spcPts val="0"/>
              </a:spcAft>
              <a:buNone/>
            </a:pPr>
            <a:r>
              <a:rPr lang="en" sz="1500"/>
              <a:t>And mark if the current commit is good or bad using git bisect bad/good</a:t>
            </a:r>
            <a:endParaRPr sz="1500"/>
          </a:p>
          <a:p>
            <a:pPr indent="0" lvl="0" marL="0" rtl="0" algn="l">
              <a:spcBef>
                <a:spcPts val="1200"/>
              </a:spcBef>
              <a:spcAft>
                <a:spcPts val="0"/>
              </a:spcAft>
              <a:buNone/>
            </a:pPr>
            <a:r>
              <a:rPr lang="en" sz="1500"/>
              <a:t>If it is bad then using git log find the hash of the last commit you remember to be a good one then use the command git bisect good &lt;hash_code&gt;</a:t>
            </a:r>
            <a:endParaRPr sz="1500"/>
          </a:p>
          <a:p>
            <a:pPr indent="0" lvl="0" marL="0" rtl="0" algn="l">
              <a:spcBef>
                <a:spcPts val="1200"/>
              </a:spcBef>
              <a:spcAft>
                <a:spcPts val="1200"/>
              </a:spcAft>
              <a:buNone/>
            </a:pPr>
            <a:r>
              <a:rPr lang="en" sz="1500"/>
              <a:t>Then mark the next commit as good or bad and repeat this step until you find the first bad commit.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#6  git rebase</a:t>
            </a:r>
            <a:endParaRPr sz="2700"/>
          </a:p>
        </p:txBody>
      </p:sp>
      <p:sp>
        <p:nvSpPr>
          <p:cNvPr id="219" name="Google Shape;219;p25"/>
          <p:cNvSpPr txBox="1"/>
          <p:nvPr>
            <p:ph idx="1" type="body"/>
          </p:nvPr>
        </p:nvSpPr>
        <p:spPr>
          <a:xfrm>
            <a:off x="1297500" y="1134300"/>
            <a:ext cx="7038900" cy="15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git-rebase: </a:t>
            </a:r>
            <a:r>
              <a:rPr lang="en" sz="1500"/>
              <a:t>Applies</a:t>
            </a:r>
            <a:r>
              <a:rPr lang="en" sz="1500"/>
              <a:t> commits on top of another base tip If you don’t care about your git commit history, git rebase won’t be useful, but if you would prefer a clean, linear history free of unnecessary merge commits, you should reach for git rebase instead of git merge when integrating changes from another branch.</a:t>
            </a:r>
            <a:endParaRPr sz="1500"/>
          </a:p>
          <a:p>
            <a:pPr indent="0" lvl="0" marL="0" rtl="0" algn="l">
              <a:spcBef>
                <a:spcPts val="1200"/>
              </a:spcBef>
              <a:spcAft>
                <a:spcPts val="1200"/>
              </a:spcAft>
              <a:buNone/>
            </a:pPr>
            <a:r>
              <a:rPr lang="en" sz="1500"/>
              <a:t>Git rebase makes the branched changes linear.</a:t>
            </a:r>
            <a:endParaRPr sz="1500"/>
          </a:p>
        </p:txBody>
      </p:sp>
      <p:pic>
        <p:nvPicPr>
          <p:cNvPr id="220" name="Google Shape;220;p25"/>
          <p:cNvPicPr preferRelativeResize="0"/>
          <p:nvPr/>
        </p:nvPicPr>
        <p:blipFill>
          <a:blip r:embed="rId3">
            <a:alphaModFix/>
          </a:blip>
          <a:stretch>
            <a:fillRect/>
          </a:stretch>
        </p:blipFill>
        <p:spPr>
          <a:xfrm>
            <a:off x="2890350" y="2571750"/>
            <a:ext cx="3451424" cy="241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idx="1" type="body"/>
          </p:nvPr>
        </p:nvSpPr>
        <p:spPr>
          <a:xfrm>
            <a:off x="1287725" y="707025"/>
            <a:ext cx="74640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
            </a:r>
            <a:r>
              <a:rPr lang="en"/>
              <a:t>it  rebase vs git merge</a:t>
            </a:r>
            <a:endParaRPr/>
          </a:p>
          <a:p>
            <a:pPr indent="0" lvl="0" marL="0" rtl="0" algn="l">
              <a:spcBef>
                <a:spcPts val="1200"/>
              </a:spcBef>
              <a:spcAft>
                <a:spcPts val="1200"/>
              </a:spcAft>
              <a:buNone/>
            </a:pPr>
            <a:r>
              <a:t/>
            </a:r>
            <a:endParaRPr/>
          </a:p>
        </p:txBody>
      </p:sp>
      <p:pic>
        <p:nvPicPr>
          <p:cNvPr id="226" name="Google Shape;226;p26"/>
          <p:cNvPicPr preferRelativeResize="0"/>
          <p:nvPr/>
        </p:nvPicPr>
        <p:blipFill rotWithShape="1">
          <a:blip r:embed="rId3">
            <a:alphaModFix/>
          </a:blip>
          <a:srcRect b="0" l="2353" r="0" t="30463"/>
          <a:stretch/>
        </p:blipFill>
        <p:spPr>
          <a:xfrm>
            <a:off x="498424" y="1466800"/>
            <a:ext cx="8147150" cy="3261401"/>
          </a:xfrm>
          <a:prstGeom prst="rect">
            <a:avLst/>
          </a:prstGeom>
          <a:noFill/>
          <a:ln>
            <a:noFill/>
          </a:ln>
        </p:spPr>
      </p:pic>
      <p:sp>
        <p:nvSpPr>
          <p:cNvPr id="227" name="Google Shape;227;p26"/>
          <p:cNvSpPr/>
          <p:nvPr/>
        </p:nvSpPr>
        <p:spPr>
          <a:xfrm>
            <a:off x="7349300" y="4291275"/>
            <a:ext cx="942600" cy="28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nvSpPr>
        <p:spPr>
          <a:xfrm>
            <a:off x="596475" y="1466800"/>
            <a:ext cx="78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Starting branches                                         git merge                                                              git rebase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#7  git cherry-pick</a:t>
            </a:r>
            <a:endParaRPr sz="2700"/>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When we need to apply the commits from different </a:t>
            </a:r>
            <a:r>
              <a:rPr lang="en" sz="1500"/>
              <a:t>branches</a:t>
            </a:r>
            <a:r>
              <a:rPr lang="en" sz="1500"/>
              <a:t> we use git rebase or git merge but in a situation where we want a particular commit to be present on other branch git cherry-pick comes handy, it helps us to “cherry pick” a particular commit from one branch and apply it to the other branch.</a:t>
            </a:r>
            <a:endParaRPr sz="1500"/>
          </a:p>
        </p:txBody>
      </p:sp>
      <p:pic>
        <p:nvPicPr>
          <p:cNvPr id="235" name="Google Shape;235;p27"/>
          <p:cNvPicPr preferRelativeResize="0"/>
          <p:nvPr/>
        </p:nvPicPr>
        <p:blipFill rotWithShape="1">
          <a:blip r:embed="rId3">
            <a:alphaModFix/>
          </a:blip>
          <a:srcRect b="0" l="43049" r="0" t="0"/>
          <a:stretch/>
        </p:blipFill>
        <p:spPr>
          <a:xfrm>
            <a:off x="4932624" y="0"/>
            <a:ext cx="1608550" cy="1475600"/>
          </a:xfrm>
          <a:prstGeom prst="rect">
            <a:avLst/>
          </a:prstGeom>
          <a:noFill/>
          <a:ln>
            <a:noFill/>
          </a:ln>
        </p:spPr>
      </p:pic>
      <p:pic>
        <p:nvPicPr>
          <p:cNvPr id="236" name="Google Shape;236;p27"/>
          <p:cNvPicPr preferRelativeResize="0"/>
          <p:nvPr/>
        </p:nvPicPr>
        <p:blipFill>
          <a:blip r:embed="rId4">
            <a:alphaModFix/>
          </a:blip>
          <a:stretch>
            <a:fillRect/>
          </a:stretch>
        </p:blipFill>
        <p:spPr>
          <a:xfrm>
            <a:off x="1696250" y="3000425"/>
            <a:ext cx="6000750" cy="177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716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THANK YOU</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57450" y="172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Introduction</a:t>
            </a:r>
            <a:endParaRPr sz="2700"/>
          </a:p>
        </p:txBody>
      </p:sp>
      <p:sp>
        <p:nvSpPr>
          <p:cNvPr id="141" name="Google Shape;141;p14"/>
          <p:cNvSpPr txBox="1"/>
          <p:nvPr>
            <p:ph idx="1" type="body"/>
          </p:nvPr>
        </p:nvSpPr>
        <p:spPr>
          <a:xfrm>
            <a:off x="321475" y="1348050"/>
            <a:ext cx="452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Git is a free and open source distributed version control system that support distributed non linear workflows by providing data assurance. It lets you and your team of developers work together on the same project  form anywhere team members work on files and easily merge their changes into one source.</a:t>
            </a:r>
            <a:endParaRPr sz="1500"/>
          </a:p>
          <a:p>
            <a:pPr indent="0" lvl="0" marL="0" rtl="0" algn="l">
              <a:spcBef>
                <a:spcPts val="1200"/>
              </a:spcBef>
              <a:spcAft>
                <a:spcPts val="0"/>
              </a:spcAft>
              <a:buNone/>
            </a:pPr>
            <a:r>
              <a:rPr lang="en" sz="1500"/>
              <a:t>Often though, developers only learn a few simple commands and overlook the power of Git history and the other things that Git can do to make you much more efficient.</a:t>
            </a:r>
            <a:endParaRPr sz="1500"/>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4901400" y="1017725"/>
            <a:ext cx="4065451" cy="334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#1  </a:t>
            </a:r>
            <a:r>
              <a:rPr lang="en" sz="2700"/>
              <a:t>g</a:t>
            </a:r>
            <a:r>
              <a:rPr lang="en" sz="2700"/>
              <a:t>it switch</a:t>
            </a:r>
            <a:endParaRPr sz="2700"/>
          </a:p>
        </p:txBody>
      </p:sp>
      <p:sp>
        <p:nvSpPr>
          <p:cNvPr id="148" name="Google Shape;148;p15"/>
          <p:cNvSpPr txBox="1"/>
          <p:nvPr>
            <p:ph idx="1" type="body"/>
          </p:nvPr>
        </p:nvSpPr>
        <p:spPr>
          <a:xfrm>
            <a:off x="461400" y="1490975"/>
            <a:ext cx="7038900" cy="79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t>This </a:t>
            </a:r>
            <a:r>
              <a:rPr lang="en" sz="1600"/>
              <a:t>command</a:t>
            </a:r>
            <a:r>
              <a:rPr lang="en" sz="1600"/>
              <a:t> is used to switch </a:t>
            </a:r>
            <a:r>
              <a:rPr lang="en" sz="1600"/>
              <a:t>between</a:t>
            </a:r>
            <a:r>
              <a:rPr lang="en" sz="1600"/>
              <a:t> different branches.</a:t>
            </a:r>
            <a:endParaRPr sz="1600"/>
          </a:p>
          <a:p>
            <a:pPr indent="0" lvl="0" marL="0" rtl="0" algn="l">
              <a:spcBef>
                <a:spcPts val="1200"/>
              </a:spcBef>
              <a:spcAft>
                <a:spcPts val="1200"/>
              </a:spcAft>
              <a:buNone/>
            </a:pPr>
            <a:r>
              <a:rPr lang="en" sz="1600"/>
              <a:t>Terminal command to switch to a different branch is —&gt;     git switch &lt;branch_name&gt;</a:t>
            </a:r>
            <a:r>
              <a:rPr lang="en"/>
              <a:t> </a:t>
            </a:r>
            <a:endParaRPr/>
          </a:p>
        </p:txBody>
      </p:sp>
      <p:pic>
        <p:nvPicPr>
          <p:cNvPr id="149" name="Google Shape;149;p15"/>
          <p:cNvPicPr preferRelativeResize="0"/>
          <p:nvPr/>
        </p:nvPicPr>
        <p:blipFill>
          <a:blip r:embed="rId3">
            <a:alphaModFix/>
          </a:blip>
          <a:stretch>
            <a:fillRect/>
          </a:stretch>
        </p:blipFill>
        <p:spPr>
          <a:xfrm>
            <a:off x="5071125" y="230949"/>
            <a:ext cx="3265275" cy="1838575"/>
          </a:xfrm>
          <a:prstGeom prst="rect">
            <a:avLst/>
          </a:prstGeom>
          <a:noFill/>
          <a:ln>
            <a:noFill/>
          </a:ln>
        </p:spPr>
      </p:pic>
      <p:pic>
        <p:nvPicPr>
          <p:cNvPr id="150" name="Google Shape;150;p15"/>
          <p:cNvPicPr preferRelativeResize="0"/>
          <p:nvPr/>
        </p:nvPicPr>
        <p:blipFill>
          <a:blip r:embed="rId4">
            <a:alphaModFix/>
          </a:blip>
          <a:stretch>
            <a:fillRect/>
          </a:stretch>
        </p:blipFill>
        <p:spPr>
          <a:xfrm>
            <a:off x="619900" y="2473900"/>
            <a:ext cx="3621725" cy="2392450"/>
          </a:xfrm>
          <a:prstGeom prst="rect">
            <a:avLst/>
          </a:prstGeom>
          <a:noFill/>
          <a:ln>
            <a:noFill/>
          </a:ln>
        </p:spPr>
      </p:pic>
      <p:sp>
        <p:nvSpPr>
          <p:cNvPr id="151" name="Google Shape;151;p15"/>
          <p:cNvSpPr txBox="1"/>
          <p:nvPr/>
        </p:nvSpPr>
        <p:spPr>
          <a:xfrm>
            <a:off x="4932125" y="2932850"/>
            <a:ext cx="214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Switched form the master branch to the newbr using the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git switch command</a:t>
            </a:r>
            <a:endParaRPr>
              <a:solidFill>
                <a:schemeClr val="lt1"/>
              </a:solidFill>
              <a:latin typeface="Lato"/>
              <a:ea typeface="Lato"/>
              <a:cs typeface="Lato"/>
              <a:sym typeface="Lato"/>
            </a:endParaRPr>
          </a:p>
        </p:txBody>
      </p:sp>
      <p:cxnSp>
        <p:nvCxnSpPr>
          <p:cNvPr id="152" name="Google Shape;152;p15"/>
          <p:cNvCxnSpPr/>
          <p:nvPr/>
        </p:nvCxnSpPr>
        <p:spPr>
          <a:xfrm rot="10800000">
            <a:off x="1250700" y="2879750"/>
            <a:ext cx="3663900" cy="5412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5"/>
          <p:cNvCxnSpPr/>
          <p:nvPr/>
        </p:nvCxnSpPr>
        <p:spPr>
          <a:xfrm flipH="1">
            <a:off x="1250700" y="3628625"/>
            <a:ext cx="3769500" cy="47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#2  git reflog</a:t>
            </a:r>
            <a:endParaRPr sz="2700"/>
          </a:p>
        </p:txBody>
      </p:sp>
      <p:sp>
        <p:nvSpPr>
          <p:cNvPr id="159" name="Google Shape;159;p16"/>
          <p:cNvSpPr txBox="1"/>
          <p:nvPr>
            <p:ph idx="1" type="body"/>
          </p:nvPr>
        </p:nvSpPr>
        <p:spPr>
          <a:xfrm>
            <a:off x="936550" y="1528425"/>
            <a:ext cx="3725700" cy="3324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500"/>
              <a:t>Its a </a:t>
            </a:r>
            <a:r>
              <a:rPr lang="en" sz="1500"/>
              <a:t>journal</a:t>
            </a:r>
            <a:r>
              <a:rPr lang="en" sz="1500"/>
              <a:t> where git logs every movement of the head pointer. Movement of the head pointer is when you commit, checkout, merge , rebase, cherry pick, reset and all other actions and these are documented in the reflog.</a:t>
            </a:r>
            <a:endParaRPr sz="1500"/>
          </a:p>
          <a:p>
            <a:pPr indent="0" lvl="0" marL="0" rtl="0" algn="l">
              <a:lnSpc>
                <a:spcPct val="105000"/>
              </a:lnSpc>
              <a:spcBef>
                <a:spcPts val="1200"/>
              </a:spcBef>
              <a:spcAft>
                <a:spcPts val="1200"/>
              </a:spcAft>
              <a:buSzPts val="852"/>
              <a:buNone/>
            </a:pPr>
            <a:r>
              <a:rPr lang="en" sz="1500"/>
              <a:t>It can be used to get log of all actions or actions  in a particular branch</a:t>
            </a:r>
            <a:endParaRPr sz="1500"/>
          </a:p>
        </p:txBody>
      </p:sp>
      <p:pic>
        <p:nvPicPr>
          <p:cNvPr id="160" name="Google Shape;160;p16"/>
          <p:cNvPicPr preferRelativeResize="0"/>
          <p:nvPr/>
        </p:nvPicPr>
        <p:blipFill>
          <a:blip r:embed="rId3">
            <a:alphaModFix/>
          </a:blip>
          <a:stretch>
            <a:fillRect/>
          </a:stretch>
        </p:blipFill>
        <p:spPr>
          <a:xfrm>
            <a:off x="4953000" y="1458575"/>
            <a:ext cx="3851125" cy="242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158900" y="867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r>
              <a:rPr lang="en"/>
              <a:t> where git reflog is a saviour</a:t>
            </a:r>
            <a:endParaRPr/>
          </a:p>
        </p:txBody>
      </p:sp>
      <p:sp>
        <p:nvSpPr>
          <p:cNvPr id="166" name="Google Shape;166;p17"/>
          <p:cNvSpPr txBox="1"/>
          <p:nvPr>
            <p:ph idx="1" type="body"/>
          </p:nvPr>
        </p:nvSpPr>
        <p:spPr>
          <a:xfrm>
            <a:off x="248525" y="3626375"/>
            <a:ext cx="6780900" cy="59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In this case we can use the hash code and git reset to get back to a earlier state. </a:t>
            </a:r>
            <a:endParaRPr sz="1500"/>
          </a:p>
        </p:txBody>
      </p:sp>
      <p:pic>
        <p:nvPicPr>
          <p:cNvPr id="167" name="Google Shape;167;p17"/>
          <p:cNvPicPr preferRelativeResize="0"/>
          <p:nvPr/>
        </p:nvPicPr>
        <p:blipFill>
          <a:blip r:embed="rId3">
            <a:alphaModFix/>
          </a:blip>
          <a:stretch>
            <a:fillRect/>
          </a:stretch>
        </p:blipFill>
        <p:spPr>
          <a:xfrm>
            <a:off x="248525" y="1840268"/>
            <a:ext cx="3893224" cy="1565507"/>
          </a:xfrm>
          <a:prstGeom prst="rect">
            <a:avLst/>
          </a:prstGeom>
          <a:noFill/>
          <a:ln>
            <a:noFill/>
          </a:ln>
        </p:spPr>
      </p:pic>
      <p:pic>
        <p:nvPicPr>
          <p:cNvPr id="168" name="Google Shape;168;p17"/>
          <p:cNvPicPr preferRelativeResize="0"/>
          <p:nvPr/>
        </p:nvPicPr>
        <p:blipFill>
          <a:blip r:embed="rId4">
            <a:alphaModFix/>
          </a:blip>
          <a:stretch>
            <a:fillRect/>
          </a:stretch>
        </p:blipFill>
        <p:spPr>
          <a:xfrm>
            <a:off x="4452150" y="1866463"/>
            <a:ext cx="4490873" cy="151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1258375" y="619025"/>
            <a:ext cx="70389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example below a deleted commit has been recovered back using hash code from the reflog </a:t>
            </a:r>
            <a:endParaRPr/>
          </a:p>
        </p:txBody>
      </p:sp>
      <p:pic>
        <p:nvPicPr>
          <p:cNvPr id="174" name="Google Shape;174;p18"/>
          <p:cNvPicPr preferRelativeResize="0"/>
          <p:nvPr/>
        </p:nvPicPr>
        <p:blipFill rotWithShape="1">
          <a:blip r:embed="rId3">
            <a:alphaModFix/>
          </a:blip>
          <a:srcRect b="0" l="0" r="15597" t="0"/>
          <a:stretch/>
        </p:blipFill>
        <p:spPr>
          <a:xfrm>
            <a:off x="2267638" y="1417925"/>
            <a:ext cx="5020375" cy="2088575"/>
          </a:xfrm>
          <a:prstGeom prst="rect">
            <a:avLst/>
          </a:prstGeom>
          <a:noFill/>
          <a:ln>
            <a:noFill/>
          </a:ln>
        </p:spPr>
      </p:pic>
      <p:pic>
        <p:nvPicPr>
          <p:cNvPr id="175" name="Google Shape;175;p18"/>
          <p:cNvPicPr preferRelativeResize="0"/>
          <p:nvPr/>
        </p:nvPicPr>
        <p:blipFill>
          <a:blip r:embed="rId4">
            <a:alphaModFix/>
          </a:blip>
          <a:stretch>
            <a:fillRect/>
          </a:stretch>
        </p:blipFill>
        <p:spPr>
          <a:xfrm>
            <a:off x="2814175" y="3682472"/>
            <a:ext cx="3927325" cy="1136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#3  git diff</a:t>
            </a:r>
            <a:endParaRPr sz="2700"/>
          </a:p>
        </p:txBody>
      </p:sp>
      <p:sp>
        <p:nvSpPr>
          <p:cNvPr id="181" name="Google Shape;181;p19"/>
          <p:cNvSpPr txBox="1"/>
          <p:nvPr>
            <p:ph idx="1" type="body"/>
          </p:nvPr>
        </p:nvSpPr>
        <p:spPr>
          <a:xfrm>
            <a:off x="1297500" y="1567550"/>
            <a:ext cx="491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Used to compare files in git repository. In different stages </a:t>
            </a:r>
            <a:endParaRPr sz="1500"/>
          </a:p>
          <a:p>
            <a:pPr indent="0" lvl="0" marL="0" rtl="0" algn="l">
              <a:spcBef>
                <a:spcPts val="1200"/>
              </a:spcBef>
              <a:spcAft>
                <a:spcPts val="0"/>
              </a:spcAft>
              <a:buNone/>
            </a:pPr>
            <a:r>
              <a:rPr lang="en" sz="1500"/>
              <a:t>Command is written as </a:t>
            </a:r>
            <a:endParaRPr sz="1500"/>
          </a:p>
          <a:p>
            <a:pPr indent="0" lvl="0" marL="0" rtl="0" algn="l">
              <a:spcBef>
                <a:spcPts val="1200"/>
              </a:spcBef>
              <a:spcAft>
                <a:spcPts val="0"/>
              </a:spcAft>
              <a:buNone/>
            </a:pPr>
            <a:r>
              <a:rPr lang="en" sz="1500"/>
              <a:t>git diff &lt;file_name&gt; to check differences in staging area and working directory file.</a:t>
            </a:r>
            <a:endParaRPr sz="1500"/>
          </a:p>
          <a:p>
            <a:pPr indent="0" lvl="0" marL="0" rtl="0" algn="l">
              <a:spcBef>
                <a:spcPts val="1200"/>
              </a:spcBef>
              <a:spcAft>
                <a:spcPts val="0"/>
              </a:spcAft>
              <a:buNone/>
            </a:pPr>
            <a:r>
              <a:rPr lang="en" sz="1500"/>
              <a:t>g</a:t>
            </a:r>
            <a:r>
              <a:rPr lang="en" sz="1500"/>
              <a:t>it diff HEAD &lt;file_name&gt; for working dir and latest commit</a:t>
            </a:r>
            <a:endParaRPr sz="1500"/>
          </a:p>
          <a:p>
            <a:pPr indent="0" lvl="0" marL="0" rtl="0" algn="l">
              <a:spcBef>
                <a:spcPts val="1200"/>
              </a:spcBef>
              <a:spcAft>
                <a:spcPts val="0"/>
              </a:spcAft>
              <a:buNone/>
            </a:pPr>
            <a:r>
              <a:rPr lang="en" sz="1500"/>
              <a:t>g</a:t>
            </a:r>
            <a:r>
              <a:rPr lang="en" sz="1500"/>
              <a:t>it diff –staged HEAD  &lt;file_name&gt; for staged and latest commit</a:t>
            </a:r>
            <a:endParaRPr sz="1500"/>
          </a:p>
          <a:p>
            <a:pPr indent="0" lvl="0" marL="0" rtl="0" algn="l">
              <a:spcBef>
                <a:spcPts val="1200"/>
              </a:spcBef>
              <a:spcAft>
                <a:spcPts val="1200"/>
              </a:spcAft>
              <a:buNone/>
            </a:pPr>
            <a:r>
              <a:t/>
            </a:r>
            <a:endParaRPr sz="1500"/>
          </a:p>
        </p:txBody>
      </p:sp>
      <p:pic>
        <p:nvPicPr>
          <p:cNvPr id="182" name="Google Shape;182;p19"/>
          <p:cNvPicPr preferRelativeResize="0"/>
          <p:nvPr/>
        </p:nvPicPr>
        <p:blipFill>
          <a:blip r:embed="rId3">
            <a:alphaModFix/>
          </a:blip>
          <a:stretch>
            <a:fillRect/>
          </a:stretch>
        </p:blipFill>
        <p:spPr>
          <a:xfrm>
            <a:off x="6212999" y="1207613"/>
            <a:ext cx="2786875" cy="272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#4  git stash</a:t>
            </a:r>
            <a:endParaRPr sz="2700"/>
          </a:p>
        </p:txBody>
      </p:sp>
      <p:sp>
        <p:nvSpPr>
          <p:cNvPr id="188" name="Google Shape;188;p20"/>
          <p:cNvSpPr txBox="1"/>
          <p:nvPr>
            <p:ph idx="1" type="body"/>
          </p:nvPr>
        </p:nvSpPr>
        <p:spPr>
          <a:xfrm>
            <a:off x="1297500" y="4316450"/>
            <a:ext cx="6893400" cy="64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Git stash enables you to save your code without making a commit. This can be accessed even after switching branches.</a:t>
            </a:r>
            <a:endParaRPr sz="1500"/>
          </a:p>
        </p:txBody>
      </p:sp>
      <p:pic>
        <p:nvPicPr>
          <p:cNvPr id="189" name="Google Shape;189;p20"/>
          <p:cNvPicPr preferRelativeResize="0"/>
          <p:nvPr/>
        </p:nvPicPr>
        <p:blipFill>
          <a:blip r:embed="rId3">
            <a:alphaModFix/>
          </a:blip>
          <a:stretch>
            <a:fillRect/>
          </a:stretch>
        </p:blipFill>
        <p:spPr>
          <a:xfrm>
            <a:off x="2081475" y="1307850"/>
            <a:ext cx="4717825" cy="290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1113225" y="930725"/>
            <a:ext cx="7490700" cy="3384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When you run git stash, the uncommitted code disappears without being committed. Stashing is like saving a temporary local commit to your branch. It is not possible to push a stash to a remote repository, so a stash is just for your own personal use.</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0"/>
              </a:spcAft>
              <a:buNone/>
            </a:pPr>
            <a:r>
              <a:rPr lang="en" sz="1500"/>
              <a:t>Git stash common commands</a:t>
            </a:r>
            <a:endParaRPr sz="1500"/>
          </a:p>
          <a:p>
            <a:pPr indent="0" lvl="0" marL="0" rtl="0" algn="l">
              <a:lnSpc>
                <a:spcPct val="105000"/>
              </a:lnSpc>
              <a:spcBef>
                <a:spcPts val="1200"/>
              </a:spcBef>
              <a:spcAft>
                <a:spcPts val="0"/>
              </a:spcAft>
              <a:buNone/>
            </a:pPr>
            <a:r>
              <a:rPr lang="en" sz="1500"/>
              <a:t>g</a:t>
            </a:r>
            <a:r>
              <a:rPr lang="en" sz="1500"/>
              <a:t>it stash  → Temporarily stores all modified tracked files..</a:t>
            </a:r>
            <a:endParaRPr sz="1500"/>
          </a:p>
          <a:p>
            <a:pPr indent="0" lvl="0" marL="0" rtl="0" algn="l">
              <a:lnSpc>
                <a:spcPct val="105000"/>
              </a:lnSpc>
              <a:spcBef>
                <a:spcPts val="1200"/>
              </a:spcBef>
              <a:spcAft>
                <a:spcPts val="0"/>
              </a:spcAft>
              <a:buNone/>
            </a:pPr>
            <a:r>
              <a:rPr lang="en" sz="1500"/>
              <a:t>g</a:t>
            </a:r>
            <a:r>
              <a:rPr lang="en" sz="1500"/>
              <a:t>it stash pop → restores the most recently stashed files.</a:t>
            </a:r>
            <a:endParaRPr sz="1500"/>
          </a:p>
          <a:p>
            <a:pPr indent="0" lvl="0" marL="0" rtl="0" algn="l">
              <a:lnSpc>
                <a:spcPct val="105000"/>
              </a:lnSpc>
              <a:spcBef>
                <a:spcPts val="1200"/>
              </a:spcBef>
              <a:spcAft>
                <a:spcPts val="0"/>
              </a:spcAft>
              <a:buNone/>
            </a:pPr>
            <a:r>
              <a:rPr lang="en" sz="1500"/>
              <a:t>g</a:t>
            </a:r>
            <a:r>
              <a:rPr lang="en" sz="1500"/>
              <a:t>it stash list → lists all the stashed changesets.</a:t>
            </a:r>
            <a:endParaRPr sz="1500"/>
          </a:p>
          <a:p>
            <a:pPr indent="0" lvl="0" marL="0" rtl="0" algn="l">
              <a:lnSpc>
                <a:spcPct val="105000"/>
              </a:lnSpc>
              <a:spcBef>
                <a:spcPts val="1200"/>
              </a:spcBef>
              <a:spcAft>
                <a:spcPts val="0"/>
              </a:spcAft>
              <a:buNone/>
            </a:pPr>
            <a:r>
              <a:rPr lang="en" sz="1500"/>
              <a:t>g</a:t>
            </a:r>
            <a:r>
              <a:rPr lang="en" sz="1500"/>
              <a:t>it stash drop → discards the most recent stashed files.</a:t>
            </a:r>
            <a:endParaRPr sz="1500"/>
          </a:p>
          <a:p>
            <a:pPr indent="0" lvl="0" marL="0" rtl="0" algn="l">
              <a:lnSpc>
                <a:spcPct val="105000"/>
              </a:lnSpc>
              <a:spcBef>
                <a:spcPts val="1200"/>
              </a:spcBef>
              <a:spcAft>
                <a:spcPts val="1200"/>
              </a:spcAft>
              <a:buNone/>
            </a:pPr>
            <a:r>
              <a:rPr lang="en" sz="1500"/>
              <a:t>g</a:t>
            </a:r>
            <a:r>
              <a:rPr lang="en" sz="1500"/>
              <a:t>it apply stash@{&lt;stash_index&gt;} → bring back any particular stashed item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