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3" r:id="rId7"/>
    <p:sldId id="264" r:id="rId8"/>
    <p:sldId id="265" r:id="rId9"/>
    <p:sldId id="261"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news-room/fact-sheets/detail/drinking-water"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0683-81D5-89F5-305F-70555283599F}"/>
              </a:ext>
            </a:extLst>
          </p:cNvPr>
          <p:cNvSpPr>
            <a:spLocks noGrp="1"/>
          </p:cNvSpPr>
          <p:nvPr>
            <p:ph type="ctrTitle"/>
          </p:nvPr>
        </p:nvSpPr>
        <p:spPr/>
        <p:txBody>
          <a:bodyPr>
            <a:normAutofit/>
          </a:bodyPr>
          <a:lstStyle/>
          <a:p>
            <a:r>
              <a:rPr lang="en-US" sz="4800" dirty="0"/>
              <a:t>IoT-Based Water Quality Monitoring System</a:t>
            </a:r>
            <a:r>
              <a:rPr lang="en-IN" sz="4800" dirty="0"/>
              <a:t>.</a:t>
            </a:r>
          </a:p>
        </p:txBody>
      </p:sp>
      <p:sp>
        <p:nvSpPr>
          <p:cNvPr id="3" name="Subtitle 2">
            <a:extLst>
              <a:ext uri="{FF2B5EF4-FFF2-40B4-BE49-F238E27FC236}">
                <a16:creationId xmlns:a16="http://schemas.microsoft.com/office/drawing/2014/main" id="{C6862831-1399-8345-E739-C9D7987DFEAC}"/>
              </a:ext>
            </a:extLst>
          </p:cNvPr>
          <p:cNvSpPr>
            <a:spLocks noGrp="1"/>
          </p:cNvSpPr>
          <p:nvPr>
            <p:ph type="subTitle" idx="1"/>
          </p:nvPr>
        </p:nvSpPr>
        <p:spPr/>
        <p:txBody>
          <a:bodyPr>
            <a:normAutofit/>
          </a:bodyPr>
          <a:lstStyle/>
          <a:p>
            <a:r>
              <a:rPr lang="en-IN" dirty="0"/>
              <a:t>For Safe Drinking Water.</a:t>
            </a:r>
          </a:p>
        </p:txBody>
      </p:sp>
      <p:sp>
        <p:nvSpPr>
          <p:cNvPr id="4" name="TextBox 3">
            <a:extLst>
              <a:ext uri="{FF2B5EF4-FFF2-40B4-BE49-F238E27FC236}">
                <a16:creationId xmlns:a16="http://schemas.microsoft.com/office/drawing/2014/main" id="{1B13B84C-03BD-A35B-816C-7CC13FEABDF9}"/>
              </a:ext>
            </a:extLst>
          </p:cNvPr>
          <p:cNvSpPr txBox="1"/>
          <p:nvPr/>
        </p:nvSpPr>
        <p:spPr>
          <a:xfrm>
            <a:off x="8455869" y="260464"/>
            <a:ext cx="4948517" cy="2031325"/>
          </a:xfrm>
          <a:prstGeom prst="rect">
            <a:avLst/>
          </a:prstGeom>
          <a:noFill/>
        </p:spPr>
        <p:txBody>
          <a:bodyPr wrap="square" rtlCol="0">
            <a:spAutoFit/>
          </a:bodyPr>
          <a:lstStyle/>
          <a:p>
            <a:r>
              <a:rPr lang="en-IN" sz="1800" dirty="0"/>
              <a:t>Group No 11.</a:t>
            </a:r>
          </a:p>
          <a:p>
            <a:endParaRPr lang="en-IN" sz="1800" dirty="0"/>
          </a:p>
          <a:p>
            <a:r>
              <a:rPr lang="en-IN" sz="1800" dirty="0"/>
              <a:t>Roll No:</a:t>
            </a:r>
          </a:p>
          <a:p>
            <a:r>
              <a:rPr lang="en-IN" sz="1800" dirty="0"/>
              <a:t>21,28,29,31</a:t>
            </a:r>
          </a:p>
          <a:p>
            <a:endParaRPr lang="en-IN" dirty="0"/>
          </a:p>
          <a:p>
            <a:r>
              <a:rPr lang="en-IN" sz="1800" dirty="0"/>
              <a:t>Guide : Prof. Sachin </a:t>
            </a:r>
            <a:r>
              <a:rPr lang="en-IN" sz="1800" dirty="0" err="1"/>
              <a:t>Kamble</a:t>
            </a:r>
            <a:endParaRPr lang="en-IN" sz="1800" dirty="0"/>
          </a:p>
          <a:p>
            <a:endParaRPr lang="en-IN" dirty="0"/>
          </a:p>
        </p:txBody>
      </p:sp>
    </p:spTree>
    <p:extLst>
      <p:ext uri="{BB962C8B-B14F-4D97-AF65-F5344CB8AC3E}">
        <p14:creationId xmlns:p14="http://schemas.microsoft.com/office/powerpoint/2010/main" val="92876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154A-8F01-3F56-3EFA-FF5B930C82B2}"/>
              </a:ext>
            </a:extLst>
          </p:cNvPr>
          <p:cNvSpPr>
            <a:spLocks noGrp="1"/>
          </p:cNvSpPr>
          <p:nvPr>
            <p:ph type="title"/>
          </p:nvPr>
        </p:nvSpPr>
        <p:spPr/>
        <p:txBody>
          <a:bodyPr/>
          <a:lstStyle/>
          <a:p>
            <a:r>
              <a:rPr lang="en-IN" dirty="0"/>
              <a:t>References:</a:t>
            </a:r>
          </a:p>
        </p:txBody>
      </p:sp>
    </p:spTree>
    <p:extLst>
      <p:ext uri="{BB962C8B-B14F-4D97-AF65-F5344CB8AC3E}">
        <p14:creationId xmlns:p14="http://schemas.microsoft.com/office/powerpoint/2010/main" val="32632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EBB1-963B-E5E6-50B2-D7F694D725BF}"/>
              </a:ext>
            </a:extLst>
          </p:cNvPr>
          <p:cNvSpPr>
            <a:spLocks noGrp="1"/>
          </p:cNvSpPr>
          <p:nvPr>
            <p:ph type="title"/>
          </p:nvPr>
        </p:nvSpPr>
        <p:spPr>
          <a:xfrm>
            <a:off x="3709237" y="2230419"/>
            <a:ext cx="9692640" cy="1325562"/>
          </a:xfrm>
        </p:spPr>
        <p:txBody>
          <a:bodyPr/>
          <a:lstStyle/>
          <a:p>
            <a:r>
              <a:rPr lang="en-IN" dirty="0"/>
              <a:t>Thank You.</a:t>
            </a:r>
          </a:p>
        </p:txBody>
      </p:sp>
    </p:spTree>
    <p:extLst>
      <p:ext uri="{BB962C8B-B14F-4D97-AF65-F5344CB8AC3E}">
        <p14:creationId xmlns:p14="http://schemas.microsoft.com/office/powerpoint/2010/main" val="179580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C8D-7FBF-103F-F8C7-9AD1CEED5E13}"/>
              </a:ext>
            </a:extLst>
          </p:cNvPr>
          <p:cNvSpPr>
            <a:spLocks noGrp="1"/>
          </p:cNvSpPr>
          <p:nvPr>
            <p:ph type="title"/>
          </p:nvPr>
        </p:nvSpPr>
        <p:spPr>
          <a:xfrm>
            <a:off x="735106" y="234737"/>
            <a:ext cx="10219406" cy="1325562"/>
          </a:xfrm>
        </p:spPr>
        <p:txBody>
          <a:bodyPr/>
          <a:lstStyle/>
          <a:p>
            <a:r>
              <a:rPr lang="en-IN" dirty="0"/>
              <a:t>Problem Statement</a:t>
            </a:r>
          </a:p>
        </p:txBody>
      </p:sp>
      <p:sp>
        <p:nvSpPr>
          <p:cNvPr id="4" name="TextBox 3">
            <a:extLst>
              <a:ext uri="{FF2B5EF4-FFF2-40B4-BE49-F238E27FC236}">
                <a16:creationId xmlns:a16="http://schemas.microsoft.com/office/drawing/2014/main" id="{49D75849-EC45-844C-D2B6-370EA25364C6}"/>
              </a:ext>
            </a:extLst>
          </p:cNvPr>
          <p:cNvSpPr txBox="1"/>
          <p:nvPr/>
        </p:nvSpPr>
        <p:spPr>
          <a:xfrm>
            <a:off x="735106" y="1990164"/>
            <a:ext cx="9572154" cy="3416320"/>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Developing an Integrated Sensor-Based River Water Quality Monitoring System for</a:t>
            </a:r>
            <a:r>
              <a:rPr lang="en-US" b="1" dirty="0">
                <a:latin typeface="Söhne"/>
              </a:rPr>
              <a:t> Drinking.</a:t>
            </a:r>
            <a:endParaRPr lang="en-US" dirty="0">
              <a:latin typeface="Söhne"/>
            </a:endParaRPr>
          </a:p>
          <a:p>
            <a:pPr marL="285750" indent="-285750">
              <a:buFont typeface="Arial" panose="020B0604020202020204" pitchFamily="34" charset="0"/>
              <a:buChar char="•"/>
            </a:pPr>
            <a:endParaRPr lang="en-US" dirty="0">
              <a:latin typeface="Söhne"/>
            </a:endParaRPr>
          </a:p>
          <a:p>
            <a:r>
              <a:rPr lang="en-US" b="0" i="0" dirty="0">
                <a:effectLst/>
                <a:latin typeface="Söhne"/>
              </a:rPr>
              <a:t>In modern agriculture, the quality of water used for irrigation plays a crucial role in determining crop yield and overall agricultural productivity. However, the lack of a real-time and comprehensive water quality monitoring system for assessing key parameters such as pH, ORP, conductivity, dissolved oxygen, residual chlorine, turbidity, and salinity in river water poses a significant challenge to farmers. Traditional methods of water quality testing are often time-consuming, labor-intensive, and may not provide immediate results. The objective of this project is to design and implement an Internet of Things (IoT) based water quality monitoring system using various sensors, including pH, ORP, conductivity, dissolved oxygen, residual chlorine, turbidity, and salinity sensors. The system will be integrated with an Arduino board to provide farmers with real-time information about the suitability of river water for irrigation purposes.</a:t>
            </a:r>
            <a:endParaRPr lang="en-IN" dirty="0"/>
          </a:p>
        </p:txBody>
      </p:sp>
    </p:spTree>
    <p:extLst>
      <p:ext uri="{BB962C8B-B14F-4D97-AF65-F5344CB8AC3E}">
        <p14:creationId xmlns:p14="http://schemas.microsoft.com/office/powerpoint/2010/main" val="212436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AAEC-6812-D2F2-C809-6860FE7C9A01}"/>
              </a:ext>
            </a:extLst>
          </p:cNvPr>
          <p:cNvSpPr>
            <a:spLocks noGrp="1"/>
          </p:cNvSpPr>
          <p:nvPr>
            <p:ph type="title"/>
          </p:nvPr>
        </p:nvSpPr>
        <p:spPr>
          <a:xfrm>
            <a:off x="627529" y="365760"/>
            <a:ext cx="10326983" cy="1325562"/>
          </a:xfrm>
        </p:spPr>
        <p:txBody>
          <a:bodyPr/>
          <a:lstStyle/>
          <a:p>
            <a:r>
              <a:rPr lang="en-IN" dirty="0"/>
              <a:t>Motivation</a:t>
            </a:r>
          </a:p>
        </p:txBody>
      </p:sp>
      <p:sp>
        <p:nvSpPr>
          <p:cNvPr id="3" name="TextBox 2">
            <a:extLst>
              <a:ext uri="{FF2B5EF4-FFF2-40B4-BE49-F238E27FC236}">
                <a16:creationId xmlns:a16="http://schemas.microsoft.com/office/drawing/2014/main" id="{4EA10778-3E34-603D-2AC9-757FB4256A3D}"/>
              </a:ext>
            </a:extLst>
          </p:cNvPr>
          <p:cNvSpPr txBox="1"/>
          <p:nvPr/>
        </p:nvSpPr>
        <p:spPr>
          <a:xfrm>
            <a:off x="708212" y="2039470"/>
            <a:ext cx="10234108" cy="3693319"/>
          </a:xfrm>
          <a:prstGeom prst="rect">
            <a:avLst/>
          </a:prstGeom>
          <a:noFill/>
        </p:spPr>
        <p:txBody>
          <a:bodyPr wrap="square" rtlCol="0">
            <a:spAutoFit/>
          </a:bodyPr>
          <a:lstStyle/>
          <a:p>
            <a:r>
              <a:rPr lang="en-US" b="0" i="0" dirty="0">
                <a:effectLst/>
                <a:latin typeface="Söhne"/>
              </a:rPr>
              <a:t>The motivation behind this project stems from the urgent need to address the critical challenges faced in agricultural water management. As global populations continue to grow and environmental concerns intensify, sustainable agricultural practices have become paramount. Access to clean and suitable water for irrigation plays a pivotal role in ensuring optimal crop yield, maintaining soil health, and mitigating environmental impacts.</a:t>
            </a:r>
            <a:endParaRPr lang="en-US" dirty="0">
              <a:latin typeface="Söhne"/>
            </a:endParaRPr>
          </a:p>
          <a:p>
            <a:endParaRPr lang="en-US" dirty="0">
              <a:latin typeface="Söhne"/>
            </a:endParaRPr>
          </a:p>
          <a:p>
            <a:r>
              <a:rPr lang="en-US" b="0" i="0" dirty="0">
                <a:effectLst/>
                <a:latin typeface="Söhne"/>
              </a:rPr>
              <a:t>However, many regions grapple with the issue of water contamination, which can lead to diminished crop quality, reduced yield, and even soil degradation. Traditional methods of water quality assessment are often time-consuming, expensive, and lack real-time capabilities, making it difficult for farmers to make informed decisions about irrigation water usage.</a:t>
            </a:r>
            <a:br>
              <a:rPr lang="en-US" b="0" i="0" dirty="0">
                <a:effectLst/>
                <a:latin typeface="Söhne"/>
              </a:rPr>
            </a:br>
            <a:endParaRPr lang="en-US" dirty="0">
              <a:latin typeface="Söhne"/>
            </a:endParaRPr>
          </a:p>
          <a:p>
            <a:r>
              <a:rPr lang="en-US" dirty="0">
                <a:latin typeface="Söhne"/>
              </a:rPr>
              <a:t>Source: </a:t>
            </a:r>
            <a:r>
              <a:rPr lang="en-IN" u="sng" kern="100" dirty="0">
                <a:latin typeface="Calibri" panose="020F0502020204030204" pitchFamily="34" charset="0"/>
                <a:ea typeface="Calibri" panose="020F0502020204030204" pitchFamily="34" charset="0"/>
                <a:cs typeface="Times New Roman" panose="02020603050405020304" pitchFamily="18" charset="0"/>
              </a:rPr>
              <a:t>	Water Quality</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(who.int)</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 , WHO 2022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997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A6A380-2116-195A-D41B-E8E6CF7AF359}"/>
              </a:ext>
            </a:extLst>
          </p:cNvPr>
          <p:cNvSpPr>
            <a:spLocks noGrp="1"/>
          </p:cNvSpPr>
          <p:nvPr>
            <p:ph type="title"/>
          </p:nvPr>
        </p:nvSpPr>
        <p:spPr>
          <a:xfrm>
            <a:off x="690282" y="222325"/>
            <a:ext cx="10264230" cy="1325562"/>
          </a:xfrm>
        </p:spPr>
        <p:txBody>
          <a:bodyPr/>
          <a:lstStyle/>
          <a:p>
            <a:r>
              <a:rPr lang="en-IN" dirty="0"/>
              <a:t>Abstract </a:t>
            </a:r>
          </a:p>
        </p:txBody>
      </p:sp>
      <p:sp>
        <p:nvSpPr>
          <p:cNvPr id="6" name="TextBox 5">
            <a:extLst>
              <a:ext uri="{FF2B5EF4-FFF2-40B4-BE49-F238E27FC236}">
                <a16:creationId xmlns:a16="http://schemas.microsoft.com/office/drawing/2014/main" id="{45988036-ADEC-4403-A942-B6C4297B0159}"/>
              </a:ext>
            </a:extLst>
          </p:cNvPr>
          <p:cNvSpPr txBox="1"/>
          <p:nvPr/>
        </p:nvSpPr>
        <p:spPr>
          <a:xfrm>
            <a:off x="690282" y="1899869"/>
            <a:ext cx="10264230"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öhne"/>
              </a:rPr>
              <a:t>Sustainable agricultural practices hinge on efficient water management, and the quality of irrigation water is pivotal in ensuring optimal crop yield and environmental preservation. This project presents an innovative solution to address this challenge through the integration of advanced sensors and technology. By employing a range of sensors, including pH, ORP, conductivity, dissolved oxygen, residual chlorine, turbidity, and salinity sensors, the project aims to comprehensively evaluate the quality of river water used for irrigation. The data collected by these sensors will be processed in real-time using an Arduino board, enabling immediate assessments of water suitability for irrigation.</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dirty="0">
                <a:latin typeface="Söhne"/>
              </a:rPr>
              <a:t> The potential impact of this project includes enhanced crop yield, resource efficiency, and reduced environmental risks associated with water contamination. By providing a reliable tool for evaluating irrigation water quality, the project strives to contribute to sustainable agricultural practices, resilient food production, and environmental conservation.</a:t>
            </a:r>
          </a:p>
          <a:p>
            <a:pPr marL="285750" indent="-285750">
              <a:buFont typeface="Arial" panose="020B0604020202020204" pitchFamily="34" charset="0"/>
              <a:buChar char="•"/>
            </a:pPr>
            <a:endParaRPr lang="en-IN" dirty="0">
              <a:latin typeface="Söhne"/>
            </a:endParaRPr>
          </a:p>
        </p:txBody>
      </p:sp>
    </p:spTree>
    <p:extLst>
      <p:ext uri="{BB962C8B-B14F-4D97-AF65-F5344CB8AC3E}">
        <p14:creationId xmlns:p14="http://schemas.microsoft.com/office/powerpoint/2010/main" val="387880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8DC7-56AB-031E-9664-6933E7ED2B52}"/>
              </a:ext>
            </a:extLst>
          </p:cNvPr>
          <p:cNvSpPr>
            <a:spLocks noGrp="1"/>
          </p:cNvSpPr>
          <p:nvPr>
            <p:ph type="title"/>
          </p:nvPr>
        </p:nvSpPr>
        <p:spPr>
          <a:xfrm>
            <a:off x="577516" y="125129"/>
            <a:ext cx="10376996" cy="1095487"/>
          </a:xfrm>
        </p:spPr>
        <p:txBody>
          <a:bodyPr/>
          <a:lstStyle/>
          <a:p>
            <a:r>
              <a:rPr lang="en-IN" dirty="0"/>
              <a:t>Proposed Solution :</a:t>
            </a:r>
          </a:p>
        </p:txBody>
      </p:sp>
      <p:sp>
        <p:nvSpPr>
          <p:cNvPr id="3" name="TextBox 2">
            <a:extLst>
              <a:ext uri="{FF2B5EF4-FFF2-40B4-BE49-F238E27FC236}">
                <a16:creationId xmlns:a16="http://schemas.microsoft.com/office/drawing/2014/main" id="{96E8EC12-BF47-6336-383C-4EE9D1B08EB2}"/>
              </a:ext>
            </a:extLst>
          </p:cNvPr>
          <p:cNvSpPr txBox="1"/>
          <p:nvPr/>
        </p:nvSpPr>
        <p:spPr>
          <a:xfrm>
            <a:off x="833360" y="1506027"/>
            <a:ext cx="10121152" cy="4524315"/>
          </a:xfrm>
          <a:prstGeom prst="rect">
            <a:avLst/>
          </a:prstGeom>
          <a:noFill/>
        </p:spPr>
        <p:txBody>
          <a:bodyPr wrap="square" rtlCol="0">
            <a:spAutoFit/>
          </a:bodyPr>
          <a:lstStyle/>
          <a:p>
            <a:pPr algn="l"/>
            <a:r>
              <a:rPr lang="en-US" b="1" i="0" dirty="0">
                <a:effectLst/>
                <a:latin typeface="Söhne"/>
              </a:rPr>
              <a:t>By developing this system, we aim to address the following key challenges:</a:t>
            </a:r>
          </a:p>
          <a:p>
            <a:pPr algn="l"/>
            <a:endParaRPr lang="en-US" b="1" dirty="0">
              <a:latin typeface="Söhne"/>
            </a:endParaRPr>
          </a:p>
          <a:p>
            <a:pPr marL="342900" indent="-342900" algn="l">
              <a:buAutoNum type="arabicPeriod"/>
            </a:pPr>
            <a:r>
              <a:rPr lang="en-US" b="1" i="0" dirty="0">
                <a:effectLst/>
                <a:latin typeface="Söhne"/>
              </a:rPr>
              <a:t>Real-time Monitoring</a:t>
            </a:r>
            <a:r>
              <a:rPr lang="en-US" i="0" dirty="0">
                <a:effectLst/>
                <a:latin typeface="Söhne"/>
              </a:rPr>
              <a:t>: Create a system that continuously monitors multiple water quality parameters, ensuring that farmers have access to real-time data on river water conditions.</a:t>
            </a:r>
          </a:p>
          <a:p>
            <a:pPr marL="342900" indent="-342900" algn="l">
              <a:buAutoNum type="arabicPeriod"/>
            </a:pPr>
            <a:endParaRPr lang="en-US" dirty="0">
              <a:latin typeface="Söhne"/>
            </a:endParaRPr>
          </a:p>
          <a:p>
            <a:pPr marL="342900" indent="-342900" algn="l">
              <a:buAutoNum type="arabicPeriod"/>
            </a:pPr>
            <a:r>
              <a:rPr lang="en-US" b="1" i="0" dirty="0">
                <a:effectLst/>
                <a:latin typeface="Söhne"/>
              </a:rPr>
              <a:t> Sensor Integration: </a:t>
            </a:r>
            <a:r>
              <a:rPr lang="en-US" i="0" dirty="0">
                <a:effectLst/>
                <a:latin typeface="Söhne"/>
              </a:rPr>
              <a:t>Develop a solution to seamlessly integrate pH, ORP, conductivity, dissolved oxygen, residual chlorine, turbidity, and salinity sensors into a single monitoring unit.</a:t>
            </a:r>
          </a:p>
          <a:p>
            <a:pPr marL="342900" indent="-342900" algn="l">
              <a:buAutoNum type="arabicPeriod"/>
            </a:pPr>
            <a:endParaRPr lang="en-US" b="1" dirty="0">
              <a:latin typeface="Söhne"/>
            </a:endParaRPr>
          </a:p>
          <a:p>
            <a:pPr marL="342900" indent="-342900" algn="l">
              <a:buAutoNum type="arabicPeriod"/>
            </a:pPr>
            <a:r>
              <a:rPr lang="en-US" b="1" i="0" dirty="0">
                <a:effectLst/>
                <a:latin typeface="Söhne"/>
              </a:rPr>
              <a:t>Data Analysis and Interpretation</a:t>
            </a:r>
            <a:r>
              <a:rPr lang="en-US" i="0" dirty="0">
                <a:effectLst/>
                <a:latin typeface="Söhne"/>
              </a:rPr>
              <a:t>: Implement algorithms and processing techniques to analyze sensor data and provide an easy-to-understand assessment of water quality, indicating whether the water is safe for irrigation or not.</a:t>
            </a:r>
          </a:p>
          <a:p>
            <a:pPr marL="342900" indent="-342900" algn="l">
              <a:buAutoNum type="arabicPeriod"/>
            </a:pPr>
            <a:endParaRPr lang="en-US" b="1" dirty="0">
              <a:latin typeface="Söhne"/>
            </a:endParaRPr>
          </a:p>
          <a:p>
            <a:pPr marL="342900" indent="-342900" algn="l">
              <a:buAutoNum type="arabicPeriod"/>
            </a:pPr>
            <a:r>
              <a:rPr lang="en-US" b="1" i="0" dirty="0">
                <a:effectLst/>
                <a:latin typeface="Söhne"/>
              </a:rPr>
              <a:t> User-Friendly Interface: </a:t>
            </a:r>
            <a:r>
              <a:rPr lang="en-US" i="0" dirty="0">
                <a:effectLst/>
                <a:latin typeface="Söhne"/>
              </a:rPr>
              <a:t>Design an intuitive user interface that displays the water quality parameters and corresponding safety status, allowing farmers to make informed decisions regarding irrigation practices</a:t>
            </a:r>
          </a:p>
          <a:p>
            <a:pPr marL="342900" indent="-342900" algn="l">
              <a:buAutoNum type="arabicPeriod"/>
            </a:pPr>
            <a:endParaRPr lang="en-IN" dirty="0"/>
          </a:p>
        </p:txBody>
      </p:sp>
    </p:spTree>
    <p:extLst>
      <p:ext uri="{BB962C8B-B14F-4D97-AF65-F5344CB8AC3E}">
        <p14:creationId xmlns:p14="http://schemas.microsoft.com/office/powerpoint/2010/main" val="241233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8DC7-56AB-031E-9664-6933E7ED2B52}"/>
              </a:ext>
            </a:extLst>
          </p:cNvPr>
          <p:cNvSpPr>
            <a:spLocks noGrp="1"/>
          </p:cNvSpPr>
          <p:nvPr>
            <p:ph type="title"/>
          </p:nvPr>
        </p:nvSpPr>
        <p:spPr>
          <a:xfrm>
            <a:off x="833360" y="365760"/>
            <a:ext cx="10121152" cy="1095487"/>
          </a:xfrm>
        </p:spPr>
        <p:txBody>
          <a:bodyPr/>
          <a:lstStyle/>
          <a:p>
            <a:r>
              <a:rPr lang="en-IN" dirty="0"/>
              <a:t>Proposed Solution :</a:t>
            </a:r>
          </a:p>
        </p:txBody>
      </p:sp>
      <p:sp>
        <p:nvSpPr>
          <p:cNvPr id="3" name="TextBox 2">
            <a:extLst>
              <a:ext uri="{FF2B5EF4-FFF2-40B4-BE49-F238E27FC236}">
                <a16:creationId xmlns:a16="http://schemas.microsoft.com/office/drawing/2014/main" id="{96E8EC12-BF47-6336-383C-4EE9D1B08EB2}"/>
              </a:ext>
            </a:extLst>
          </p:cNvPr>
          <p:cNvSpPr txBox="1"/>
          <p:nvPr/>
        </p:nvSpPr>
        <p:spPr>
          <a:xfrm>
            <a:off x="833360" y="1618322"/>
            <a:ext cx="10121152" cy="1477328"/>
          </a:xfrm>
          <a:prstGeom prst="rect">
            <a:avLst/>
          </a:prstGeom>
          <a:noFill/>
        </p:spPr>
        <p:txBody>
          <a:bodyPr wrap="square" rtlCol="0">
            <a:spAutoFit/>
          </a:bodyPr>
          <a:lstStyle/>
          <a:p>
            <a:pPr algn="l"/>
            <a:r>
              <a:rPr lang="en-US" b="1" i="0" dirty="0">
                <a:effectLst/>
                <a:latin typeface="Söhne"/>
              </a:rPr>
              <a:t>5. Alert System</a:t>
            </a:r>
            <a:r>
              <a:rPr lang="en-US" i="0" dirty="0">
                <a:effectLst/>
                <a:latin typeface="Söhne"/>
              </a:rPr>
              <a:t>: Implement an alert mechanism that notifies farmers in real-time through visual indicators or notifications on their devices if the water quality falls below acceptable levels</a:t>
            </a:r>
          </a:p>
          <a:p>
            <a:pPr algn="l"/>
            <a:endParaRPr lang="en-US" b="1" dirty="0">
              <a:latin typeface="Söhne"/>
            </a:endParaRPr>
          </a:p>
          <a:p>
            <a:pPr algn="l"/>
            <a:r>
              <a:rPr lang="en-US" b="1" i="0" dirty="0">
                <a:effectLst/>
                <a:latin typeface="Söhne"/>
              </a:rPr>
              <a:t>6. Cost-Efficiency and Scalability: </a:t>
            </a:r>
            <a:r>
              <a:rPr lang="en-US" i="0" dirty="0">
                <a:effectLst/>
                <a:latin typeface="Söhne"/>
              </a:rPr>
              <a:t>Develop a cost-effective solution that can be easily replicated and scaled to suit different agricultural settings and water sources.</a:t>
            </a:r>
            <a:endParaRPr lang="en-IN" dirty="0"/>
          </a:p>
        </p:txBody>
      </p:sp>
    </p:spTree>
    <p:extLst>
      <p:ext uri="{BB962C8B-B14F-4D97-AF65-F5344CB8AC3E}">
        <p14:creationId xmlns:p14="http://schemas.microsoft.com/office/powerpoint/2010/main" val="7271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4031-1F23-9F6D-5537-483B435C2D50}"/>
              </a:ext>
            </a:extLst>
          </p:cNvPr>
          <p:cNvSpPr>
            <a:spLocks noGrp="1"/>
          </p:cNvSpPr>
          <p:nvPr>
            <p:ph type="title"/>
          </p:nvPr>
        </p:nvSpPr>
        <p:spPr>
          <a:xfrm>
            <a:off x="668314" y="0"/>
            <a:ext cx="9692640" cy="1325562"/>
          </a:xfrm>
        </p:spPr>
        <p:txBody>
          <a:bodyPr/>
          <a:lstStyle/>
          <a:p>
            <a:r>
              <a:rPr lang="en-IN" dirty="0"/>
              <a:t>Basic Architecture </a:t>
            </a:r>
          </a:p>
        </p:txBody>
      </p:sp>
      <p:pic>
        <p:nvPicPr>
          <p:cNvPr id="5" name="Picture 4">
            <a:extLst>
              <a:ext uri="{FF2B5EF4-FFF2-40B4-BE49-F238E27FC236}">
                <a16:creationId xmlns:a16="http://schemas.microsoft.com/office/drawing/2014/main" id="{B33FD80F-21DA-D835-6779-C1C3F6756BDB}"/>
              </a:ext>
            </a:extLst>
          </p:cNvPr>
          <p:cNvPicPr>
            <a:picLocks noChangeAspect="1"/>
          </p:cNvPicPr>
          <p:nvPr/>
        </p:nvPicPr>
        <p:blipFill>
          <a:blip r:embed="rId2"/>
          <a:stretch>
            <a:fillRect/>
          </a:stretch>
        </p:blipFill>
        <p:spPr>
          <a:xfrm>
            <a:off x="519953" y="1870813"/>
            <a:ext cx="9977718" cy="3843920"/>
          </a:xfrm>
          <a:prstGeom prst="rect">
            <a:avLst/>
          </a:prstGeom>
        </p:spPr>
      </p:pic>
    </p:spTree>
    <p:extLst>
      <p:ext uri="{BB962C8B-B14F-4D97-AF65-F5344CB8AC3E}">
        <p14:creationId xmlns:p14="http://schemas.microsoft.com/office/powerpoint/2010/main" val="340777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4031-1F23-9F6D-5537-483B435C2D50}"/>
              </a:ext>
            </a:extLst>
          </p:cNvPr>
          <p:cNvSpPr>
            <a:spLocks noGrp="1"/>
          </p:cNvSpPr>
          <p:nvPr>
            <p:ph type="title"/>
          </p:nvPr>
        </p:nvSpPr>
        <p:spPr>
          <a:xfrm>
            <a:off x="668314" y="0"/>
            <a:ext cx="9692640" cy="1325562"/>
          </a:xfrm>
        </p:spPr>
        <p:txBody>
          <a:bodyPr/>
          <a:lstStyle/>
          <a:p>
            <a:r>
              <a:rPr lang="en-IN" dirty="0"/>
              <a:t>Basic Architecture explanation.</a:t>
            </a:r>
          </a:p>
        </p:txBody>
      </p:sp>
      <p:sp>
        <p:nvSpPr>
          <p:cNvPr id="5" name="TextBox 4">
            <a:extLst>
              <a:ext uri="{FF2B5EF4-FFF2-40B4-BE49-F238E27FC236}">
                <a16:creationId xmlns:a16="http://schemas.microsoft.com/office/drawing/2014/main" id="{A828EAEC-C1AB-4C7A-DDE7-00AF4FC1B558}"/>
              </a:ext>
            </a:extLst>
          </p:cNvPr>
          <p:cNvSpPr txBox="1"/>
          <p:nvPr/>
        </p:nvSpPr>
        <p:spPr>
          <a:xfrm>
            <a:off x="668314" y="1830449"/>
            <a:ext cx="9919475" cy="3693319"/>
          </a:xfrm>
          <a:prstGeom prst="rect">
            <a:avLst/>
          </a:prstGeom>
          <a:noFill/>
        </p:spPr>
        <p:txBody>
          <a:bodyPr wrap="square">
            <a:spAutoFit/>
          </a:bodyPr>
          <a:lstStyle/>
          <a:p>
            <a:pPr algn="l">
              <a:buFont typeface="+mj-lt"/>
              <a:buAutoNum type="arabicPeriod"/>
            </a:pPr>
            <a:r>
              <a:rPr lang="en-US" b="1" i="0" dirty="0">
                <a:effectLst/>
                <a:latin typeface="Söhne"/>
              </a:rPr>
              <a:t>River Water:</a:t>
            </a:r>
            <a:r>
              <a:rPr lang="en-US" b="0" i="0" dirty="0">
                <a:effectLst/>
                <a:latin typeface="Söhne"/>
              </a:rPr>
              <a:t> This is the water source from which you're drawing water for irrigation.</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Sensors:</a:t>
            </a:r>
            <a:r>
              <a:rPr lang="en-US" b="0" i="0" dirty="0">
                <a:effectLst/>
                <a:latin typeface="Söhne"/>
              </a:rPr>
              <a:t> These sensors (pH, ORP, conductivity, etc.) are placed in the river water to measure various water quality parameters.</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Arduino Board:</a:t>
            </a:r>
            <a:r>
              <a:rPr lang="en-US" b="0" i="0" dirty="0">
                <a:effectLst/>
                <a:latin typeface="Söhne"/>
              </a:rPr>
              <a:t> The Arduino board processes the data from sensors and makes decisions based on predefined thresholds or criteria. It determines whether the water is safe for irrigation.</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Communication:</a:t>
            </a:r>
            <a:r>
              <a:rPr lang="en-US" b="0" i="0" dirty="0">
                <a:effectLst/>
                <a:latin typeface="Söhne"/>
              </a:rPr>
              <a:t> The Arduino board communicates with external systems, which could be wired or wireless. It transmits the sensor data and irrigation suitability decisions.</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User Interface:</a:t>
            </a:r>
            <a:r>
              <a:rPr lang="en-US" b="0" i="0" dirty="0">
                <a:effectLst/>
                <a:latin typeface="Söhne"/>
              </a:rPr>
              <a:t> The results are displayed to the user through LEDs, a display on the device, or even a mobile app. This informs users about the quality of the water and whether it's suitable for irrigation.</a:t>
            </a:r>
          </a:p>
        </p:txBody>
      </p:sp>
    </p:spTree>
    <p:extLst>
      <p:ext uri="{BB962C8B-B14F-4D97-AF65-F5344CB8AC3E}">
        <p14:creationId xmlns:p14="http://schemas.microsoft.com/office/powerpoint/2010/main" val="371546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44C5-3DAD-6FFC-1525-B2942E77BC1B}"/>
              </a:ext>
            </a:extLst>
          </p:cNvPr>
          <p:cNvSpPr>
            <a:spLocks noGrp="1"/>
          </p:cNvSpPr>
          <p:nvPr>
            <p:ph type="title"/>
          </p:nvPr>
        </p:nvSpPr>
        <p:spPr>
          <a:xfrm>
            <a:off x="770964" y="195431"/>
            <a:ext cx="10183548" cy="1325562"/>
          </a:xfrm>
        </p:spPr>
        <p:txBody>
          <a:bodyPr/>
          <a:lstStyle/>
          <a:p>
            <a:r>
              <a:rPr lang="en-IN" dirty="0"/>
              <a:t>Existing Solutions.</a:t>
            </a:r>
          </a:p>
        </p:txBody>
      </p:sp>
      <p:sp>
        <p:nvSpPr>
          <p:cNvPr id="4" name="TextBox 3">
            <a:extLst>
              <a:ext uri="{FF2B5EF4-FFF2-40B4-BE49-F238E27FC236}">
                <a16:creationId xmlns:a16="http://schemas.microsoft.com/office/drawing/2014/main" id="{916DE001-B55E-BD27-C08F-03C296BC591E}"/>
              </a:ext>
            </a:extLst>
          </p:cNvPr>
          <p:cNvSpPr txBox="1"/>
          <p:nvPr/>
        </p:nvSpPr>
        <p:spPr>
          <a:xfrm>
            <a:off x="770964" y="1956643"/>
            <a:ext cx="9870142" cy="313932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Söhne"/>
              </a:rPr>
              <a:t>Traditional Water Testing: </a:t>
            </a:r>
            <a:r>
              <a:rPr lang="en-US" b="0" i="0" dirty="0">
                <a:effectLst/>
                <a:latin typeface="Söhne"/>
              </a:rPr>
              <a:t>Farmers and agricultural organizations often rely on traditional water testing methods, which involve collecting water samples and sending them to laboratories for analysis. While accurate, this process can be time-consuming and lacks real-time information.</a:t>
            </a:r>
          </a:p>
          <a:p>
            <a:pPr marL="285750" indent="-285750" algn="l">
              <a:buFont typeface="Arial" panose="020B0604020202020204" pitchFamily="34" charset="0"/>
              <a:buChar char="•"/>
            </a:pPr>
            <a:endParaRPr lang="en-US" b="1" dirty="0">
              <a:latin typeface="Söhne"/>
            </a:endParaRPr>
          </a:p>
          <a:p>
            <a:pPr marL="285750" indent="-285750" algn="l">
              <a:buFont typeface="Arial" panose="020B0604020202020204" pitchFamily="34" charset="0"/>
              <a:buChar char="•"/>
            </a:pPr>
            <a:r>
              <a:rPr lang="en-US" b="1" i="0" dirty="0">
                <a:effectLst/>
                <a:latin typeface="Söhne"/>
              </a:rPr>
              <a:t>Portable Water Testing Kits</a:t>
            </a:r>
            <a:r>
              <a:rPr lang="en-US" b="0" i="0" dirty="0">
                <a:effectLst/>
                <a:latin typeface="Söhne"/>
              </a:rPr>
              <a:t>: Portable water testing kits have been developed that allow farmers to conduct basic water quality tests on-site. These kits include test strips or color-changing reagents that indicate the presence of specific contaminants.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1" i="0" dirty="0">
                <a:effectLst/>
                <a:latin typeface="Söhne"/>
              </a:rPr>
              <a:t>Mobile Apps:</a:t>
            </a:r>
            <a:r>
              <a:rPr lang="en-US" b="0" i="0" dirty="0">
                <a:solidFill>
                  <a:srgbClr val="D1D5DB"/>
                </a:solidFill>
                <a:effectLst/>
                <a:latin typeface="Söhne"/>
              </a:rPr>
              <a:t> </a:t>
            </a:r>
            <a:r>
              <a:rPr lang="en-US" b="0" i="0" dirty="0">
                <a:effectLst/>
                <a:latin typeface="Söhne"/>
              </a:rPr>
              <a:t>Mobile applications have been developed that allow users to input water quality data and receive instant feedback on water suitability for irrigation. These apps often use established water quality guidelines to make assessments.</a:t>
            </a:r>
          </a:p>
        </p:txBody>
      </p:sp>
    </p:spTree>
    <p:extLst>
      <p:ext uri="{BB962C8B-B14F-4D97-AF65-F5344CB8AC3E}">
        <p14:creationId xmlns:p14="http://schemas.microsoft.com/office/powerpoint/2010/main" val="416391003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20066</TotalTime>
  <Words>977</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Söhne</vt:lpstr>
      <vt:lpstr>Wingdings 2</vt:lpstr>
      <vt:lpstr>View</vt:lpstr>
      <vt:lpstr>IoT-Based Water Quality Monitoring System.</vt:lpstr>
      <vt:lpstr>Problem Statement</vt:lpstr>
      <vt:lpstr>Motivation</vt:lpstr>
      <vt:lpstr>Abstract </vt:lpstr>
      <vt:lpstr>Proposed Solution :</vt:lpstr>
      <vt:lpstr>Proposed Solution :</vt:lpstr>
      <vt:lpstr>Basic Architecture </vt:lpstr>
      <vt:lpstr>Basic Architecture explanation.</vt:lpstr>
      <vt:lpstr>Existing Solutions.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Quality Monitoring System.</dc:title>
  <dc:creator>18 Sreepriya Kottilthara</dc:creator>
  <cp:lastModifiedBy>Sreepriya Kottilthara</cp:lastModifiedBy>
  <cp:revision>6</cp:revision>
  <dcterms:created xsi:type="dcterms:W3CDTF">2023-08-04T08:40:05Z</dcterms:created>
  <dcterms:modified xsi:type="dcterms:W3CDTF">2024-04-10T03:51:43Z</dcterms:modified>
</cp:coreProperties>
</file>