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charts/chart1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438" r:id="rId4"/>
    <p:sldId id="442" r:id="rId5"/>
    <p:sldId id="440" r:id="rId6"/>
    <p:sldId id="447" r:id="rId7"/>
    <p:sldId id="264" r:id="rId8"/>
    <p:sldId id="456" r:id="rId9"/>
    <p:sldId id="464" r:id="rId10"/>
    <p:sldId id="265" r:id="rId11"/>
    <p:sldId id="448" r:id="rId12"/>
    <p:sldId id="450" r:id="rId13"/>
    <p:sldId id="268" r:id="rId14"/>
    <p:sldId id="458" r:id="rId15"/>
    <p:sldId id="471" r:id="rId16"/>
    <p:sldId id="280" r:id="rId17"/>
    <p:sldId id="472" r:id="rId18"/>
    <p:sldId id="453" r:id="rId19"/>
    <p:sldId id="460" r:id="rId20"/>
    <p:sldId id="270" r:id="rId21"/>
    <p:sldId id="271" r:id="rId22"/>
    <p:sldId id="461" r:id="rId23"/>
    <p:sldId id="462" r:id="rId24"/>
    <p:sldId id="475" r:id="rId25"/>
    <p:sldId id="354" r:id="rId26"/>
    <p:sldId id="463" r:id="rId27"/>
    <p:sldId id="411" r:id="rId28"/>
    <p:sldId id="452" r:id="rId29"/>
    <p:sldId id="263" r:id="rId30"/>
    <p:sldId id="473" r:id="rId31"/>
    <p:sldId id="465" r:id="rId32"/>
    <p:sldId id="457" r:id="rId33"/>
    <p:sldId id="466" r:id="rId34"/>
    <p:sldId id="467" r:id="rId35"/>
    <p:sldId id="468" r:id="rId36"/>
  </p:sldIdLst>
  <p:sldSz cx="12192000" cy="6858000"/>
  <p:notesSz cx="7315200" cy="9601200"/>
  <p:custDataLst>
    <p:tags r:id="rId3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D00"/>
    <a:srgbClr val="ED8B00"/>
    <a:srgbClr val="DB291C"/>
    <a:srgbClr val="FF9900"/>
    <a:srgbClr val="C00000"/>
    <a:srgbClr val="3C8A2E"/>
    <a:srgbClr val="DCDCDC"/>
    <a:srgbClr val="B4B4B4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799" autoAdjust="0"/>
  </p:normalViewPr>
  <p:slideViewPr>
    <p:cSldViewPr snapToGrid="0" showGuides="1">
      <p:cViewPr varScale="1">
        <p:scale>
          <a:sx n="84" d="100"/>
          <a:sy n="84" d="100"/>
        </p:scale>
        <p:origin x="184" y="856"/>
      </p:cViewPr>
      <p:guideLst>
        <p:guide/>
        <p:guide orient="horz" pos="2047"/>
        <p:guide orient="horz" pos="1440"/>
        <p:guide orient="horz" pos="2568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ulin\AppData\Local\Microsoft\Windows\INetCache\Content.Outlook\Z28F2FPM\swaption_vols_3D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mulin\Documents\WeChat%20Files\superbryan03\FileStorage\File\2019-12\G2PP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mulin\Documents\WeChat%20Files\superbryan03\FileStorage\File\2019-12\G2PP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mulin\Documents\WeChat%20Files\superbryan03\FileStorage\File\2019-12\G2PP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ulin\AppData\Local\Microsoft\Windows\INetCache\Content.Outlook\Z28F2FPM\swaption_vols_3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ulin\AppData\Local\Microsoft\Windows\INetCache\Content.Outlook\Z28F2FPM\swaption_vols_3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ulin\AppData\Local\Microsoft\Windows\INetCache\Content.Outlook\Z28F2FPM\swaption_vols_3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ulin\AppData\Local\Microsoft\Windows\INetCache\Content.Outlook\Z28F2FPM\swaption_vols_3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ulin\AppData\Local\Microsoft\Windows\INetCache\Content.Outlook\Z28F2FPM\swaption_vols_3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ulin\AppData\Local\Microsoft\Windows\INetCache\Content.Outlook\Z28F2FPM\swaption_vols_3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mulin\AppData\Local\Microsoft\Windows\INetCache\Content.Outlook\Z28F2FPM\swaption_vols_3D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mulin\Documents\WeChat%20Files\superbryan03\FileStorage\File\2019-12\G2PP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Market Volatility Surface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6538305174502103E-2"/>
          <c:y val="0.13717158671958124"/>
          <c:w val="0.89203389830508473"/>
          <c:h val="0.75794679595181602"/>
        </c:manualLayout>
      </c:layout>
      <c:surface3DChart>
        <c:wireframe val="0"/>
        <c:ser>
          <c:idx val="0"/>
          <c:order val="0"/>
          <c:tx>
            <c:strRef>
              <c:f>'2019-07-05'!$B$1</c:f>
              <c:strCache>
                <c:ptCount val="1"/>
                <c:pt idx="0">
                  <c:v>12M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'2019-07-05'!$B$2:$B$14</c:f>
              <c:numCache>
                <c:formatCode>General</c:formatCode>
                <c:ptCount val="13"/>
                <c:pt idx="0">
                  <c:v>74.62</c:v>
                </c:pt>
                <c:pt idx="1">
                  <c:v>35.57</c:v>
                </c:pt>
                <c:pt idx="2">
                  <c:v>70.680000000000007</c:v>
                </c:pt>
                <c:pt idx="3">
                  <c:v>56.75</c:v>
                </c:pt>
                <c:pt idx="4">
                  <c:v>71.13</c:v>
                </c:pt>
                <c:pt idx="5">
                  <c:v>70.89</c:v>
                </c:pt>
                <c:pt idx="6">
                  <c:v>76.034999999999997</c:v>
                </c:pt>
                <c:pt idx="7">
                  <c:v>81.795000000000002</c:v>
                </c:pt>
                <c:pt idx="8">
                  <c:v>71.084999999999994</c:v>
                </c:pt>
                <c:pt idx="9">
                  <c:v>76.25</c:v>
                </c:pt>
                <c:pt idx="10">
                  <c:v>69.03</c:v>
                </c:pt>
                <c:pt idx="11">
                  <c:v>63.295000000000002</c:v>
                </c:pt>
                <c:pt idx="12">
                  <c:v>57.78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C-48D8-B824-580CC2E729A2}"/>
            </c:ext>
          </c:extLst>
        </c:ser>
        <c:ser>
          <c:idx val="1"/>
          <c:order val="1"/>
          <c:tx>
            <c:strRef>
              <c:f>'2019-07-05'!$C$1</c:f>
              <c:strCache>
                <c:ptCount val="1"/>
                <c:pt idx="0">
                  <c:v>24M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'2019-07-05'!$C$2:$C$14</c:f>
              <c:numCache>
                <c:formatCode>General</c:formatCode>
                <c:ptCount val="13"/>
                <c:pt idx="0">
                  <c:v>79.569999999999993</c:v>
                </c:pt>
                <c:pt idx="1">
                  <c:v>72.584999999999994</c:v>
                </c:pt>
                <c:pt idx="2">
                  <c:v>79.394999999999996</c:v>
                </c:pt>
                <c:pt idx="3">
                  <c:v>64.59</c:v>
                </c:pt>
                <c:pt idx="4">
                  <c:v>71.974999999999994</c:v>
                </c:pt>
                <c:pt idx="5">
                  <c:v>77.19</c:v>
                </c:pt>
                <c:pt idx="6">
                  <c:v>77.36</c:v>
                </c:pt>
                <c:pt idx="7">
                  <c:v>80.784999999999997</c:v>
                </c:pt>
                <c:pt idx="8">
                  <c:v>78.31</c:v>
                </c:pt>
                <c:pt idx="9">
                  <c:v>72.344999999999999</c:v>
                </c:pt>
                <c:pt idx="10">
                  <c:v>67.23</c:v>
                </c:pt>
                <c:pt idx="11">
                  <c:v>61.484999999999999</c:v>
                </c:pt>
                <c:pt idx="12">
                  <c:v>55.35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6C-48D8-B824-580CC2E729A2}"/>
            </c:ext>
          </c:extLst>
        </c:ser>
        <c:ser>
          <c:idx val="2"/>
          <c:order val="2"/>
          <c:tx>
            <c:strRef>
              <c:f>'2019-07-05'!$D$1</c:f>
              <c:strCache>
                <c:ptCount val="1"/>
                <c:pt idx="0">
                  <c:v>36M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'2019-07-05'!$D$2:$D$14</c:f>
              <c:numCache>
                <c:formatCode>General</c:formatCode>
                <c:ptCount val="13"/>
                <c:pt idx="0">
                  <c:v>85.38</c:v>
                </c:pt>
                <c:pt idx="1">
                  <c:v>82.855000000000004</c:v>
                </c:pt>
                <c:pt idx="2">
                  <c:v>78.959999999999994</c:v>
                </c:pt>
                <c:pt idx="3">
                  <c:v>65.56</c:v>
                </c:pt>
                <c:pt idx="4">
                  <c:v>74.974999999999994</c:v>
                </c:pt>
                <c:pt idx="5">
                  <c:v>77.209999999999994</c:v>
                </c:pt>
                <c:pt idx="6">
                  <c:v>76.16</c:v>
                </c:pt>
                <c:pt idx="7">
                  <c:v>79.73</c:v>
                </c:pt>
                <c:pt idx="8">
                  <c:v>77.605000000000004</c:v>
                </c:pt>
                <c:pt idx="9">
                  <c:v>72.805000000000007</c:v>
                </c:pt>
                <c:pt idx="10">
                  <c:v>65.84</c:v>
                </c:pt>
                <c:pt idx="11">
                  <c:v>60.314999999999998</c:v>
                </c:pt>
                <c:pt idx="12">
                  <c:v>56.365000000000002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6C-48D8-B824-580CC2E729A2}"/>
            </c:ext>
          </c:extLst>
        </c:ser>
        <c:ser>
          <c:idx val="3"/>
          <c:order val="3"/>
          <c:tx>
            <c:strRef>
              <c:f>'2019-07-05'!$E$1</c:f>
              <c:strCache>
                <c:ptCount val="1"/>
                <c:pt idx="0">
                  <c:v>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'2019-07-05'!$E$2:$E$14</c:f>
              <c:numCache>
                <c:formatCode>General</c:formatCode>
                <c:ptCount val="13"/>
                <c:pt idx="0">
                  <c:v>56.77</c:v>
                </c:pt>
                <c:pt idx="1">
                  <c:v>60.4</c:v>
                </c:pt>
                <c:pt idx="2">
                  <c:v>60.844999999999999</c:v>
                </c:pt>
                <c:pt idx="3">
                  <c:v>69.209999999999994</c:v>
                </c:pt>
                <c:pt idx="4">
                  <c:v>71.314999999999998</c:v>
                </c:pt>
                <c:pt idx="5">
                  <c:v>75.930000000000007</c:v>
                </c:pt>
                <c:pt idx="6">
                  <c:v>77.045000000000002</c:v>
                </c:pt>
                <c:pt idx="7">
                  <c:v>77.734999999999999</c:v>
                </c:pt>
                <c:pt idx="8">
                  <c:v>76.12</c:v>
                </c:pt>
                <c:pt idx="9">
                  <c:v>72.525000000000006</c:v>
                </c:pt>
                <c:pt idx="10">
                  <c:v>63.055</c:v>
                </c:pt>
                <c:pt idx="11">
                  <c:v>58.024999999999999</c:v>
                </c:pt>
                <c:pt idx="12">
                  <c:v>54.115000000000002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6C-48D8-B824-580CC2E729A2}"/>
            </c:ext>
          </c:extLst>
        </c:ser>
        <c:ser>
          <c:idx val="4"/>
          <c:order val="4"/>
          <c:tx>
            <c:strRef>
              <c:f>'2019-07-05'!$F$1</c:f>
              <c:strCache>
                <c:ptCount val="1"/>
                <c:pt idx="0">
                  <c:v>84M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5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'2019-07-05'!$F$2:$F$14</c:f>
              <c:numCache>
                <c:formatCode>General</c:formatCode>
                <c:ptCount val="13"/>
                <c:pt idx="0">
                  <c:v>60.7</c:v>
                </c:pt>
                <c:pt idx="1">
                  <c:v>63.924999999999997</c:v>
                </c:pt>
                <c:pt idx="2">
                  <c:v>68.745000000000005</c:v>
                </c:pt>
                <c:pt idx="3">
                  <c:v>69.349999999999994</c:v>
                </c:pt>
                <c:pt idx="4">
                  <c:v>69.569999999999993</c:v>
                </c:pt>
                <c:pt idx="5">
                  <c:v>76.91</c:v>
                </c:pt>
                <c:pt idx="6">
                  <c:v>76.19</c:v>
                </c:pt>
                <c:pt idx="7">
                  <c:v>76.36</c:v>
                </c:pt>
                <c:pt idx="8">
                  <c:v>76.03</c:v>
                </c:pt>
                <c:pt idx="9">
                  <c:v>73.11</c:v>
                </c:pt>
                <c:pt idx="10">
                  <c:v>63.545000000000002</c:v>
                </c:pt>
                <c:pt idx="11">
                  <c:v>58.195</c:v>
                </c:pt>
                <c:pt idx="12">
                  <c:v>54.634999999999998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6C-48D8-B824-580CC2E729A2}"/>
            </c:ext>
          </c:extLst>
        </c:ser>
        <c:ser>
          <c:idx val="5"/>
          <c:order val="5"/>
          <c:tx>
            <c:strRef>
              <c:f>'2019-07-05'!$G$1</c:f>
              <c:strCache>
                <c:ptCount val="1"/>
                <c:pt idx="0">
                  <c:v>120M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6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'2019-07-05'!$G$2:$G$14</c:f>
              <c:numCache>
                <c:formatCode>General</c:formatCode>
                <c:ptCount val="13"/>
                <c:pt idx="0">
                  <c:v>68.680000000000007</c:v>
                </c:pt>
                <c:pt idx="1">
                  <c:v>69.094999999999999</c:v>
                </c:pt>
                <c:pt idx="2">
                  <c:v>65.510000000000005</c:v>
                </c:pt>
                <c:pt idx="3">
                  <c:v>66.055000000000007</c:v>
                </c:pt>
                <c:pt idx="4">
                  <c:v>65.805000000000007</c:v>
                </c:pt>
                <c:pt idx="5">
                  <c:v>74.7</c:v>
                </c:pt>
                <c:pt idx="6">
                  <c:v>75.105000000000004</c:v>
                </c:pt>
                <c:pt idx="7">
                  <c:v>74.704999999999998</c:v>
                </c:pt>
                <c:pt idx="8">
                  <c:v>73.010000000000005</c:v>
                </c:pt>
                <c:pt idx="9">
                  <c:v>71.86</c:v>
                </c:pt>
                <c:pt idx="10">
                  <c:v>63.895000000000003</c:v>
                </c:pt>
                <c:pt idx="11">
                  <c:v>56.95</c:v>
                </c:pt>
                <c:pt idx="12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6C-48D8-B824-580CC2E729A2}"/>
            </c:ext>
          </c:extLst>
        </c:ser>
        <c:ser>
          <c:idx val="6"/>
          <c:order val="6"/>
          <c:tx>
            <c:strRef>
              <c:f>'2019-07-05'!$H$1</c:f>
              <c:strCache>
                <c:ptCount val="1"/>
                <c:pt idx="0">
                  <c:v>180M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'2019-07-05'!$H$2:$H$14</c:f>
              <c:numCache>
                <c:formatCode>General</c:formatCode>
                <c:ptCount val="13"/>
                <c:pt idx="0">
                  <c:v>57.284999999999997</c:v>
                </c:pt>
                <c:pt idx="1">
                  <c:v>59.685000000000002</c:v>
                </c:pt>
                <c:pt idx="2">
                  <c:v>64.13</c:v>
                </c:pt>
                <c:pt idx="3">
                  <c:v>65.44</c:v>
                </c:pt>
                <c:pt idx="4">
                  <c:v>64.734999999999999</c:v>
                </c:pt>
                <c:pt idx="5">
                  <c:v>62.954999999999998</c:v>
                </c:pt>
                <c:pt idx="6">
                  <c:v>62.19</c:v>
                </c:pt>
                <c:pt idx="7">
                  <c:v>71.834999999999994</c:v>
                </c:pt>
                <c:pt idx="8">
                  <c:v>71.56</c:v>
                </c:pt>
                <c:pt idx="9">
                  <c:v>68.004999999999995</c:v>
                </c:pt>
                <c:pt idx="10">
                  <c:v>60.555</c:v>
                </c:pt>
                <c:pt idx="11">
                  <c:v>55.445</c:v>
                </c:pt>
                <c:pt idx="12">
                  <c:v>53.33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6C-48D8-B824-580CC2E729A2}"/>
            </c:ext>
          </c:extLst>
        </c:ser>
        <c:ser>
          <c:idx val="7"/>
          <c:order val="7"/>
          <c:tx>
            <c:strRef>
              <c:f>'2019-07-05'!$I$1</c:f>
              <c:strCache>
                <c:ptCount val="1"/>
                <c:pt idx="0">
                  <c:v>240M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'2019-07-05'!$I$2:$I$14</c:f>
              <c:numCache>
                <c:formatCode>General</c:formatCode>
                <c:ptCount val="13"/>
                <c:pt idx="0">
                  <c:v>57.97</c:v>
                </c:pt>
                <c:pt idx="1">
                  <c:v>59.03</c:v>
                </c:pt>
                <c:pt idx="2">
                  <c:v>62.835000000000001</c:v>
                </c:pt>
                <c:pt idx="3">
                  <c:v>64.855000000000004</c:v>
                </c:pt>
                <c:pt idx="4">
                  <c:v>61.715000000000003</c:v>
                </c:pt>
                <c:pt idx="5">
                  <c:v>70.39</c:v>
                </c:pt>
                <c:pt idx="6">
                  <c:v>57.125</c:v>
                </c:pt>
                <c:pt idx="7">
                  <c:v>68.94</c:v>
                </c:pt>
                <c:pt idx="8">
                  <c:v>68.040000000000006</c:v>
                </c:pt>
                <c:pt idx="9">
                  <c:v>66.02</c:v>
                </c:pt>
                <c:pt idx="10">
                  <c:v>57.84</c:v>
                </c:pt>
                <c:pt idx="11">
                  <c:v>52.37</c:v>
                </c:pt>
                <c:pt idx="12">
                  <c:v>52.384999999999998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F6C-48D8-B824-580CC2E729A2}"/>
            </c:ext>
          </c:extLst>
        </c:ser>
        <c:ser>
          <c:idx val="8"/>
          <c:order val="8"/>
          <c:tx>
            <c:strRef>
              <c:f>'2019-07-05'!$J$1</c:f>
              <c:strCache>
                <c:ptCount val="1"/>
                <c:pt idx="0">
                  <c:v>300M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'2019-07-05'!$J$2:$J$14</c:f>
              <c:numCache>
                <c:formatCode>General</c:formatCode>
                <c:ptCount val="13"/>
                <c:pt idx="0">
                  <c:v>60.424999999999997</c:v>
                </c:pt>
                <c:pt idx="1">
                  <c:v>58.484999999999999</c:v>
                </c:pt>
                <c:pt idx="2">
                  <c:v>62.26</c:v>
                </c:pt>
                <c:pt idx="3">
                  <c:v>64.23</c:v>
                </c:pt>
                <c:pt idx="4">
                  <c:v>61.034999999999997</c:v>
                </c:pt>
                <c:pt idx="5">
                  <c:v>59.98</c:v>
                </c:pt>
                <c:pt idx="6">
                  <c:v>59.28</c:v>
                </c:pt>
                <c:pt idx="7">
                  <c:v>68.325000000000003</c:v>
                </c:pt>
                <c:pt idx="8">
                  <c:v>67.295000000000002</c:v>
                </c:pt>
                <c:pt idx="9">
                  <c:v>64.894999999999996</c:v>
                </c:pt>
                <c:pt idx="10">
                  <c:v>56.435000000000002</c:v>
                </c:pt>
                <c:pt idx="11">
                  <c:v>52.505000000000003</c:v>
                </c:pt>
                <c:pt idx="12">
                  <c:v>51.96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6C-48D8-B824-580CC2E729A2}"/>
            </c:ext>
          </c:extLst>
        </c:ser>
        <c:ser>
          <c:idx val="9"/>
          <c:order val="9"/>
          <c:tx>
            <c:strRef>
              <c:f>'2019-07-05'!$K$1</c:f>
              <c:strCache>
                <c:ptCount val="1"/>
                <c:pt idx="0">
                  <c:v>360M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50000"/>
                    <a:satMod val="300000"/>
                  </a:schemeClr>
                </a:gs>
                <a:gs pos="35000">
                  <a:schemeClr val="accent4">
                    <a:lumMod val="60000"/>
                    <a:tint val="37000"/>
                    <a:satMod val="300000"/>
                  </a:schemeClr>
                </a:gs>
                <a:gs pos="100000">
                  <a:schemeClr val="accent4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'2019-07-05'!$K$2:$K$14</c:f>
              <c:numCache>
                <c:formatCode>General</c:formatCode>
                <c:ptCount val="13"/>
                <c:pt idx="0">
                  <c:v>56.05</c:v>
                </c:pt>
                <c:pt idx="1">
                  <c:v>57.85</c:v>
                </c:pt>
                <c:pt idx="2">
                  <c:v>61.58</c:v>
                </c:pt>
                <c:pt idx="3">
                  <c:v>63.57</c:v>
                </c:pt>
                <c:pt idx="4">
                  <c:v>65.575000000000003</c:v>
                </c:pt>
                <c:pt idx="5">
                  <c:v>68.454999999999998</c:v>
                </c:pt>
                <c:pt idx="6">
                  <c:v>69.349999999999994</c:v>
                </c:pt>
                <c:pt idx="7">
                  <c:v>68.180000000000007</c:v>
                </c:pt>
                <c:pt idx="8">
                  <c:v>66.55</c:v>
                </c:pt>
                <c:pt idx="9">
                  <c:v>62.77</c:v>
                </c:pt>
                <c:pt idx="10">
                  <c:v>55.98</c:v>
                </c:pt>
                <c:pt idx="11">
                  <c:v>51.88</c:v>
                </c:pt>
                <c:pt idx="12">
                  <c:v>51.865000000000002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F6C-48D8-B824-580CC2E729A2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468051056"/>
        <c:axId val="468052688"/>
        <c:axId val="468784368"/>
      </c:surface3DChart>
      <c:catAx>
        <c:axId val="46805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2688"/>
        <c:crosses val="autoZero"/>
        <c:auto val="1"/>
        <c:lblAlgn val="ctr"/>
        <c:lblOffset val="100"/>
        <c:noMultiLvlLbl val="0"/>
      </c:catAx>
      <c:valAx>
        <c:axId val="4680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1056"/>
        <c:crosses val="autoZero"/>
        <c:crossBetween val="midCat"/>
      </c:valAx>
      <c:serAx>
        <c:axId val="468784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2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MSE!$B$17</c:f>
              <c:strCache>
                <c:ptCount val="1"/>
                <c:pt idx="0">
                  <c:v>RMSE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MSE!$A$18:$A$28</c:f>
              <c:numCache>
                <c:formatCode>m/d/yyyy</c:formatCode>
                <c:ptCount val="11"/>
                <c:pt idx="0">
                  <c:v>43651</c:v>
                </c:pt>
                <c:pt idx="1">
                  <c:v>43654</c:v>
                </c:pt>
                <c:pt idx="2">
                  <c:v>43655</c:v>
                </c:pt>
                <c:pt idx="3">
                  <c:v>43656</c:v>
                </c:pt>
                <c:pt idx="4">
                  <c:v>43657</c:v>
                </c:pt>
                <c:pt idx="5">
                  <c:v>43658</c:v>
                </c:pt>
                <c:pt idx="6">
                  <c:v>43661</c:v>
                </c:pt>
                <c:pt idx="7">
                  <c:v>43662</c:v>
                </c:pt>
                <c:pt idx="8">
                  <c:v>43663</c:v>
                </c:pt>
                <c:pt idx="9">
                  <c:v>43664</c:v>
                </c:pt>
                <c:pt idx="10">
                  <c:v>43665</c:v>
                </c:pt>
              </c:numCache>
            </c:numRef>
          </c:cat>
          <c:val>
            <c:numRef>
              <c:f>MSE!$B$18:$B$28</c:f>
              <c:numCache>
                <c:formatCode>General</c:formatCode>
                <c:ptCount val="11"/>
                <c:pt idx="0">
                  <c:v>5.6188793858039879E-3</c:v>
                </c:pt>
                <c:pt idx="1">
                  <c:v>2.2571891806163192E-2</c:v>
                </c:pt>
                <c:pt idx="2">
                  <c:v>1.6182565209931242E-2</c:v>
                </c:pt>
                <c:pt idx="3">
                  <c:v>1.1119553687580136E-2</c:v>
                </c:pt>
                <c:pt idx="4">
                  <c:v>1.4109918480317915E-2</c:v>
                </c:pt>
                <c:pt idx="5">
                  <c:v>9.2600961089043029E-3</c:v>
                </c:pt>
                <c:pt idx="6">
                  <c:v>9.8652154482980706E-3</c:v>
                </c:pt>
                <c:pt idx="7">
                  <c:v>1.3059644242354536E-2</c:v>
                </c:pt>
                <c:pt idx="8">
                  <c:v>1.0935720532041591E-2</c:v>
                </c:pt>
                <c:pt idx="9">
                  <c:v>8.9079488660403407E-3</c:v>
                </c:pt>
                <c:pt idx="10">
                  <c:v>8.6981210927137599E-3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41-45BF-A1FE-EABD77604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205856"/>
        <c:axId val="525140512"/>
      </c:lineChart>
      <c:dateAx>
        <c:axId val="5142058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140512"/>
        <c:crosses val="autoZero"/>
        <c:auto val="1"/>
        <c:lblOffset val="100"/>
        <c:baseTimeUnit val="days"/>
      </c:dateAx>
      <c:valAx>
        <c:axId val="52514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20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197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28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MSE!$B$32</c:f>
              <c:strCache>
                <c:ptCount val="1"/>
                <c:pt idx="0">
                  <c:v>RMSE Vol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MSE!$A$33:$A$43</c:f>
              <c:numCache>
                <c:formatCode>m/d/yyyy</c:formatCode>
                <c:ptCount val="11"/>
                <c:pt idx="0">
                  <c:v>43651</c:v>
                </c:pt>
                <c:pt idx="1">
                  <c:v>43654</c:v>
                </c:pt>
                <c:pt idx="2">
                  <c:v>43655</c:v>
                </c:pt>
                <c:pt idx="3">
                  <c:v>43656</c:v>
                </c:pt>
                <c:pt idx="4">
                  <c:v>43657</c:v>
                </c:pt>
                <c:pt idx="5">
                  <c:v>43658</c:v>
                </c:pt>
                <c:pt idx="6">
                  <c:v>43661</c:v>
                </c:pt>
                <c:pt idx="7">
                  <c:v>43662</c:v>
                </c:pt>
                <c:pt idx="8">
                  <c:v>43663</c:v>
                </c:pt>
                <c:pt idx="9">
                  <c:v>43664</c:v>
                </c:pt>
                <c:pt idx="10">
                  <c:v>43665</c:v>
                </c:pt>
              </c:numCache>
            </c:numRef>
          </c:cat>
          <c:val>
            <c:numRef>
              <c:f>MSE!$B$33:$B$43</c:f>
              <c:numCache>
                <c:formatCode>General</c:formatCode>
                <c:ptCount val="11"/>
                <c:pt idx="0">
                  <c:v>1.2647500482663363E-3</c:v>
                </c:pt>
                <c:pt idx="1">
                  <c:v>1.3182595989707983E-3</c:v>
                </c:pt>
                <c:pt idx="2">
                  <c:v>1.3250026901528804E-3</c:v>
                </c:pt>
                <c:pt idx="3">
                  <c:v>1.3702609838987607E-3</c:v>
                </c:pt>
                <c:pt idx="4">
                  <c:v>1.3340344458849741E-3</c:v>
                </c:pt>
                <c:pt idx="5">
                  <c:v>1.3891034135263399E-3</c:v>
                </c:pt>
                <c:pt idx="6">
                  <c:v>1.3357550695692643E-3</c:v>
                </c:pt>
                <c:pt idx="7">
                  <c:v>1.3057222988959673E-3</c:v>
                </c:pt>
                <c:pt idx="8">
                  <c:v>1.3679486761539812E-3</c:v>
                </c:pt>
                <c:pt idx="9">
                  <c:v>1.3749932693526722E-3</c:v>
                </c:pt>
                <c:pt idx="10">
                  <c:v>1.2938822774967744E-3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F0-4519-930D-3D69866D3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200144"/>
        <c:axId val="546929616"/>
      </c:lineChart>
      <c:dateAx>
        <c:axId val="51920014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29616"/>
        <c:crosses val="autoZero"/>
        <c:auto val="1"/>
        <c:lblOffset val="100"/>
        <c:baseTimeUnit val="days"/>
      </c:dateAx>
      <c:valAx>
        <c:axId val="546929616"/>
        <c:scaling>
          <c:orientation val="minMax"/>
          <c:min val="1.2500000000000002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0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128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MSE!$B$46</c:f>
              <c:strCache>
                <c:ptCount val="1"/>
                <c:pt idx="0">
                  <c:v>RMSE Vol Percentage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MSE!$A$47:$A$57</c:f>
              <c:numCache>
                <c:formatCode>m/d/yyyy</c:formatCode>
                <c:ptCount val="11"/>
                <c:pt idx="0">
                  <c:v>43651</c:v>
                </c:pt>
                <c:pt idx="1">
                  <c:v>43654</c:v>
                </c:pt>
                <c:pt idx="2">
                  <c:v>43655</c:v>
                </c:pt>
                <c:pt idx="3">
                  <c:v>43656</c:v>
                </c:pt>
                <c:pt idx="4">
                  <c:v>43657</c:v>
                </c:pt>
                <c:pt idx="5">
                  <c:v>43658</c:v>
                </c:pt>
                <c:pt idx="6">
                  <c:v>43661</c:v>
                </c:pt>
                <c:pt idx="7">
                  <c:v>43662</c:v>
                </c:pt>
                <c:pt idx="8">
                  <c:v>43663</c:v>
                </c:pt>
                <c:pt idx="9">
                  <c:v>43664</c:v>
                </c:pt>
                <c:pt idx="10">
                  <c:v>43665</c:v>
                </c:pt>
              </c:numCache>
            </c:numRef>
          </c:cat>
          <c:val>
            <c:numRef>
              <c:f>MSE!$B$47:$B$57</c:f>
              <c:numCache>
                <c:formatCode>General</c:formatCode>
                <c:ptCount val="11"/>
                <c:pt idx="0">
                  <c:v>7.7628744674453867E-2</c:v>
                </c:pt>
                <c:pt idx="1">
                  <c:v>7.2108761872161073E-2</c:v>
                </c:pt>
                <c:pt idx="2">
                  <c:v>7.4000052228711699E-2</c:v>
                </c:pt>
                <c:pt idx="3">
                  <c:v>7.4231743106727255E-2</c:v>
                </c:pt>
                <c:pt idx="4">
                  <c:v>7.4148449005631334E-2</c:v>
                </c:pt>
                <c:pt idx="5">
                  <c:v>7.4829879017073719E-2</c:v>
                </c:pt>
                <c:pt idx="6">
                  <c:v>7.4461278515536716E-2</c:v>
                </c:pt>
                <c:pt idx="7">
                  <c:v>7.5043266585256466E-2</c:v>
                </c:pt>
                <c:pt idx="8">
                  <c:v>7.4035489980129876E-2</c:v>
                </c:pt>
                <c:pt idx="9">
                  <c:v>7.41588709113781E-2</c:v>
                </c:pt>
                <c:pt idx="10">
                  <c:v>7.509741337985297E-2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59-4BC9-A0DB-80A44541B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166848"/>
        <c:axId val="514404960"/>
      </c:lineChart>
      <c:dateAx>
        <c:axId val="514166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404960"/>
        <c:crosses val="autoZero"/>
        <c:auto val="1"/>
        <c:lblOffset val="100"/>
        <c:baseTimeUnit val="days"/>
      </c:dateAx>
      <c:valAx>
        <c:axId val="51440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16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Model Volatility Surface ($)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46328806289064E-2"/>
          <c:y val="9.9026293192820247E-2"/>
          <c:w val="0.86792014354706193"/>
          <c:h val="0.72591740323379006"/>
        </c:manualLayout>
      </c:layout>
      <c:surface3DChart>
        <c:wireframe val="0"/>
        <c:ser>
          <c:idx val="0"/>
          <c:order val="0"/>
          <c:tx>
            <c:strRef>
              <c:f>'2019-07-05'!$R$1</c:f>
              <c:strCache>
                <c:ptCount val="1"/>
                <c:pt idx="0">
                  <c:v>12M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'2019-07-05'!$R$2:$R$14</c:f>
              <c:numCache>
                <c:formatCode>General</c:formatCode>
                <c:ptCount val="13"/>
                <c:pt idx="0">
                  <c:v>74.62</c:v>
                </c:pt>
                <c:pt idx="1">
                  <c:v>35.57</c:v>
                </c:pt>
                <c:pt idx="2">
                  <c:v>70.680000000000007</c:v>
                </c:pt>
                <c:pt idx="3">
                  <c:v>56.75</c:v>
                </c:pt>
                <c:pt idx="4">
                  <c:v>72.91</c:v>
                </c:pt>
                <c:pt idx="5">
                  <c:v>70.89</c:v>
                </c:pt>
                <c:pt idx="6">
                  <c:v>76.034999999999997</c:v>
                </c:pt>
                <c:pt idx="7">
                  <c:v>81.795000000000002</c:v>
                </c:pt>
                <c:pt idx="8">
                  <c:v>71.084999999999994</c:v>
                </c:pt>
                <c:pt idx="9">
                  <c:v>76.25</c:v>
                </c:pt>
                <c:pt idx="10">
                  <c:v>69.03</c:v>
                </c:pt>
                <c:pt idx="11">
                  <c:v>63.295000000000002</c:v>
                </c:pt>
                <c:pt idx="12">
                  <c:v>57.78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A-476E-BF0A-BA966E9FE50F}"/>
            </c:ext>
          </c:extLst>
        </c:ser>
        <c:ser>
          <c:idx val="1"/>
          <c:order val="1"/>
          <c:tx>
            <c:strRef>
              <c:f>'2019-07-05'!$S$1</c:f>
              <c:strCache>
                <c:ptCount val="1"/>
                <c:pt idx="0">
                  <c:v>24M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'2019-07-05'!$S$2:$S$14</c:f>
              <c:numCache>
                <c:formatCode>General</c:formatCode>
                <c:ptCount val="13"/>
                <c:pt idx="0">
                  <c:v>79.569999999999993</c:v>
                </c:pt>
                <c:pt idx="1">
                  <c:v>72.584999999999994</c:v>
                </c:pt>
                <c:pt idx="2">
                  <c:v>79.394999999999996</c:v>
                </c:pt>
                <c:pt idx="3">
                  <c:v>64.59</c:v>
                </c:pt>
                <c:pt idx="4">
                  <c:v>71.974999999999994</c:v>
                </c:pt>
                <c:pt idx="5">
                  <c:v>77.540000000000006</c:v>
                </c:pt>
                <c:pt idx="6">
                  <c:v>77.36</c:v>
                </c:pt>
                <c:pt idx="7">
                  <c:v>80.784999999999997</c:v>
                </c:pt>
                <c:pt idx="8">
                  <c:v>78.31</c:v>
                </c:pt>
                <c:pt idx="9">
                  <c:v>72.344999999999999</c:v>
                </c:pt>
                <c:pt idx="10">
                  <c:v>67.23</c:v>
                </c:pt>
                <c:pt idx="11">
                  <c:v>61.484999999999999</c:v>
                </c:pt>
                <c:pt idx="12">
                  <c:v>55.35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A-476E-BF0A-BA966E9FE50F}"/>
            </c:ext>
          </c:extLst>
        </c:ser>
        <c:ser>
          <c:idx val="2"/>
          <c:order val="2"/>
          <c:tx>
            <c:strRef>
              <c:f>'2019-07-05'!$T$1</c:f>
              <c:strCache>
                <c:ptCount val="1"/>
                <c:pt idx="0">
                  <c:v>36M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'2019-07-05'!$T$2:$T$14</c:f>
              <c:numCache>
                <c:formatCode>General</c:formatCode>
                <c:ptCount val="13"/>
                <c:pt idx="0">
                  <c:v>85.38</c:v>
                </c:pt>
                <c:pt idx="1">
                  <c:v>82.855000000000004</c:v>
                </c:pt>
                <c:pt idx="2">
                  <c:v>78.959999999999994</c:v>
                </c:pt>
                <c:pt idx="3">
                  <c:v>65.56</c:v>
                </c:pt>
                <c:pt idx="4">
                  <c:v>74.974999999999994</c:v>
                </c:pt>
                <c:pt idx="5">
                  <c:v>77.209999999999994</c:v>
                </c:pt>
                <c:pt idx="6">
                  <c:v>78</c:v>
                </c:pt>
                <c:pt idx="7">
                  <c:v>79.73</c:v>
                </c:pt>
                <c:pt idx="8">
                  <c:v>77.605000000000004</c:v>
                </c:pt>
                <c:pt idx="9">
                  <c:v>72.805000000000007</c:v>
                </c:pt>
                <c:pt idx="10">
                  <c:v>65.84</c:v>
                </c:pt>
                <c:pt idx="11">
                  <c:v>60.314999999999998</c:v>
                </c:pt>
                <c:pt idx="12">
                  <c:v>56.365000000000002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DA-476E-BF0A-BA966E9FE50F}"/>
            </c:ext>
          </c:extLst>
        </c:ser>
        <c:ser>
          <c:idx val="3"/>
          <c:order val="3"/>
          <c:tx>
            <c:strRef>
              <c:f>'2019-07-05'!$U$1</c:f>
              <c:strCache>
                <c:ptCount val="1"/>
                <c:pt idx="0">
                  <c:v>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'2019-07-05'!$U$2:$U$14</c:f>
              <c:numCache>
                <c:formatCode>General</c:formatCode>
                <c:ptCount val="13"/>
                <c:pt idx="0">
                  <c:v>56.77</c:v>
                </c:pt>
                <c:pt idx="1">
                  <c:v>60.4</c:v>
                </c:pt>
                <c:pt idx="2">
                  <c:v>60.844999999999999</c:v>
                </c:pt>
                <c:pt idx="3">
                  <c:v>69.209999999999994</c:v>
                </c:pt>
                <c:pt idx="4">
                  <c:v>70.55</c:v>
                </c:pt>
                <c:pt idx="5">
                  <c:v>75.81</c:v>
                </c:pt>
                <c:pt idx="6">
                  <c:v>76.81</c:v>
                </c:pt>
                <c:pt idx="7">
                  <c:v>76.81</c:v>
                </c:pt>
                <c:pt idx="8">
                  <c:v>76.239999999999995</c:v>
                </c:pt>
                <c:pt idx="9">
                  <c:v>75.11</c:v>
                </c:pt>
                <c:pt idx="10">
                  <c:v>63.055</c:v>
                </c:pt>
                <c:pt idx="11">
                  <c:v>58.024999999999999</c:v>
                </c:pt>
                <c:pt idx="12">
                  <c:v>54.115000000000002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DA-476E-BF0A-BA966E9FE50F}"/>
            </c:ext>
          </c:extLst>
        </c:ser>
        <c:ser>
          <c:idx val="4"/>
          <c:order val="4"/>
          <c:tx>
            <c:strRef>
              <c:f>'2019-07-05'!$V$1</c:f>
              <c:strCache>
                <c:ptCount val="1"/>
                <c:pt idx="0">
                  <c:v>84M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5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'2019-07-05'!$V$2:$V$14</c:f>
              <c:numCache>
                <c:formatCode>General</c:formatCode>
                <c:ptCount val="13"/>
                <c:pt idx="0">
                  <c:v>60.7</c:v>
                </c:pt>
                <c:pt idx="1">
                  <c:v>63.924999999999997</c:v>
                </c:pt>
                <c:pt idx="2">
                  <c:v>68.745000000000005</c:v>
                </c:pt>
                <c:pt idx="3">
                  <c:v>69.349999999999994</c:v>
                </c:pt>
                <c:pt idx="4">
                  <c:v>69.569999999999993</c:v>
                </c:pt>
                <c:pt idx="5">
                  <c:v>76.91</c:v>
                </c:pt>
                <c:pt idx="6">
                  <c:v>76.19</c:v>
                </c:pt>
                <c:pt idx="7">
                  <c:v>76.36</c:v>
                </c:pt>
                <c:pt idx="8">
                  <c:v>76.03</c:v>
                </c:pt>
                <c:pt idx="9">
                  <c:v>73.11</c:v>
                </c:pt>
                <c:pt idx="10">
                  <c:v>63.545000000000002</c:v>
                </c:pt>
                <c:pt idx="11">
                  <c:v>58.195</c:v>
                </c:pt>
                <c:pt idx="12">
                  <c:v>54.634999999999998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DA-476E-BF0A-BA966E9FE50F}"/>
            </c:ext>
          </c:extLst>
        </c:ser>
        <c:ser>
          <c:idx val="5"/>
          <c:order val="5"/>
          <c:tx>
            <c:strRef>
              <c:f>'2019-07-05'!$W$1</c:f>
              <c:strCache>
                <c:ptCount val="1"/>
                <c:pt idx="0">
                  <c:v>120M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6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'2019-07-05'!$W$2:$W$14</c:f>
              <c:numCache>
                <c:formatCode>General</c:formatCode>
                <c:ptCount val="13"/>
                <c:pt idx="0">
                  <c:v>68.680000000000007</c:v>
                </c:pt>
                <c:pt idx="1">
                  <c:v>69.094999999999999</c:v>
                </c:pt>
                <c:pt idx="2">
                  <c:v>65.510000000000005</c:v>
                </c:pt>
                <c:pt idx="3">
                  <c:v>66.055000000000007</c:v>
                </c:pt>
                <c:pt idx="4">
                  <c:v>68.03</c:v>
                </c:pt>
                <c:pt idx="5">
                  <c:v>73.03</c:v>
                </c:pt>
                <c:pt idx="6">
                  <c:v>74.03</c:v>
                </c:pt>
                <c:pt idx="7">
                  <c:v>74.040000000000006</c:v>
                </c:pt>
                <c:pt idx="8">
                  <c:v>73.510000000000005</c:v>
                </c:pt>
                <c:pt idx="9">
                  <c:v>72.23</c:v>
                </c:pt>
                <c:pt idx="10">
                  <c:v>63.895000000000003</c:v>
                </c:pt>
                <c:pt idx="11">
                  <c:v>56.95</c:v>
                </c:pt>
                <c:pt idx="12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DA-476E-BF0A-BA966E9FE50F}"/>
            </c:ext>
          </c:extLst>
        </c:ser>
        <c:ser>
          <c:idx val="6"/>
          <c:order val="6"/>
          <c:tx>
            <c:strRef>
              <c:f>'2019-07-05'!$X$1</c:f>
              <c:strCache>
                <c:ptCount val="1"/>
                <c:pt idx="0">
                  <c:v>180M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lumMod val="60000"/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'2019-07-05'!$X$2:$X$14</c:f>
              <c:numCache>
                <c:formatCode>General</c:formatCode>
                <c:ptCount val="13"/>
                <c:pt idx="0">
                  <c:v>57.284999999999997</c:v>
                </c:pt>
                <c:pt idx="1">
                  <c:v>59.685000000000002</c:v>
                </c:pt>
                <c:pt idx="2">
                  <c:v>64.13</c:v>
                </c:pt>
                <c:pt idx="3">
                  <c:v>65.44</c:v>
                </c:pt>
                <c:pt idx="4">
                  <c:v>64.734999999999999</c:v>
                </c:pt>
                <c:pt idx="5">
                  <c:v>62.954999999999998</c:v>
                </c:pt>
                <c:pt idx="6">
                  <c:v>62.19</c:v>
                </c:pt>
                <c:pt idx="7">
                  <c:v>71.834999999999994</c:v>
                </c:pt>
                <c:pt idx="8">
                  <c:v>71.56</c:v>
                </c:pt>
                <c:pt idx="9">
                  <c:v>68.004999999999995</c:v>
                </c:pt>
                <c:pt idx="10">
                  <c:v>60.555</c:v>
                </c:pt>
                <c:pt idx="11">
                  <c:v>55.445</c:v>
                </c:pt>
                <c:pt idx="12">
                  <c:v>53.33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DA-476E-BF0A-BA966E9FE50F}"/>
            </c:ext>
          </c:extLst>
        </c:ser>
        <c:ser>
          <c:idx val="7"/>
          <c:order val="7"/>
          <c:tx>
            <c:strRef>
              <c:f>'2019-07-05'!$Y$1</c:f>
              <c:strCache>
                <c:ptCount val="1"/>
                <c:pt idx="0">
                  <c:v>240M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lumMod val="60000"/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'2019-07-05'!$Y$2:$Y$14</c:f>
              <c:numCache>
                <c:formatCode>General</c:formatCode>
                <c:ptCount val="13"/>
                <c:pt idx="0">
                  <c:v>57.97</c:v>
                </c:pt>
                <c:pt idx="1">
                  <c:v>59.03</c:v>
                </c:pt>
                <c:pt idx="2">
                  <c:v>62.835000000000001</c:v>
                </c:pt>
                <c:pt idx="3">
                  <c:v>64.855000000000004</c:v>
                </c:pt>
                <c:pt idx="4">
                  <c:v>61.715000000000003</c:v>
                </c:pt>
                <c:pt idx="5">
                  <c:v>70.39</c:v>
                </c:pt>
                <c:pt idx="6">
                  <c:v>57.125</c:v>
                </c:pt>
                <c:pt idx="7">
                  <c:v>68.94</c:v>
                </c:pt>
                <c:pt idx="8">
                  <c:v>68.040000000000006</c:v>
                </c:pt>
                <c:pt idx="9">
                  <c:v>66.02</c:v>
                </c:pt>
                <c:pt idx="10">
                  <c:v>57.84</c:v>
                </c:pt>
                <c:pt idx="11">
                  <c:v>52.37</c:v>
                </c:pt>
                <c:pt idx="12">
                  <c:v>52.384999999999998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ADA-476E-BF0A-BA966E9FE50F}"/>
            </c:ext>
          </c:extLst>
        </c:ser>
        <c:ser>
          <c:idx val="8"/>
          <c:order val="8"/>
          <c:tx>
            <c:strRef>
              <c:f>'2019-07-05'!$Z$1</c:f>
              <c:strCache>
                <c:ptCount val="1"/>
                <c:pt idx="0">
                  <c:v>300M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lumMod val="60000"/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'2019-07-05'!$Z$2:$Z$14</c:f>
              <c:numCache>
                <c:formatCode>General</c:formatCode>
                <c:ptCount val="13"/>
                <c:pt idx="0">
                  <c:v>60.424999999999997</c:v>
                </c:pt>
                <c:pt idx="1">
                  <c:v>58.484999999999999</c:v>
                </c:pt>
                <c:pt idx="2">
                  <c:v>62.26</c:v>
                </c:pt>
                <c:pt idx="3">
                  <c:v>64.23</c:v>
                </c:pt>
                <c:pt idx="4">
                  <c:v>61.034999999999997</c:v>
                </c:pt>
                <c:pt idx="5">
                  <c:v>59.98</c:v>
                </c:pt>
                <c:pt idx="6">
                  <c:v>59.28</c:v>
                </c:pt>
                <c:pt idx="7">
                  <c:v>68.325000000000003</c:v>
                </c:pt>
                <c:pt idx="8">
                  <c:v>67.295000000000002</c:v>
                </c:pt>
                <c:pt idx="9">
                  <c:v>64.894999999999996</c:v>
                </c:pt>
                <c:pt idx="10">
                  <c:v>56.435000000000002</c:v>
                </c:pt>
                <c:pt idx="11">
                  <c:v>52.505000000000003</c:v>
                </c:pt>
                <c:pt idx="12">
                  <c:v>51.96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DA-476E-BF0A-BA966E9FE50F}"/>
            </c:ext>
          </c:extLst>
        </c:ser>
        <c:ser>
          <c:idx val="9"/>
          <c:order val="9"/>
          <c:tx>
            <c:strRef>
              <c:f>'2019-07-05'!$AA$1</c:f>
              <c:strCache>
                <c:ptCount val="1"/>
                <c:pt idx="0">
                  <c:v>360M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50000"/>
                    <a:satMod val="300000"/>
                  </a:schemeClr>
                </a:gs>
                <a:gs pos="35000">
                  <a:schemeClr val="accent4">
                    <a:lumMod val="60000"/>
                    <a:tint val="37000"/>
                    <a:satMod val="300000"/>
                  </a:schemeClr>
                </a:gs>
                <a:gs pos="100000">
                  <a:schemeClr val="accent4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lumMod val="60000"/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'2019-07-05'!$AA$2:$AA$14</c:f>
              <c:numCache>
                <c:formatCode>General</c:formatCode>
                <c:ptCount val="13"/>
                <c:pt idx="0">
                  <c:v>56.05</c:v>
                </c:pt>
                <c:pt idx="1">
                  <c:v>57.85</c:v>
                </c:pt>
                <c:pt idx="2">
                  <c:v>61.58</c:v>
                </c:pt>
                <c:pt idx="3">
                  <c:v>63.57</c:v>
                </c:pt>
                <c:pt idx="4">
                  <c:v>65.575000000000003</c:v>
                </c:pt>
                <c:pt idx="5">
                  <c:v>68.454999999999998</c:v>
                </c:pt>
                <c:pt idx="6">
                  <c:v>69.349999999999994</c:v>
                </c:pt>
                <c:pt idx="7">
                  <c:v>68.180000000000007</c:v>
                </c:pt>
                <c:pt idx="8">
                  <c:v>66.55</c:v>
                </c:pt>
                <c:pt idx="9">
                  <c:v>62.77</c:v>
                </c:pt>
                <c:pt idx="10">
                  <c:v>55.98</c:v>
                </c:pt>
                <c:pt idx="11">
                  <c:v>51.88</c:v>
                </c:pt>
                <c:pt idx="12">
                  <c:v>51.865000000000002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ADA-476E-BF0A-BA966E9FE50F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467105984"/>
        <c:axId val="465014672"/>
        <c:axId val="437374352"/>
      </c:surface3DChart>
      <c:catAx>
        <c:axId val="4671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014672"/>
        <c:crosses val="autoZero"/>
        <c:auto val="1"/>
        <c:lblAlgn val="ctr"/>
        <c:lblOffset val="100"/>
        <c:noMultiLvlLbl val="0"/>
      </c:catAx>
      <c:valAx>
        <c:axId val="46501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05984"/>
        <c:crosses val="autoZero"/>
        <c:crossBetween val="midCat"/>
      </c:valAx>
      <c:serAx>
        <c:axId val="437374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01467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Market Volatility Surface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0432513742385975E-2"/>
          <c:y val="0.1769402228976697"/>
          <c:w val="0.89203389830508473"/>
          <c:h val="0.75794679595181602"/>
        </c:manualLayout>
      </c:layout>
      <c:surface3DChart>
        <c:wireframe val="0"/>
        <c:ser>
          <c:idx val="0"/>
          <c:order val="0"/>
          <c:tx>
            <c:strRef>
              <c:f>'2019-07-05'!$B$1</c:f>
              <c:strCache>
                <c:ptCount val="1"/>
                <c:pt idx="0">
                  <c:v>12M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'2019-07-05'!$B$2:$B$14</c:f>
              <c:numCache>
                <c:formatCode>General</c:formatCode>
                <c:ptCount val="13"/>
                <c:pt idx="0">
                  <c:v>74.62</c:v>
                </c:pt>
                <c:pt idx="1">
                  <c:v>35.57</c:v>
                </c:pt>
                <c:pt idx="2">
                  <c:v>70.680000000000007</c:v>
                </c:pt>
                <c:pt idx="3">
                  <c:v>56.75</c:v>
                </c:pt>
                <c:pt idx="4">
                  <c:v>71.13</c:v>
                </c:pt>
                <c:pt idx="5">
                  <c:v>70.89</c:v>
                </c:pt>
                <c:pt idx="6">
                  <c:v>76.034999999999997</c:v>
                </c:pt>
                <c:pt idx="7">
                  <c:v>81.795000000000002</c:v>
                </c:pt>
                <c:pt idx="8">
                  <c:v>71.084999999999994</c:v>
                </c:pt>
                <c:pt idx="9">
                  <c:v>76.25</c:v>
                </c:pt>
                <c:pt idx="10">
                  <c:v>69.03</c:v>
                </c:pt>
                <c:pt idx="11">
                  <c:v>63.295000000000002</c:v>
                </c:pt>
                <c:pt idx="12">
                  <c:v>57.78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1-4BC7-9FA2-C8CB3DBAAA64}"/>
            </c:ext>
          </c:extLst>
        </c:ser>
        <c:ser>
          <c:idx val="1"/>
          <c:order val="1"/>
          <c:tx>
            <c:strRef>
              <c:f>'2019-07-05'!$C$1</c:f>
              <c:strCache>
                <c:ptCount val="1"/>
                <c:pt idx="0">
                  <c:v>24M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'2019-07-05'!$C$2:$C$14</c:f>
              <c:numCache>
                <c:formatCode>General</c:formatCode>
                <c:ptCount val="13"/>
                <c:pt idx="0">
                  <c:v>79.569999999999993</c:v>
                </c:pt>
                <c:pt idx="1">
                  <c:v>72.584999999999994</c:v>
                </c:pt>
                <c:pt idx="2">
                  <c:v>79.394999999999996</c:v>
                </c:pt>
                <c:pt idx="3">
                  <c:v>64.59</c:v>
                </c:pt>
                <c:pt idx="4">
                  <c:v>71.974999999999994</c:v>
                </c:pt>
                <c:pt idx="5">
                  <c:v>77.19</c:v>
                </c:pt>
                <c:pt idx="6">
                  <c:v>77.36</c:v>
                </c:pt>
                <c:pt idx="7">
                  <c:v>80.784999999999997</c:v>
                </c:pt>
                <c:pt idx="8">
                  <c:v>78.31</c:v>
                </c:pt>
                <c:pt idx="9">
                  <c:v>72.344999999999999</c:v>
                </c:pt>
                <c:pt idx="10">
                  <c:v>67.23</c:v>
                </c:pt>
                <c:pt idx="11">
                  <c:v>61.484999999999999</c:v>
                </c:pt>
                <c:pt idx="12">
                  <c:v>55.35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1-4BC7-9FA2-C8CB3DBAAA64}"/>
            </c:ext>
          </c:extLst>
        </c:ser>
        <c:ser>
          <c:idx val="2"/>
          <c:order val="2"/>
          <c:tx>
            <c:strRef>
              <c:f>'2019-07-05'!$D$1</c:f>
              <c:strCache>
                <c:ptCount val="1"/>
                <c:pt idx="0">
                  <c:v>36M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'2019-07-05'!$D$2:$D$14</c:f>
              <c:numCache>
                <c:formatCode>General</c:formatCode>
                <c:ptCount val="13"/>
                <c:pt idx="0">
                  <c:v>85.38</c:v>
                </c:pt>
                <c:pt idx="1">
                  <c:v>82.855000000000004</c:v>
                </c:pt>
                <c:pt idx="2">
                  <c:v>78.959999999999994</c:v>
                </c:pt>
                <c:pt idx="3">
                  <c:v>65.56</c:v>
                </c:pt>
                <c:pt idx="4">
                  <c:v>74.974999999999994</c:v>
                </c:pt>
                <c:pt idx="5">
                  <c:v>77.209999999999994</c:v>
                </c:pt>
                <c:pt idx="6">
                  <c:v>76.16</c:v>
                </c:pt>
                <c:pt idx="7">
                  <c:v>79.73</c:v>
                </c:pt>
                <c:pt idx="8">
                  <c:v>77.605000000000004</c:v>
                </c:pt>
                <c:pt idx="9">
                  <c:v>72.805000000000007</c:v>
                </c:pt>
                <c:pt idx="10">
                  <c:v>65.84</c:v>
                </c:pt>
                <c:pt idx="11">
                  <c:v>60.314999999999998</c:v>
                </c:pt>
                <c:pt idx="12">
                  <c:v>56.365000000000002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B1-4BC7-9FA2-C8CB3DBAAA64}"/>
            </c:ext>
          </c:extLst>
        </c:ser>
        <c:ser>
          <c:idx val="3"/>
          <c:order val="3"/>
          <c:tx>
            <c:strRef>
              <c:f>'2019-07-05'!$E$1</c:f>
              <c:strCache>
                <c:ptCount val="1"/>
                <c:pt idx="0">
                  <c:v>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'2019-07-05'!$E$2:$E$14</c:f>
              <c:numCache>
                <c:formatCode>General</c:formatCode>
                <c:ptCount val="13"/>
                <c:pt idx="0">
                  <c:v>56.77</c:v>
                </c:pt>
                <c:pt idx="1">
                  <c:v>60.4</c:v>
                </c:pt>
                <c:pt idx="2">
                  <c:v>60.844999999999999</c:v>
                </c:pt>
                <c:pt idx="3">
                  <c:v>69.209999999999994</c:v>
                </c:pt>
                <c:pt idx="4">
                  <c:v>71.314999999999998</c:v>
                </c:pt>
                <c:pt idx="5">
                  <c:v>75.930000000000007</c:v>
                </c:pt>
                <c:pt idx="6">
                  <c:v>77.045000000000002</c:v>
                </c:pt>
                <c:pt idx="7">
                  <c:v>77.734999999999999</c:v>
                </c:pt>
                <c:pt idx="8">
                  <c:v>76.12</c:v>
                </c:pt>
                <c:pt idx="9">
                  <c:v>72.525000000000006</c:v>
                </c:pt>
                <c:pt idx="10">
                  <c:v>63.055</c:v>
                </c:pt>
                <c:pt idx="11">
                  <c:v>58.024999999999999</c:v>
                </c:pt>
                <c:pt idx="12">
                  <c:v>54.115000000000002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B1-4BC7-9FA2-C8CB3DBAAA64}"/>
            </c:ext>
          </c:extLst>
        </c:ser>
        <c:ser>
          <c:idx val="4"/>
          <c:order val="4"/>
          <c:tx>
            <c:strRef>
              <c:f>'2019-07-05'!$F$1</c:f>
              <c:strCache>
                <c:ptCount val="1"/>
                <c:pt idx="0">
                  <c:v>84M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5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'2019-07-05'!$F$2:$F$14</c:f>
              <c:numCache>
                <c:formatCode>General</c:formatCode>
                <c:ptCount val="13"/>
                <c:pt idx="0">
                  <c:v>60.7</c:v>
                </c:pt>
                <c:pt idx="1">
                  <c:v>63.924999999999997</c:v>
                </c:pt>
                <c:pt idx="2">
                  <c:v>68.745000000000005</c:v>
                </c:pt>
                <c:pt idx="3">
                  <c:v>69.349999999999994</c:v>
                </c:pt>
                <c:pt idx="4">
                  <c:v>69.569999999999993</c:v>
                </c:pt>
                <c:pt idx="5">
                  <c:v>76.91</c:v>
                </c:pt>
                <c:pt idx="6">
                  <c:v>76.19</c:v>
                </c:pt>
                <c:pt idx="7">
                  <c:v>76.36</c:v>
                </c:pt>
                <c:pt idx="8">
                  <c:v>76.03</c:v>
                </c:pt>
                <c:pt idx="9">
                  <c:v>73.11</c:v>
                </c:pt>
                <c:pt idx="10">
                  <c:v>63.545000000000002</c:v>
                </c:pt>
                <c:pt idx="11">
                  <c:v>58.195</c:v>
                </c:pt>
                <c:pt idx="12">
                  <c:v>54.634999999999998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B1-4BC7-9FA2-C8CB3DBAAA64}"/>
            </c:ext>
          </c:extLst>
        </c:ser>
        <c:ser>
          <c:idx val="5"/>
          <c:order val="5"/>
          <c:tx>
            <c:strRef>
              <c:f>'2019-07-05'!$G$1</c:f>
              <c:strCache>
                <c:ptCount val="1"/>
                <c:pt idx="0">
                  <c:v>120M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6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'2019-07-05'!$G$2:$G$14</c:f>
              <c:numCache>
                <c:formatCode>General</c:formatCode>
                <c:ptCount val="13"/>
                <c:pt idx="0">
                  <c:v>68.680000000000007</c:v>
                </c:pt>
                <c:pt idx="1">
                  <c:v>69.094999999999999</c:v>
                </c:pt>
                <c:pt idx="2">
                  <c:v>65.510000000000005</c:v>
                </c:pt>
                <c:pt idx="3">
                  <c:v>66.055000000000007</c:v>
                </c:pt>
                <c:pt idx="4">
                  <c:v>65.805000000000007</c:v>
                </c:pt>
                <c:pt idx="5">
                  <c:v>74.7</c:v>
                </c:pt>
                <c:pt idx="6">
                  <c:v>75.105000000000004</c:v>
                </c:pt>
                <c:pt idx="7">
                  <c:v>74.704999999999998</c:v>
                </c:pt>
                <c:pt idx="8">
                  <c:v>73.010000000000005</c:v>
                </c:pt>
                <c:pt idx="9">
                  <c:v>71.86</c:v>
                </c:pt>
                <c:pt idx="10">
                  <c:v>63.895000000000003</c:v>
                </c:pt>
                <c:pt idx="11">
                  <c:v>56.95</c:v>
                </c:pt>
                <c:pt idx="12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B1-4BC7-9FA2-C8CB3DBAAA64}"/>
            </c:ext>
          </c:extLst>
        </c:ser>
        <c:ser>
          <c:idx val="6"/>
          <c:order val="6"/>
          <c:tx>
            <c:strRef>
              <c:f>'2019-07-05'!$H$1</c:f>
              <c:strCache>
                <c:ptCount val="1"/>
                <c:pt idx="0">
                  <c:v>180M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'2019-07-05'!$H$2:$H$14</c:f>
              <c:numCache>
                <c:formatCode>General</c:formatCode>
                <c:ptCount val="13"/>
                <c:pt idx="0">
                  <c:v>57.284999999999997</c:v>
                </c:pt>
                <c:pt idx="1">
                  <c:v>59.685000000000002</c:v>
                </c:pt>
                <c:pt idx="2">
                  <c:v>64.13</c:v>
                </c:pt>
                <c:pt idx="3">
                  <c:v>65.44</c:v>
                </c:pt>
                <c:pt idx="4">
                  <c:v>64.734999999999999</c:v>
                </c:pt>
                <c:pt idx="5">
                  <c:v>62.954999999999998</c:v>
                </c:pt>
                <c:pt idx="6">
                  <c:v>62.19</c:v>
                </c:pt>
                <c:pt idx="7">
                  <c:v>71.834999999999994</c:v>
                </c:pt>
                <c:pt idx="8">
                  <c:v>71.56</c:v>
                </c:pt>
                <c:pt idx="9">
                  <c:v>68.004999999999995</c:v>
                </c:pt>
                <c:pt idx="10">
                  <c:v>60.555</c:v>
                </c:pt>
                <c:pt idx="11">
                  <c:v>55.445</c:v>
                </c:pt>
                <c:pt idx="12">
                  <c:v>53.33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B1-4BC7-9FA2-C8CB3DBAAA64}"/>
            </c:ext>
          </c:extLst>
        </c:ser>
        <c:ser>
          <c:idx val="7"/>
          <c:order val="7"/>
          <c:tx>
            <c:strRef>
              <c:f>'2019-07-05'!$I$1</c:f>
              <c:strCache>
                <c:ptCount val="1"/>
                <c:pt idx="0">
                  <c:v>240M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'2019-07-05'!$I$2:$I$14</c:f>
              <c:numCache>
                <c:formatCode>General</c:formatCode>
                <c:ptCount val="13"/>
                <c:pt idx="0">
                  <c:v>57.97</c:v>
                </c:pt>
                <c:pt idx="1">
                  <c:v>59.03</c:v>
                </c:pt>
                <c:pt idx="2">
                  <c:v>62.835000000000001</c:v>
                </c:pt>
                <c:pt idx="3">
                  <c:v>64.855000000000004</c:v>
                </c:pt>
                <c:pt idx="4">
                  <c:v>61.715000000000003</c:v>
                </c:pt>
                <c:pt idx="5">
                  <c:v>70.39</c:v>
                </c:pt>
                <c:pt idx="6">
                  <c:v>57.125</c:v>
                </c:pt>
                <c:pt idx="7">
                  <c:v>68.94</c:v>
                </c:pt>
                <c:pt idx="8">
                  <c:v>68.040000000000006</c:v>
                </c:pt>
                <c:pt idx="9">
                  <c:v>66.02</c:v>
                </c:pt>
                <c:pt idx="10">
                  <c:v>57.84</c:v>
                </c:pt>
                <c:pt idx="11">
                  <c:v>52.37</c:v>
                </c:pt>
                <c:pt idx="12">
                  <c:v>52.384999999999998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5B1-4BC7-9FA2-C8CB3DBAAA64}"/>
            </c:ext>
          </c:extLst>
        </c:ser>
        <c:ser>
          <c:idx val="8"/>
          <c:order val="8"/>
          <c:tx>
            <c:strRef>
              <c:f>'2019-07-05'!$J$1</c:f>
              <c:strCache>
                <c:ptCount val="1"/>
                <c:pt idx="0">
                  <c:v>300M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'2019-07-05'!$J$2:$J$14</c:f>
              <c:numCache>
                <c:formatCode>General</c:formatCode>
                <c:ptCount val="13"/>
                <c:pt idx="0">
                  <c:v>60.424999999999997</c:v>
                </c:pt>
                <c:pt idx="1">
                  <c:v>58.484999999999999</c:v>
                </c:pt>
                <c:pt idx="2">
                  <c:v>62.26</c:v>
                </c:pt>
                <c:pt idx="3">
                  <c:v>64.23</c:v>
                </c:pt>
                <c:pt idx="4">
                  <c:v>61.034999999999997</c:v>
                </c:pt>
                <c:pt idx="5">
                  <c:v>59.98</c:v>
                </c:pt>
                <c:pt idx="6">
                  <c:v>59.28</c:v>
                </c:pt>
                <c:pt idx="7">
                  <c:v>68.325000000000003</c:v>
                </c:pt>
                <c:pt idx="8">
                  <c:v>67.295000000000002</c:v>
                </c:pt>
                <c:pt idx="9">
                  <c:v>64.894999999999996</c:v>
                </c:pt>
                <c:pt idx="10">
                  <c:v>56.435000000000002</c:v>
                </c:pt>
                <c:pt idx="11">
                  <c:v>52.505000000000003</c:v>
                </c:pt>
                <c:pt idx="12">
                  <c:v>51.96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B1-4BC7-9FA2-C8CB3DBAAA64}"/>
            </c:ext>
          </c:extLst>
        </c:ser>
        <c:ser>
          <c:idx val="9"/>
          <c:order val="9"/>
          <c:tx>
            <c:strRef>
              <c:f>'2019-07-05'!$K$1</c:f>
              <c:strCache>
                <c:ptCount val="1"/>
                <c:pt idx="0">
                  <c:v>360M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50000"/>
                    <a:satMod val="300000"/>
                  </a:schemeClr>
                </a:gs>
                <a:gs pos="35000">
                  <a:schemeClr val="accent4">
                    <a:lumMod val="60000"/>
                    <a:tint val="37000"/>
                    <a:satMod val="300000"/>
                  </a:schemeClr>
                </a:gs>
                <a:gs pos="100000">
                  <a:schemeClr val="accent4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'2019-07-05'!$K$2:$K$14</c:f>
              <c:numCache>
                <c:formatCode>General</c:formatCode>
                <c:ptCount val="13"/>
                <c:pt idx="0">
                  <c:v>56.05</c:v>
                </c:pt>
                <c:pt idx="1">
                  <c:v>57.85</c:v>
                </c:pt>
                <c:pt idx="2">
                  <c:v>61.58</c:v>
                </c:pt>
                <c:pt idx="3">
                  <c:v>63.57</c:v>
                </c:pt>
                <c:pt idx="4">
                  <c:v>65.575000000000003</c:v>
                </c:pt>
                <c:pt idx="5">
                  <c:v>68.454999999999998</c:v>
                </c:pt>
                <c:pt idx="6">
                  <c:v>69.349999999999994</c:v>
                </c:pt>
                <c:pt idx="7">
                  <c:v>68.180000000000007</c:v>
                </c:pt>
                <c:pt idx="8">
                  <c:v>66.55</c:v>
                </c:pt>
                <c:pt idx="9">
                  <c:v>62.77</c:v>
                </c:pt>
                <c:pt idx="10">
                  <c:v>55.98</c:v>
                </c:pt>
                <c:pt idx="11">
                  <c:v>51.88</c:v>
                </c:pt>
                <c:pt idx="12">
                  <c:v>51.865000000000002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5B1-4BC7-9FA2-C8CB3DBAAA64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468051056"/>
        <c:axId val="468052688"/>
        <c:axId val="468784368"/>
      </c:surface3DChart>
      <c:catAx>
        <c:axId val="46805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2688"/>
        <c:crosses val="autoZero"/>
        <c:auto val="1"/>
        <c:lblAlgn val="ctr"/>
        <c:lblOffset val="100"/>
        <c:noMultiLvlLbl val="0"/>
      </c:catAx>
      <c:valAx>
        <c:axId val="4680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1056"/>
        <c:crosses val="autoZero"/>
        <c:crossBetween val="midCat"/>
      </c:valAx>
      <c:serAx>
        <c:axId val="468784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2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Model Volatility Surface ($%)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4551719020988094E-2"/>
          <c:y val="0.17927655471637474"/>
          <c:w val="0.85774046353746414"/>
          <c:h val="0.70319251165032959"/>
        </c:manualLayout>
      </c:layout>
      <c:surface3DChart>
        <c:wireframe val="0"/>
        <c:ser>
          <c:idx val="0"/>
          <c:order val="0"/>
          <c:tx>
            <c:strRef>
              <c:f>'2019-07-05'!$R$1</c:f>
              <c:strCache>
                <c:ptCount val="1"/>
                <c:pt idx="0">
                  <c:v>12M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'2019-07-05'!$R$2:$R$14</c:f>
              <c:numCache>
                <c:formatCode>General</c:formatCode>
                <c:ptCount val="13"/>
                <c:pt idx="0">
                  <c:v>74.62</c:v>
                </c:pt>
                <c:pt idx="1">
                  <c:v>35.57</c:v>
                </c:pt>
                <c:pt idx="2">
                  <c:v>70.680000000000007</c:v>
                </c:pt>
                <c:pt idx="3">
                  <c:v>56.75</c:v>
                </c:pt>
                <c:pt idx="4">
                  <c:v>72.91</c:v>
                </c:pt>
                <c:pt idx="5">
                  <c:v>70.89</c:v>
                </c:pt>
                <c:pt idx="6">
                  <c:v>76.034999999999997</c:v>
                </c:pt>
                <c:pt idx="7">
                  <c:v>81.795000000000002</c:v>
                </c:pt>
                <c:pt idx="8">
                  <c:v>71.084999999999994</c:v>
                </c:pt>
                <c:pt idx="9">
                  <c:v>76.25</c:v>
                </c:pt>
                <c:pt idx="10">
                  <c:v>69.03</c:v>
                </c:pt>
                <c:pt idx="11">
                  <c:v>63.295000000000002</c:v>
                </c:pt>
                <c:pt idx="12">
                  <c:v>57.78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3-47B6-96BA-246E8999012C}"/>
            </c:ext>
          </c:extLst>
        </c:ser>
        <c:ser>
          <c:idx val="1"/>
          <c:order val="1"/>
          <c:tx>
            <c:strRef>
              <c:f>'2019-07-05'!$S$1</c:f>
              <c:strCache>
                <c:ptCount val="1"/>
                <c:pt idx="0">
                  <c:v>24M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'2019-07-05'!$S$2:$S$14</c:f>
              <c:numCache>
                <c:formatCode>General</c:formatCode>
                <c:ptCount val="13"/>
                <c:pt idx="0">
                  <c:v>79.569999999999993</c:v>
                </c:pt>
                <c:pt idx="1">
                  <c:v>72.584999999999994</c:v>
                </c:pt>
                <c:pt idx="2">
                  <c:v>79.394999999999996</c:v>
                </c:pt>
                <c:pt idx="3">
                  <c:v>64.59</c:v>
                </c:pt>
                <c:pt idx="4">
                  <c:v>71.974999999999994</c:v>
                </c:pt>
                <c:pt idx="5">
                  <c:v>77.540000000000006</c:v>
                </c:pt>
                <c:pt idx="6">
                  <c:v>77.36</c:v>
                </c:pt>
                <c:pt idx="7">
                  <c:v>80.784999999999997</c:v>
                </c:pt>
                <c:pt idx="8">
                  <c:v>78.31</c:v>
                </c:pt>
                <c:pt idx="9">
                  <c:v>72.344999999999999</c:v>
                </c:pt>
                <c:pt idx="10">
                  <c:v>67.23</c:v>
                </c:pt>
                <c:pt idx="11">
                  <c:v>61.484999999999999</c:v>
                </c:pt>
                <c:pt idx="12">
                  <c:v>55.35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53-47B6-96BA-246E8999012C}"/>
            </c:ext>
          </c:extLst>
        </c:ser>
        <c:ser>
          <c:idx val="2"/>
          <c:order val="2"/>
          <c:tx>
            <c:strRef>
              <c:f>'2019-07-05'!$T$1</c:f>
              <c:strCache>
                <c:ptCount val="1"/>
                <c:pt idx="0">
                  <c:v>36M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'2019-07-05'!$T$2:$T$14</c:f>
              <c:numCache>
                <c:formatCode>General</c:formatCode>
                <c:ptCount val="13"/>
                <c:pt idx="0">
                  <c:v>85.38</c:v>
                </c:pt>
                <c:pt idx="1">
                  <c:v>82.855000000000004</c:v>
                </c:pt>
                <c:pt idx="2">
                  <c:v>78.959999999999994</c:v>
                </c:pt>
                <c:pt idx="3">
                  <c:v>65.56</c:v>
                </c:pt>
                <c:pt idx="4">
                  <c:v>74.974999999999994</c:v>
                </c:pt>
                <c:pt idx="5">
                  <c:v>77.209999999999994</c:v>
                </c:pt>
                <c:pt idx="6">
                  <c:v>78</c:v>
                </c:pt>
                <c:pt idx="7">
                  <c:v>79.73</c:v>
                </c:pt>
                <c:pt idx="8">
                  <c:v>77.605000000000004</c:v>
                </c:pt>
                <c:pt idx="9">
                  <c:v>72.805000000000007</c:v>
                </c:pt>
                <c:pt idx="10">
                  <c:v>65.84</c:v>
                </c:pt>
                <c:pt idx="11">
                  <c:v>60.314999999999998</c:v>
                </c:pt>
                <c:pt idx="12">
                  <c:v>56.365000000000002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53-47B6-96BA-246E8999012C}"/>
            </c:ext>
          </c:extLst>
        </c:ser>
        <c:ser>
          <c:idx val="3"/>
          <c:order val="3"/>
          <c:tx>
            <c:strRef>
              <c:f>'2019-07-05'!$U$1</c:f>
              <c:strCache>
                <c:ptCount val="1"/>
                <c:pt idx="0">
                  <c:v>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'2019-07-05'!$U$2:$U$14</c:f>
              <c:numCache>
                <c:formatCode>General</c:formatCode>
                <c:ptCount val="13"/>
                <c:pt idx="0">
                  <c:v>56.77</c:v>
                </c:pt>
                <c:pt idx="1">
                  <c:v>60.4</c:v>
                </c:pt>
                <c:pt idx="2">
                  <c:v>60.844999999999999</c:v>
                </c:pt>
                <c:pt idx="3">
                  <c:v>69.209999999999994</c:v>
                </c:pt>
                <c:pt idx="4">
                  <c:v>70.55</c:v>
                </c:pt>
                <c:pt idx="5">
                  <c:v>75.81</c:v>
                </c:pt>
                <c:pt idx="6">
                  <c:v>76.81</c:v>
                </c:pt>
                <c:pt idx="7">
                  <c:v>76.81</c:v>
                </c:pt>
                <c:pt idx="8">
                  <c:v>76.239999999999995</c:v>
                </c:pt>
                <c:pt idx="9">
                  <c:v>75.11</c:v>
                </c:pt>
                <c:pt idx="10">
                  <c:v>63.055</c:v>
                </c:pt>
                <c:pt idx="11">
                  <c:v>58.024999999999999</c:v>
                </c:pt>
                <c:pt idx="12">
                  <c:v>54.115000000000002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53-47B6-96BA-246E8999012C}"/>
            </c:ext>
          </c:extLst>
        </c:ser>
        <c:ser>
          <c:idx val="4"/>
          <c:order val="4"/>
          <c:tx>
            <c:strRef>
              <c:f>'2019-07-05'!$V$1</c:f>
              <c:strCache>
                <c:ptCount val="1"/>
                <c:pt idx="0">
                  <c:v>84M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5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'2019-07-05'!$V$2:$V$14</c:f>
              <c:numCache>
                <c:formatCode>General</c:formatCode>
                <c:ptCount val="13"/>
                <c:pt idx="0">
                  <c:v>60.7</c:v>
                </c:pt>
                <c:pt idx="1">
                  <c:v>63.924999999999997</c:v>
                </c:pt>
                <c:pt idx="2">
                  <c:v>68.745000000000005</c:v>
                </c:pt>
                <c:pt idx="3">
                  <c:v>69.349999999999994</c:v>
                </c:pt>
                <c:pt idx="4">
                  <c:v>69.569999999999993</c:v>
                </c:pt>
                <c:pt idx="5">
                  <c:v>76.91</c:v>
                </c:pt>
                <c:pt idx="6">
                  <c:v>76.19</c:v>
                </c:pt>
                <c:pt idx="7">
                  <c:v>76.36</c:v>
                </c:pt>
                <c:pt idx="8">
                  <c:v>76.03</c:v>
                </c:pt>
                <c:pt idx="9">
                  <c:v>73.11</c:v>
                </c:pt>
                <c:pt idx="10">
                  <c:v>63.545000000000002</c:v>
                </c:pt>
                <c:pt idx="11">
                  <c:v>58.195</c:v>
                </c:pt>
                <c:pt idx="12">
                  <c:v>54.634999999999998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53-47B6-96BA-246E8999012C}"/>
            </c:ext>
          </c:extLst>
        </c:ser>
        <c:ser>
          <c:idx val="5"/>
          <c:order val="5"/>
          <c:tx>
            <c:strRef>
              <c:f>'2019-07-05'!$W$1</c:f>
              <c:strCache>
                <c:ptCount val="1"/>
                <c:pt idx="0">
                  <c:v>120M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6"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'2019-07-05'!$W$2:$W$14</c:f>
              <c:numCache>
                <c:formatCode>General</c:formatCode>
                <c:ptCount val="13"/>
                <c:pt idx="0">
                  <c:v>68.680000000000007</c:v>
                </c:pt>
                <c:pt idx="1">
                  <c:v>69.094999999999999</c:v>
                </c:pt>
                <c:pt idx="2">
                  <c:v>65.510000000000005</c:v>
                </c:pt>
                <c:pt idx="3">
                  <c:v>66.055000000000007</c:v>
                </c:pt>
                <c:pt idx="4">
                  <c:v>68.03</c:v>
                </c:pt>
                <c:pt idx="5">
                  <c:v>73.03</c:v>
                </c:pt>
                <c:pt idx="6">
                  <c:v>74.03</c:v>
                </c:pt>
                <c:pt idx="7">
                  <c:v>74.040000000000006</c:v>
                </c:pt>
                <c:pt idx="8">
                  <c:v>73.510000000000005</c:v>
                </c:pt>
                <c:pt idx="9">
                  <c:v>72.23</c:v>
                </c:pt>
                <c:pt idx="10">
                  <c:v>63.895000000000003</c:v>
                </c:pt>
                <c:pt idx="11">
                  <c:v>56.95</c:v>
                </c:pt>
                <c:pt idx="12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53-47B6-96BA-246E8999012C}"/>
            </c:ext>
          </c:extLst>
        </c:ser>
        <c:ser>
          <c:idx val="6"/>
          <c:order val="6"/>
          <c:tx>
            <c:strRef>
              <c:f>'2019-07-05'!$X$1</c:f>
              <c:strCache>
                <c:ptCount val="1"/>
                <c:pt idx="0">
                  <c:v>180M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lumMod val="60000"/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'2019-07-05'!$X$2:$X$14</c:f>
              <c:numCache>
                <c:formatCode>General</c:formatCode>
                <c:ptCount val="13"/>
                <c:pt idx="0">
                  <c:v>57.284999999999997</c:v>
                </c:pt>
                <c:pt idx="1">
                  <c:v>59.685000000000002</c:v>
                </c:pt>
                <c:pt idx="2">
                  <c:v>64.13</c:v>
                </c:pt>
                <c:pt idx="3">
                  <c:v>65.44</c:v>
                </c:pt>
                <c:pt idx="4">
                  <c:v>64.734999999999999</c:v>
                </c:pt>
                <c:pt idx="5">
                  <c:v>62.954999999999998</c:v>
                </c:pt>
                <c:pt idx="6">
                  <c:v>62.19</c:v>
                </c:pt>
                <c:pt idx="7">
                  <c:v>71.834999999999994</c:v>
                </c:pt>
                <c:pt idx="8">
                  <c:v>71.56</c:v>
                </c:pt>
                <c:pt idx="9">
                  <c:v>68.004999999999995</c:v>
                </c:pt>
                <c:pt idx="10">
                  <c:v>60.555</c:v>
                </c:pt>
                <c:pt idx="11">
                  <c:v>55.445</c:v>
                </c:pt>
                <c:pt idx="12">
                  <c:v>53.33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53-47B6-96BA-246E8999012C}"/>
            </c:ext>
          </c:extLst>
        </c:ser>
        <c:ser>
          <c:idx val="7"/>
          <c:order val="7"/>
          <c:tx>
            <c:strRef>
              <c:f>'2019-07-05'!$Y$1</c:f>
              <c:strCache>
                <c:ptCount val="1"/>
                <c:pt idx="0">
                  <c:v>240M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lumMod val="60000"/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'2019-07-05'!$Y$2:$Y$14</c:f>
              <c:numCache>
                <c:formatCode>General</c:formatCode>
                <c:ptCount val="13"/>
                <c:pt idx="0">
                  <c:v>57.97</c:v>
                </c:pt>
                <c:pt idx="1">
                  <c:v>59.03</c:v>
                </c:pt>
                <c:pt idx="2">
                  <c:v>62.835000000000001</c:v>
                </c:pt>
                <c:pt idx="3">
                  <c:v>64.855000000000004</c:v>
                </c:pt>
                <c:pt idx="4">
                  <c:v>61.715000000000003</c:v>
                </c:pt>
                <c:pt idx="5">
                  <c:v>70.39</c:v>
                </c:pt>
                <c:pt idx="6">
                  <c:v>57.125</c:v>
                </c:pt>
                <c:pt idx="7">
                  <c:v>68.94</c:v>
                </c:pt>
                <c:pt idx="8">
                  <c:v>68.040000000000006</c:v>
                </c:pt>
                <c:pt idx="9">
                  <c:v>66.02</c:v>
                </c:pt>
                <c:pt idx="10">
                  <c:v>57.84</c:v>
                </c:pt>
                <c:pt idx="11">
                  <c:v>52.37</c:v>
                </c:pt>
                <c:pt idx="12">
                  <c:v>52.384999999999998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353-47B6-96BA-246E8999012C}"/>
            </c:ext>
          </c:extLst>
        </c:ser>
        <c:ser>
          <c:idx val="8"/>
          <c:order val="8"/>
          <c:tx>
            <c:strRef>
              <c:f>'2019-07-05'!$Z$1</c:f>
              <c:strCache>
                <c:ptCount val="1"/>
                <c:pt idx="0">
                  <c:v>300M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lumMod val="60000"/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'2019-07-05'!$Z$2:$Z$14</c:f>
              <c:numCache>
                <c:formatCode>General</c:formatCode>
                <c:ptCount val="13"/>
                <c:pt idx="0">
                  <c:v>60.424999999999997</c:v>
                </c:pt>
                <c:pt idx="1">
                  <c:v>58.484999999999999</c:v>
                </c:pt>
                <c:pt idx="2">
                  <c:v>62.26</c:v>
                </c:pt>
                <c:pt idx="3">
                  <c:v>64.23</c:v>
                </c:pt>
                <c:pt idx="4">
                  <c:v>61.034999999999997</c:v>
                </c:pt>
                <c:pt idx="5">
                  <c:v>59.98</c:v>
                </c:pt>
                <c:pt idx="6">
                  <c:v>59.28</c:v>
                </c:pt>
                <c:pt idx="7">
                  <c:v>68.325000000000003</c:v>
                </c:pt>
                <c:pt idx="8">
                  <c:v>67.295000000000002</c:v>
                </c:pt>
                <c:pt idx="9">
                  <c:v>64.894999999999996</c:v>
                </c:pt>
                <c:pt idx="10">
                  <c:v>56.435000000000002</c:v>
                </c:pt>
                <c:pt idx="11">
                  <c:v>52.505000000000003</c:v>
                </c:pt>
                <c:pt idx="12">
                  <c:v>51.96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53-47B6-96BA-246E8999012C}"/>
            </c:ext>
          </c:extLst>
        </c:ser>
        <c:ser>
          <c:idx val="9"/>
          <c:order val="9"/>
          <c:tx>
            <c:strRef>
              <c:f>'2019-07-05'!$AA$1</c:f>
              <c:strCache>
                <c:ptCount val="1"/>
                <c:pt idx="0">
                  <c:v>360M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50000"/>
                    <a:satMod val="300000"/>
                  </a:schemeClr>
                </a:gs>
                <a:gs pos="35000">
                  <a:schemeClr val="accent4">
                    <a:lumMod val="60000"/>
                    <a:tint val="37000"/>
                    <a:satMod val="300000"/>
                  </a:schemeClr>
                </a:gs>
                <a:gs pos="100000">
                  <a:schemeClr val="accent4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lumMod val="60000"/>
                  <a:shade val="95000"/>
                </a:schemeClr>
              </a:contourClr>
            </a:sp3d>
          </c:spPr>
          <c:cat>
            <c:strRef>
              <c:f>'2019-07-05'!$Q$2:$Q$14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'2019-07-05'!$AA$2:$AA$14</c:f>
              <c:numCache>
                <c:formatCode>General</c:formatCode>
                <c:ptCount val="13"/>
                <c:pt idx="0">
                  <c:v>56.05</c:v>
                </c:pt>
                <c:pt idx="1">
                  <c:v>57.85</c:v>
                </c:pt>
                <c:pt idx="2">
                  <c:v>61.58</c:v>
                </c:pt>
                <c:pt idx="3">
                  <c:v>63.57</c:v>
                </c:pt>
                <c:pt idx="4">
                  <c:v>65.575000000000003</c:v>
                </c:pt>
                <c:pt idx="5">
                  <c:v>68.454999999999998</c:v>
                </c:pt>
                <c:pt idx="6">
                  <c:v>69.349999999999994</c:v>
                </c:pt>
                <c:pt idx="7">
                  <c:v>68.180000000000007</c:v>
                </c:pt>
                <c:pt idx="8">
                  <c:v>66.55</c:v>
                </c:pt>
                <c:pt idx="9">
                  <c:v>62.77</c:v>
                </c:pt>
                <c:pt idx="10">
                  <c:v>55.98</c:v>
                </c:pt>
                <c:pt idx="11">
                  <c:v>51.88</c:v>
                </c:pt>
                <c:pt idx="12">
                  <c:v>51.865000000000002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353-47B6-96BA-246E8999012C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467105984"/>
        <c:axId val="465014672"/>
        <c:axId val="437374352"/>
      </c:surface3DChart>
      <c:catAx>
        <c:axId val="4671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014672"/>
        <c:crosses val="autoZero"/>
        <c:auto val="1"/>
        <c:lblAlgn val="ctr"/>
        <c:lblOffset val="100"/>
        <c:noMultiLvlLbl val="0"/>
      </c:catAx>
      <c:valAx>
        <c:axId val="46501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05984"/>
        <c:crosses val="autoZero"/>
        <c:crossBetween val="midCat"/>
      </c:valAx>
      <c:serAx>
        <c:axId val="437374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01467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Market Volatility Surface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0432513742385975E-2"/>
          <c:y val="0.1769402228976697"/>
          <c:w val="0.89203389830508473"/>
          <c:h val="0.75794679595181602"/>
        </c:manualLayout>
      </c:layout>
      <c:surface3DChart>
        <c:wireframe val="0"/>
        <c:ser>
          <c:idx val="0"/>
          <c:order val="0"/>
          <c:tx>
            <c:strRef>
              <c:f>'2019-07-05'!$B$1</c:f>
              <c:strCache>
                <c:ptCount val="1"/>
                <c:pt idx="0">
                  <c:v>12M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'2019-07-05'!$B$2:$B$14</c:f>
              <c:numCache>
                <c:formatCode>General</c:formatCode>
                <c:ptCount val="13"/>
                <c:pt idx="0">
                  <c:v>74.62</c:v>
                </c:pt>
                <c:pt idx="1">
                  <c:v>35.57</c:v>
                </c:pt>
                <c:pt idx="2">
                  <c:v>70.680000000000007</c:v>
                </c:pt>
                <c:pt idx="3">
                  <c:v>56.75</c:v>
                </c:pt>
                <c:pt idx="4">
                  <c:v>71.13</c:v>
                </c:pt>
                <c:pt idx="5">
                  <c:v>70.89</c:v>
                </c:pt>
                <c:pt idx="6">
                  <c:v>76.034999999999997</c:v>
                </c:pt>
                <c:pt idx="7">
                  <c:v>81.795000000000002</c:v>
                </c:pt>
                <c:pt idx="8">
                  <c:v>71.084999999999994</c:v>
                </c:pt>
                <c:pt idx="9">
                  <c:v>76.25</c:v>
                </c:pt>
                <c:pt idx="10">
                  <c:v>69.03</c:v>
                </c:pt>
                <c:pt idx="11">
                  <c:v>63.295000000000002</c:v>
                </c:pt>
                <c:pt idx="12">
                  <c:v>57.78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E-4E29-AC02-7F3AE4FE0FDF}"/>
            </c:ext>
          </c:extLst>
        </c:ser>
        <c:ser>
          <c:idx val="1"/>
          <c:order val="1"/>
          <c:tx>
            <c:strRef>
              <c:f>'2019-07-05'!$C$1</c:f>
              <c:strCache>
                <c:ptCount val="1"/>
                <c:pt idx="0">
                  <c:v>24M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'2019-07-05'!$C$2:$C$14</c:f>
              <c:numCache>
                <c:formatCode>General</c:formatCode>
                <c:ptCount val="13"/>
                <c:pt idx="0">
                  <c:v>79.569999999999993</c:v>
                </c:pt>
                <c:pt idx="1">
                  <c:v>72.584999999999994</c:v>
                </c:pt>
                <c:pt idx="2">
                  <c:v>79.394999999999996</c:v>
                </c:pt>
                <c:pt idx="3">
                  <c:v>64.59</c:v>
                </c:pt>
                <c:pt idx="4">
                  <c:v>71.974999999999994</c:v>
                </c:pt>
                <c:pt idx="5">
                  <c:v>77.19</c:v>
                </c:pt>
                <c:pt idx="6">
                  <c:v>77.36</c:v>
                </c:pt>
                <c:pt idx="7">
                  <c:v>80.784999999999997</c:v>
                </c:pt>
                <c:pt idx="8">
                  <c:v>78.31</c:v>
                </c:pt>
                <c:pt idx="9">
                  <c:v>72.344999999999999</c:v>
                </c:pt>
                <c:pt idx="10">
                  <c:v>67.23</c:v>
                </c:pt>
                <c:pt idx="11">
                  <c:v>61.484999999999999</c:v>
                </c:pt>
                <c:pt idx="12">
                  <c:v>55.35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DE-4E29-AC02-7F3AE4FE0FDF}"/>
            </c:ext>
          </c:extLst>
        </c:ser>
        <c:ser>
          <c:idx val="2"/>
          <c:order val="2"/>
          <c:tx>
            <c:strRef>
              <c:f>'2019-07-05'!$D$1</c:f>
              <c:strCache>
                <c:ptCount val="1"/>
                <c:pt idx="0">
                  <c:v>36M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'2019-07-05'!$D$2:$D$14</c:f>
              <c:numCache>
                <c:formatCode>General</c:formatCode>
                <c:ptCount val="13"/>
                <c:pt idx="0">
                  <c:v>85.38</c:v>
                </c:pt>
                <c:pt idx="1">
                  <c:v>82.855000000000004</c:v>
                </c:pt>
                <c:pt idx="2">
                  <c:v>78.959999999999994</c:v>
                </c:pt>
                <c:pt idx="3">
                  <c:v>65.56</c:v>
                </c:pt>
                <c:pt idx="4">
                  <c:v>74.974999999999994</c:v>
                </c:pt>
                <c:pt idx="5">
                  <c:v>77.209999999999994</c:v>
                </c:pt>
                <c:pt idx="6">
                  <c:v>76.16</c:v>
                </c:pt>
                <c:pt idx="7">
                  <c:v>79.73</c:v>
                </c:pt>
                <c:pt idx="8">
                  <c:v>77.605000000000004</c:v>
                </c:pt>
                <c:pt idx="9">
                  <c:v>72.805000000000007</c:v>
                </c:pt>
                <c:pt idx="10">
                  <c:v>65.84</c:v>
                </c:pt>
                <c:pt idx="11">
                  <c:v>60.314999999999998</c:v>
                </c:pt>
                <c:pt idx="12">
                  <c:v>56.365000000000002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DE-4E29-AC02-7F3AE4FE0FDF}"/>
            </c:ext>
          </c:extLst>
        </c:ser>
        <c:ser>
          <c:idx val="3"/>
          <c:order val="3"/>
          <c:tx>
            <c:strRef>
              <c:f>'2019-07-05'!$E$1</c:f>
              <c:strCache>
                <c:ptCount val="1"/>
                <c:pt idx="0">
                  <c:v>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'2019-07-05'!$E$2:$E$14</c:f>
              <c:numCache>
                <c:formatCode>General</c:formatCode>
                <c:ptCount val="13"/>
                <c:pt idx="0">
                  <c:v>56.77</c:v>
                </c:pt>
                <c:pt idx="1">
                  <c:v>60.4</c:v>
                </c:pt>
                <c:pt idx="2">
                  <c:v>60.844999999999999</c:v>
                </c:pt>
                <c:pt idx="3">
                  <c:v>69.209999999999994</c:v>
                </c:pt>
                <c:pt idx="4">
                  <c:v>71.314999999999998</c:v>
                </c:pt>
                <c:pt idx="5">
                  <c:v>75.930000000000007</c:v>
                </c:pt>
                <c:pt idx="6">
                  <c:v>77.045000000000002</c:v>
                </c:pt>
                <c:pt idx="7">
                  <c:v>77.734999999999999</c:v>
                </c:pt>
                <c:pt idx="8">
                  <c:v>76.12</c:v>
                </c:pt>
                <c:pt idx="9">
                  <c:v>72.525000000000006</c:v>
                </c:pt>
                <c:pt idx="10">
                  <c:v>63.055</c:v>
                </c:pt>
                <c:pt idx="11">
                  <c:v>58.024999999999999</c:v>
                </c:pt>
                <c:pt idx="12">
                  <c:v>54.115000000000002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DE-4E29-AC02-7F3AE4FE0FDF}"/>
            </c:ext>
          </c:extLst>
        </c:ser>
        <c:ser>
          <c:idx val="4"/>
          <c:order val="4"/>
          <c:tx>
            <c:strRef>
              <c:f>'2019-07-05'!$F$1</c:f>
              <c:strCache>
                <c:ptCount val="1"/>
                <c:pt idx="0">
                  <c:v>84M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5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'2019-07-05'!$F$2:$F$14</c:f>
              <c:numCache>
                <c:formatCode>General</c:formatCode>
                <c:ptCount val="13"/>
                <c:pt idx="0">
                  <c:v>60.7</c:v>
                </c:pt>
                <c:pt idx="1">
                  <c:v>63.924999999999997</c:v>
                </c:pt>
                <c:pt idx="2">
                  <c:v>68.745000000000005</c:v>
                </c:pt>
                <c:pt idx="3">
                  <c:v>69.349999999999994</c:v>
                </c:pt>
                <c:pt idx="4">
                  <c:v>69.569999999999993</c:v>
                </c:pt>
                <c:pt idx="5">
                  <c:v>76.91</c:v>
                </c:pt>
                <c:pt idx="6">
                  <c:v>76.19</c:v>
                </c:pt>
                <c:pt idx="7">
                  <c:v>76.36</c:v>
                </c:pt>
                <c:pt idx="8">
                  <c:v>76.03</c:v>
                </c:pt>
                <c:pt idx="9">
                  <c:v>73.11</c:v>
                </c:pt>
                <c:pt idx="10">
                  <c:v>63.545000000000002</c:v>
                </c:pt>
                <c:pt idx="11">
                  <c:v>58.195</c:v>
                </c:pt>
                <c:pt idx="12">
                  <c:v>54.634999999999998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DE-4E29-AC02-7F3AE4FE0FDF}"/>
            </c:ext>
          </c:extLst>
        </c:ser>
        <c:ser>
          <c:idx val="5"/>
          <c:order val="5"/>
          <c:tx>
            <c:strRef>
              <c:f>'2019-07-05'!$G$1</c:f>
              <c:strCache>
                <c:ptCount val="1"/>
                <c:pt idx="0">
                  <c:v>120M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6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'2019-07-05'!$G$2:$G$14</c:f>
              <c:numCache>
                <c:formatCode>General</c:formatCode>
                <c:ptCount val="13"/>
                <c:pt idx="0">
                  <c:v>68.680000000000007</c:v>
                </c:pt>
                <c:pt idx="1">
                  <c:v>69.094999999999999</c:v>
                </c:pt>
                <c:pt idx="2">
                  <c:v>65.510000000000005</c:v>
                </c:pt>
                <c:pt idx="3">
                  <c:v>66.055000000000007</c:v>
                </c:pt>
                <c:pt idx="4">
                  <c:v>65.805000000000007</c:v>
                </c:pt>
                <c:pt idx="5">
                  <c:v>74.7</c:v>
                </c:pt>
                <c:pt idx="6">
                  <c:v>75.105000000000004</c:v>
                </c:pt>
                <c:pt idx="7">
                  <c:v>74.704999999999998</c:v>
                </c:pt>
                <c:pt idx="8">
                  <c:v>73.010000000000005</c:v>
                </c:pt>
                <c:pt idx="9">
                  <c:v>71.86</c:v>
                </c:pt>
                <c:pt idx="10">
                  <c:v>63.895000000000003</c:v>
                </c:pt>
                <c:pt idx="11">
                  <c:v>56.95</c:v>
                </c:pt>
                <c:pt idx="12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DE-4E29-AC02-7F3AE4FE0FDF}"/>
            </c:ext>
          </c:extLst>
        </c:ser>
        <c:ser>
          <c:idx val="6"/>
          <c:order val="6"/>
          <c:tx>
            <c:strRef>
              <c:f>'2019-07-05'!$H$1</c:f>
              <c:strCache>
                <c:ptCount val="1"/>
                <c:pt idx="0">
                  <c:v>180M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'2019-07-05'!$H$2:$H$14</c:f>
              <c:numCache>
                <c:formatCode>General</c:formatCode>
                <c:ptCount val="13"/>
                <c:pt idx="0">
                  <c:v>57.284999999999997</c:v>
                </c:pt>
                <c:pt idx="1">
                  <c:v>59.685000000000002</c:v>
                </c:pt>
                <c:pt idx="2">
                  <c:v>64.13</c:v>
                </c:pt>
                <c:pt idx="3">
                  <c:v>65.44</c:v>
                </c:pt>
                <c:pt idx="4">
                  <c:v>64.734999999999999</c:v>
                </c:pt>
                <c:pt idx="5">
                  <c:v>62.954999999999998</c:v>
                </c:pt>
                <c:pt idx="6">
                  <c:v>62.19</c:v>
                </c:pt>
                <c:pt idx="7">
                  <c:v>71.834999999999994</c:v>
                </c:pt>
                <c:pt idx="8">
                  <c:v>71.56</c:v>
                </c:pt>
                <c:pt idx="9">
                  <c:v>68.004999999999995</c:v>
                </c:pt>
                <c:pt idx="10">
                  <c:v>60.555</c:v>
                </c:pt>
                <c:pt idx="11">
                  <c:v>55.445</c:v>
                </c:pt>
                <c:pt idx="12">
                  <c:v>53.33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DE-4E29-AC02-7F3AE4FE0FDF}"/>
            </c:ext>
          </c:extLst>
        </c:ser>
        <c:ser>
          <c:idx val="7"/>
          <c:order val="7"/>
          <c:tx>
            <c:strRef>
              <c:f>'2019-07-05'!$I$1</c:f>
              <c:strCache>
                <c:ptCount val="1"/>
                <c:pt idx="0">
                  <c:v>240M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'2019-07-05'!$I$2:$I$14</c:f>
              <c:numCache>
                <c:formatCode>General</c:formatCode>
                <c:ptCount val="13"/>
                <c:pt idx="0">
                  <c:v>57.97</c:v>
                </c:pt>
                <c:pt idx="1">
                  <c:v>59.03</c:v>
                </c:pt>
                <c:pt idx="2">
                  <c:v>62.835000000000001</c:v>
                </c:pt>
                <c:pt idx="3">
                  <c:v>64.855000000000004</c:v>
                </c:pt>
                <c:pt idx="4">
                  <c:v>61.715000000000003</c:v>
                </c:pt>
                <c:pt idx="5">
                  <c:v>70.39</c:v>
                </c:pt>
                <c:pt idx="6">
                  <c:v>57.125</c:v>
                </c:pt>
                <c:pt idx="7">
                  <c:v>68.94</c:v>
                </c:pt>
                <c:pt idx="8">
                  <c:v>68.040000000000006</c:v>
                </c:pt>
                <c:pt idx="9">
                  <c:v>66.02</c:v>
                </c:pt>
                <c:pt idx="10">
                  <c:v>57.84</c:v>
                </c:pt>
                <c:pt idx="11">
                  <c:v>52.37</c:v>
                </c:pt>
                <c:pt idx="12">
                  <c:v>52.384999999999998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EDE-4E29-AC02-7F3AE4FE0FDF}"/>
            </c:ext>
          </c:extLst>
        </c:ser>
        <c:ser>
          <c:idx val="8"/>
          <c:order val="8"/>
          <c:tx>
            <c:strRef>
              <c:f>'2019-07-05'!$J$1</c:f>
              <c:strCache>
                <c:ptCount val="1"/>
                <c:pt idx="0">
                  <c:v>300M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'2019-07-05'!$J$2:$J$14</c:f>
              <c:numCache>
                <c:formatCode>General</c:formatCode>
                <c:ptCount val="13"/>
                <c:pt idx="0">
                  <c:v>60.424999999999997</c:v>
                </c:pt>
                <c:pt idx="1">
                  <c:v>58.484999999999999</c:v>
                </c:pt>
                <c:pt idx="2">
                  <c:v>62.26</c:v>
                </c:pt>
                <c:pt idx="3">
                  <c:v>64.23</c:v>
                </c:pt>
                <c:pt idx="4">
                  <c:v>61.034999999999997</c:v>
                </c:pt>
                <c:pt idx="5">
                  <c:v>59.98</c:v>
                </c:pt>
                <c:pt idx="6">
                  <c:v>59.28</c:v>
                </c:pt>
                <c:pt idx="7">
                  <c:v>68.325000000000003</c:v>
                </c:pt>
                <c:pt idx="8">
                  <c:v>67.295000000000002</c:v>
                </c:pt>
                <c:pt idx="9">
                  <c:v>64.894999999999996</c:v>
                </c:pt>
                <c:pt idx="10">
                  <c:v>56.435000000000002</c:v>
                </c:pt>
                <c:pt idx="11">
                  <c:v>52.505000000000003</c:v>
                </c:pt>
                <c:pt idx="12">
                  <c:v>51.96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DE-4E29-AC02-7F3AE4FE0FDF}"/>
            </c:ext>
          </c:extLst>
        </c:ser>
        <c:ser>
          <c:idx val="9"/>
          <c:order val="9"/>
          <c:tx>
            <c:strRef>
              <c:f>'2019-07-05'!$K$1</c:f>
              <c:strCache>
                <c:ptCount val="1"/>
                <c:pt idx="0">
                  <c:v>360M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50000"/>
                    <a:satMod val="300000"/>
                  </a:schemeClr>
                </a:gs>
                <a:gs pos="35000">
                  <a:schemeClr val="accent4">
                    <a:lumMod val="60000"/>
                    <a:tint val="37000"/>
                    <a:satMod val="300000"/>
                  </a:schemeClr>
                </a:gs>
                <a:gs pos="100000">
                  <a:schemeClr val="accent4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'2019-07-05'!$K$2:$K$14</c:f>
              <c:numCache>
                <c:formatCode>General</c:formatCode>
                <c:ptCount val="13"/>
                <c:pt idx="0">
                  <c:v>56.05</c:v>
                </c:pt>
                <c:pt idx="1">
                  <c:v>57.85</c:v>
                </c:pt>
                <c:pt idx="2">
                  <c:v>61.58</c:v>
                </c:pt>
                <c:pt idx="3">
                  <c:v>63.57</c:v>
                </c:pt>
                <c:pt idx="4">
                  <c:v>65.575000000000003</c:v>
                </c:pt>
                <c:pt idx="5">
                  <c:v>68.454999999999998</c:v>
                </c:pt>
                <c:pt idx="6">
                  <c:v>69.349999999999994</c:v>
                </c:pt>
                <c:pt idx="7">
                  <c:v>68.180000000000007</c:v>
                </c:pt>
                <c:pt idx="8">
                  <c:v>66.55</c:v>
                </c:pt>
                <c:pt idx="9">
                  <c:v>62.77</c:v>
                </c:pt>
                <c:pt idx="10">
                  <c:v>55.98</c:v>
                </c:pt>
                <c:pt idx="11">
                  <c:v>51.88</c:v>
                </c:pt>
                <c:pt idx="12">
                  <c:v>51.865000000000002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EDE-4E29-AC02-7F3AE4FE0FDF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468051056"/>
        <c:axId val="468052688"/>
        <c:axId val="468784368"/>
      </c:surface3DChart>
      <c:catAx>
        <c:axId val="46805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2688"/>
        <c:crosses val="autoZero"/>
        <c:auto val="1"/>
        <c:lblAlgn val="ctr"/>
        <c:lblOffset val="100"/>
        <c:noMultiLvlLbl val="0"/>
      </c:catAx>
      <c:valAx>
        <c:axId val="4680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1056"/>
        <c:crosses val="autoZero"/>
        <c:crossBetween val="midCat"/>
      </c:valAx>
      <c:serAx>
        <c:axId val="468784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2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Model Volatility Surface (Vol)</a:t>
            </a:r>
            <a:endParaRPr lang="en-SG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'2019-07-05'!$AR$1</c:f>
              <c:strCache>
                <c:ptCount val="1"/>
                <c:pt idx="0">
                  <c:v>12M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'2019-07-05'!$AR$2:$AR$14</c:f>
              <c:numCache>
                <c:formatCode>General</c:formatCode>
                <c:ptCount val="13"/>
                <c:pt idx="0">
                  <c:v>74.62</c:v>
                </c:pt>
                <c:pt idx="1">
                  <c:v>35.57</c:v>
                </c:pt>
                <c:pt idx="2">
                  <c:v>70.680000000000007</c:v>
                </c:pt>
                <c:pt idx="3">
                  <c:v>56.75</c:v>
                </c:pt>
                <c:pt idx="4">
                  <c:v>111.37</c:v>
                </c:pt>
                <c:pt idx="5">
                  <c:v>70.89</c:v>
                </c:pt>
                <c:pt idx="6">
                  <c:v>76.034999999999997</c:v>
                </c:pt>
                <c:pt idx="7">
                  <c:v>81.795000000000002</c:v>
                </c:pt>
                <c:pt idx="8">
                  <c:v>71.084999999999994</c:v>
                </c:pt>
                <c:pt idx="9">
                  <c:v>76.25</c:v>
                </c:pt>
                <c:pt idx="10">
                  <c:v>69.03</c:v>
                </c:pt>
                <c:pt idx="11">
                  <c:v>63.295000000000002</c:v>
                </c:pt>
                <c:pt idx="12">
                  <c:v>57.78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C-42B9-B931-188477BBFD2F}"/>
            </c:ext>
          </c:extLst>
        </c:ser>
        <c:ser>
          <c:idx val="1"/>
          <c:order val="1"/>
          <c:tx>
            <c:strRef>
              <c:f>'2019-07-05'!$AS$1</c:f>
              <c:strCache>
                <c:ptCount val="1"/>
                <c:pt idx="0">
                  <c:v>24M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'2019-07-05'!$AS$2:$AS$14</c:f>
              <c:numCache>
                <c:formatCode>General</c:formatCode>
                <c:ptCount val="13"/>
                <c:pt idx="0">
                  <c:v>79.569999999999993</c:v>
                </c:pt>
                <c:pt idx="1">
                  <c:v>72.584999999999994</c:v>
                </c:pt>
                <c:pt idx="2">
                  <c:v>79.394999999999996</c:v>
                </c:pt>
                <c:pt idx="3">
                  <c:v>64.59</c:v>
                </c:pt>
                <c:pt idx="4">
                  <c:v>71.974999999999994</c:v>
                </c:pt>
                <c:pt idx="5">
                  <c:v>86.51</c:v>
                </c:pt>
                <c:pt idx="6">
                  <c:v>77.36</c:v>
                </c:pt>
                <c:pt idx="7">
                  <c:v>80.784999999999997</c:v>
                </c:pt>
                <c:pt idx="8">
                  <c:v>78.31</c:v>
                </c:pt>
                <c:pt idx="9">
                  <c:v>72.344999999999999</c:v>
                </c:pt>
                <c:pt idx="10">
                  <c:v>67.23</c:v>
                </c:pt>
                <c:pt idx="11">
                  <c:v>61.484999999999999</c:v>
                </c:pt>
                <c:pt idx="12">
                  <c:v>55.35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C-42B9-B931-188477BBFD2F}"/>
            </c:ext>
          </c:extLst>
        </c:ser>
        <c:ser>
          <c:idx val="2"/>
          <c:order val="2"/>
          <c:tx>
            <c:strRef>
              <c:f>'2019-07-05'!$AT$1</c:f>
              <c:strCache>
                <c:ptCount val="1"/>
                <c:pt idx="0">
                  <c:v>36M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'2019-07-05'!$AT$2:$AT$14</c:f>
              <c:numCache>
                <c:formatCode>General</c:formatCode>
                <c:ptCount val="13"/>
                <c:pt idx="0">
                  <c:v>85.38</c:v>
                </c:pt>
                <c:pt idx="1">
                  <c:v>82.855000000000004</c:v>
                </c:pt>
                <c:pt idx="2">
                  <c:v>78.959999999999994</c:v>
                </c:pt>
                <c:pt idx="3">
                  <c:v>65.56</c:v>
                </c:pt>
                <c:pt idx="4">
                  <c:v>74.974999999999994</c:v>
                </c:pt>
                <c:pt idx="5">
                  <c:v>77.209999999999994</c:v>
                </c:pt>
                <c:pt idx="6">
                  <c:v>79.03</c:v>
                </c:pt>
                <c:pt idx="7">
                  <c:v>79.73</c:v>
                </c:pt>
                <c:pt idx="8">
                  <c:v>77.605000000000004</c:v>
                </c:pt>
                <c:pt idx="9">
                  <c:v>72.805000000000007</c:v>
                </c:pt>
                <c:pt idx="10">
                  <c:v>65.84</c:v>
                </c:pt>
                <c:pt idx="11">
                  <c:v>60.314999999999998</c:v>
                </c:pt>
                <c:pt idx="12">
                  <c:v>56.365000000000002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8C-42B9-B931-188477BBFD2F}"/>
            </c:ext>
          </c:extLst>
        </c:ser>
        <c:ser>
          <c:idx val="3"/>
          <c:order val="3"/>
          <c:tx>
            <c:strRef>
              <c:f>'2019-07-05'!$AU$1</c:f>
              <c:strCache>
                <c:ptCount val="1"/>
                <c:pt idx="0">
                  <c:v>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'2019-07-05'!$AU$2:$AU$14</c:f>
              <c:numCache>
                <c:formatCode>General</c:formatCode>
                <c:ptCount val="13"/>
                <c:pt idx="0">
                  <c:v>56.77</c:v>
                </c:pt>
                <c:pt idx="1">
                  <c:v>60.4</c:v>
                </c:pt>
                <c:pt idx="2">
                  <c:v>60.844999999999999</c:v>
                </c:pt>
                <c:pt idx="3">
                  <c:v>69.209999999999994</c:v>
                </c:pt>
                <c:pt idx="4">
                  <c:v>81.290000000000006</c:v>
                </c:pt>
                <c:pt idx="5">
                  <c:v>77.09</c:v>
                </c:pt>
                <c:pt idx="6">
                  <c:v>74.77</c:v>
                </c:pt>
                <c:pt idx="7">
                  <c:v>71.58</c:v>
                </c:pt>
                <c:pt idx="8">
                  <c:v>69.05</c:v>
                </c:pt>
                <c:pt idx="9">
                  <c:v>65.73</c:v>
                </c:pt>
                <c:pt idx="10">
                  <c:v>63.055</c:v>
                </c:pt>
                <c:pt idx="11">
                  <c:v>58.024999999999999</c:v>
                </c:pt>
                <c:pt idx="12">
                  <c:v>54.115000000000002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8C-42B9-B931-188477BBFD2F}"/>
            </c:ext>
          </c:extLst>
        </c:ser>
        <c:ser>
          <c:idx val="4"/>
          <c:order val="4"/>
          <c:tx>
            <c:strRef>
              <c:f>'2019-07-05'!$AV$1</c:f>
              <c:strCache>
                <c:ptCount val="1"/>
                <c:pt idx="0">
                  <c:v>84M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5"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'2019-07-05'!$AV$2:$AV$14</c:f>
              <c:numCache>
                <c:formatCode>General</c:formatCode>
                <c:ptCount val="13"/>
                <c:pt idx="0">
                  <c:v>60.7</c:v>
                </c:pt>
                <c:pt idx="1">
                  <c:v>63.924999999999997</c:v>
                </c:pt>
                <c:pt idx="2">
                  <c:v>68.745000000000005</c:v>
                </c:pt>
                <c:pt idx="3">
                  <c:v>69.349999999999994</c:v>
                </c:pt>
                <c:pt idx="4">
                  <c:v>69.569999999999993</c:v>
                </c:pt>
                <c:pt idx="5">
                  <c:v>76.91</c:v>
                </c:pt>
                <c:pt idx="6">
                  <c:v>76.19</c:v>
                </c:pt>
                <c:pt idx="7">
                  <c:v>76.36</c:v>
                </c:pt>
                <c:pt idx="8">
                  <c:v>76.03</c:v>
                </c:pt>
                <c:pt idx="9">
                  <c:v>73.11</c:v>
                </c:pt>
                <c:pt idx="10">
                  <c:v>63.545000000000002</c:v>
                </c:pt>
                <c:pt idx="11">
                  <c:v>58.195</c:v>
                </c:pt>
                <c:pt idx="12">
                  <c:v>54.634999999999998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8C-42B9-B931-188477BBFD2F}"/>
            </c:ext>
          </c:extLst>
        </c:ser>
        <c:ser>
          <c:idx val="5"/>
          <c:order val="5"/>
          <c:tx>
            <c:strRef>
              <c:f>'2019-07-05'!$AW$1</c:f>
              <c:strCache>
                <c:ptCount val="1"/>
                <c:pt idx="0">
                  <c:v>120M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6"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'2019-07-05'!$AW$2:$AW$14</c:f>
              <c:numCache>
                <c:formatCode>General</c:formatCode>
                <c:ptCount val="13"/>
                <c:pt idx="0">
                  <c:v>68.680000000000007</c:v>
                </c:pt>
                <c:pt idx="1">
                  <c:v>69.094999999999999</c:v>
                </c:pt>
                <c:pt idx="2">
                  <c:v>65.510000000000005</c:v>
                </c:pt>
                <c:pt idx="3">
                  <c:v>66.055000000000007</c:v>
                </c:pt>
                <c:pt idx="4">
                  <c:v>72.14</c:v>
                </c:pt>
                <c:pt idx="5">
                  <c:v>69.42</c:v>
                </c:pt>
                <c:pt idx="6">
                  <c:v>67.78</c:v>
                </c:pt>
                <c:pt idx="7">
                  <c:v>65.260000000000005</c:v>
                </c:pt>
                <c:pt idx="8">
                  <c:v>63.15</c:v>
                </c:pt>
                <c:pt idx="9">
                  <c:v>60.17</c:v>
                </c:pt>
                <c:pt idx="10">
                  <c:v>63.895000000000003</c:v>
                </c:pt>
                <c:pt idx="11">
                  <c:v>56.95</c:v>
                </c:pt>
                <c:pt idx="12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8C-42B9-B931-188477BBFD2F}"/>
            </c:ext>
          </c:extLst>
        </c:ser>
        <c:ser>
          <c:idx val="6"/>
          <c:order val="6"/>
          <c:tx>
            <c:strRef>
              <c:f>'2019-07-05'!$AX$1</c:f>
              <c:strCache>
                <c:ptCount val="1"/>
                <c:pt idx="0">
                  <c:v>180M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lumMod val="60000"/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'2019-07-05'!$AX$2:$AX$14</c:f>
              <c:numCache>
                <c:formatCode>General</c:formatCode>
                <c:ptCount val="13"/>
                <c:pt idx="0">
                  <c:v>57.284999999999997</c:v>
                </c:pt>
                <c:pt idx="1">
                  <c:v>59.685000000000002</c:v>
                </c:pt>
                <c:pt idx="2">
                  <c:v>64.13</c:v>
                </c:pt>
                <c:pt idx="3">
                  <c:v>65.44</c:v>
                </c:pt>
                <c:pt idx="4">
                  <c:v>64.734999999999999</c:v>
                </c:pt>
                <c:pt idx="5">
                  <c:v>62.954999999999998</c:v>
                </c:pt>
                <c:pt idx="6">
                  <c:v>62.19</c:v>
                </c:pt>
                <c:pt idx="7">
                  <c:v>71.834999999999994</c:v>
                </c:pt>
                <c:pt idx="8">
                  <c:v>71.56</c:v>
                </c:pt>
                <c:pt idx="9">
                  <c:v>68.004999999999995</c:v>
                </c:pt>
                <c:pt idx="10">
                  <c:v>60.555</c:v>
                </c:pt>
                <c:pt idx="11">
                  <c:v>55.445</c:v>
                </c:pt>
                <c:pt idx="12">
                  <c:v>53.33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8C-42B9-B931-188477BBFD2F}"/>
            </c:ext>
          </c:extLst>
        </c:ser>
        <c:ser>
          <c:idx val="7"/>
          <c:order val="7"/>
          <c:tx>
            <c:strRef>
              <c:f>'2019-07-05'!$AY$1</c:f>
              <c:strCache>
                <c:ptCount val="1"/>
                <c:pt idx="0">
                  <c:v>240M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lumMod val="60000"/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'2019-07-05'!$AY$2:$AY$14</c:f>
              <c:numCache>
                <c:formatCode>General</c:formatCode>
                <c:ptCount val="13"/>
                <c:pt idx="0">
                  <c:v>57.97</c:v>
                </c:pt>
                <c:pt idx="1">
                  <c:v>59.03</c:v>
                </c:pt>
                <c:pt idx="2">
                  <c:v>62.835000000000001</c:v>
                </c:pt>
                <c:pt idx="3">
                  <c:v>64.855000000000004</c:v>
                </c:pt>
                <c:pt idx="4">
                  <c:v>61.715000000000003</c:v>
                </c:pt>
                <c:pt idx="5">
                  <c:v>70.39</c:v>
                </c:pt>
                <c:pt idx="6">
                  <c:v>57.125</c:v>
                </c:pt>
                <c:pt idx="7">
                  <c:v>68.94</c:v>
                </c:pt>
                <c:pt idx="8">
                  <c:v>68.040000000000006</c:v>
                </c:pt>
                <c:pt idx="9">
                  <c:v>66.02</c:v>
                </c:pt>
                <c:pt idx="10">
                  <c:v>57.84</c:v>
                </c:pt>
                <c:pt idx="11">
                  <c:v>52.37</c:v>
                </c:pt>
                <c:pt idx="12">
                  <c:v>52.384999999999998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88C-42B9-B931-188477BBFD2F}"/>
            </c:ext>
          </c:extLst>
        </c:ser>
        <c:ser>
          <c:idx val="8"/>
          <c:order val="8"/>
          <c:tx>
            <c:strRef>
              <c:f>'2019-07-05'!$AZ$1</c:f>
              <c:strCache>
                <c:ptCount val="1"/>
                <c:pt idx="0">
                  <c:v>300M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lumMod val="60000"/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'2019-07-05'!$AZ$2:$AZ$14</c:f>
              <c:numCache>
                <c:formatCode>General</c:formatCode>
                <c:ptCount val="13"/>
                <c:pt idx="0">
                  <c:v>60.424999999999997</c:v>
                </c:pt>
                <c:pt idx="1">
                  <c:v>58.484999999999999</c:v>
                </c:pt>
                <c:pt idx="2">
                  <c:v>62.26</c:v>
                </c:pt>
                <c:pt idx="3">
                  <c:v>64.23</c:v>
                </c:pt>
                <c:pt idx="4">
                  <c:v>61.034999999999997</c:v>
                </c:pt>
                <c:pt idx="5">
                  <c:v>59.98</c:v>
                </c:pt>
                <c:pt idx="6">
                  <c:v>59.28</c:v>
                </c:pt>
                <c:pt idx="7">
                  <c:v>68.325000000000003</c:v>
                </c:pt>
                <c:pt idx="8">
                  <c:v>67.295000000000002</c:v>
                </c:pt>
                <c:pt idx="9">
                  <c:v>64.894999999999996</c:v>
                </c:pt>
                <c:pt idx="10">
                  <c:v>56.435000000000002</c:v>
                </c:pt>
                <c:pt idx="11">
                  <c:v>52.505000000000003</c:v>
                </c:pt>
                <c:pt idx="12">
                  <c:v>51.96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8C-42B9-B931-188477BBFD2F}"/>
            </c:ext>
          </c:extLst>
        </c:ser>
        <c:ser>
          <c:idx val="9"/>
          <c:order val="9"/>
          <c:tx>
            <c:strRef>
              <c:f>'2019-07-05'!$BA$1</c:f>
              <c:strCache>
                <c:ptCount val="1"/>
                <c:pt idx="0">
                  <c:v>360M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50000"/>
                    <a:satMod val="300000"/>
                  </a:schemeClr>
                </a:gs>
                <a:gs pos="35000">
                  <a:schemeClr val="accent4">
                    <a:lumMod val="60000"/>
                    <a:tint val="37000"/>
                    <a:satMod val="300000"/>
                  </a:schemeClr>
                </a:gs>
                <a:gs pos="100000">
                  <a:schemeClr val="accent4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lumMod val="60000"/>
                  <a:shade val="95000"/>
                </a:schemeClr>
              </a:contourClr>
            </a:sp3d>
          </c:spPr>
          <c:cat>
            <c:strRef>
              <c:f>'2019-07-05'!$AQ$2:$AQ$14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'2019-07-05'!$BA$2:$BA$14</c:f>
              <c:numCache>
                <c:formatCode>General</c:formatCode>
                <c:ptCount val="13"/>
                <c:pt idx="0">
                  <c:v>56.05</c:v>
                </c:pt>
                <c:pt idx="1">
                  <c:v>57.85</c:v>
                </c:pt>
                <c:pt idx="2">
                  <c:v>61.58</c:v>
                </c:pt>
                <c:pt idx="3">
                  <c:v>63.57</c:v>
                </c:pt>
                <c:pt idx="4">
                  <c:v>65.575000000000003</c:v>
                </c:pt>
                <c:pt idx="5">
                  <c:v>68.454999999999998</c:v>
                </c:pt>
                <c:pt idx="6">
                  <c:v>69.349999999999994</c:v>
                </c:pt>
                <c:pt idx="7">
                  <c:v>68.180000000000007</c:v>
                </c:pt>
                <c:pt idx="8">
                  <c:v>66.55</c:v>
                </c:pt>
                <c:pt idx="9">
                  <c:v>62.77</c:v>
                </c:pt>
                <c:pt idx="10">
                  <c:v>55.98</c:v>
                </c:pt>
                <c:pt idx="11">
                  <c:v>51.88</c:v>
                </c:pt>
                <c:pt idx="12">
                  <c:v>51.865000000000002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88C-42B9-B931-188477BBFD2F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524966432"/>
        <c:axId val="465357248"/>
        <c:axId val="524549456"/>
      </c:surface3DChart>
      <c:catAx>
        <c:axId val="52496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357248"/>
        <c:crosses val="autoZero"/>
        <c:auto val="1"/>
        <c:lblAlgn val="ctr"/>
        <c:lblOffset val="100"/>
        <c:noMultiLvlLbl val="0"/>
      </c:catAx>
      <c:valAx>
        <c:axId val="46535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966432"/>
        <c:crosses val="autoZero"/>
        <c:crossBetween val="midCat"/>
      </c:valAx>
      <c:serAx>
        <c:axId val="524549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35724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bg1"/>
                </a:solidFill>
              </a:rPr>
              <a:t>Market Volatility Surface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0432513742385975E-2"/>
          <c:y val="0.1769402228976697"/>
          <c:w val="0.89203389830508473"/>
          <c:h val="0.75794679595181602"/>
        </c:manualLayout>
      </c:layout>
      <c:surface3DChart>
        <c:wireframe val="0"/>
        <c:ser>
          <c:idx val="0"/>
          <c:order val="0"/>
          <c:tx>
            <c:strRef>
              <c:f>'2019-07-05'!$B$1</c:f>
              <c:strCache>
                <c:ptCount val="1"/>
                <c:pt idx="0">
                  <c:v>12M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'2019-07-05'!$B$2:$B$14</c:f>
              <c:numCache>
                <c:formatCode>General</c:formatCode>
                <c:ptCount val="13"/>
                <c:pt idx="0">
                  <c:v>74.62</c:v>
                </c:pt>
                <c:pt idx="1">
                  <c:v>35.57</c:v>
                </c:pt>
                <c:pt idx="2">
                  <c:v>70.680000000000007</c:v>
                </c:pt>
                <c:pt idx="3">
                  <c:v>56.75</c:v>
                </c:pt>
                <c:pt idx="4">
                  <c:v>71.13</c:v>
                </c:pt>
                <c:pt idx="5">
                  <c:v>70.89</c:v>
                </c:pt>
                <c:pt idx="6">
                  <c:v>76.034999999999997</c:v>
                </c:pt>
                <c:pt idx="7">
                  <c:v>81.795000000000002</c:v>
                </c:pt>
                <c:pt idx="8">
                  <c:v>71.084999999999994</c:v>
                </c:pt>
                <c:pt idx="9">
                  <c:v>76.25</c:v>
                </c:pt>
                <c:pt idx="10">
                  <c:v>69.03</c:v>
                </c:pt>
                <c:pt idx="11">
                  <c:v>63.295000000000002</c:v>
                </c:pt>
                <c:pt idx="12">
                  <c:v>57.78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4-4137-B0B8-239BA3187AC4}"/>
            </c:ext>
          </c:extLst>
        </c:ser>
        <c:ser>
          <c:idx val="1"/>
          <c:order val="1"/>
          <c:tx>
            <c:strRef>
              <c:f>'2019-07-05'!$C$1</c:f>
              <c:strCache>
                <c:ptCount val="1"/>
                <c:pt idx="0">
                  <c:v>24M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'2019-07-05'!$C$2:$C$14</c:f>
              <c:numCache>
                <c:formatCode>General</c:formatCode>
                <c:ptCount val="13"/>
                <c:pt idx="0">
                  <c:v>79.569999999999993</c:v>
                </c:pt>
                <c:pt idx="1">
                  <c:v>72.584999999999994</c:v>
                </c:pt>
                <c:pt idx="2">
                  <c:v>79.394999999999996</c:v>
                </c:pt>
                <c:pt idx="3">
                  <c:v>64.59</c:v>
                </c:pt>
                <c:pt idx="4">
                  <c:v>71.974999999999994</c:v>
                </c:pt>
                <c:pt idx="5">
                  <c:v>77.19</c:v>
                </c:pt>
                <c:pt idx="6">
                  <c:v>77.36</c:v>
                </c:pt>
                <c:pt idx="7">
                  <c:v>80.784999999999997</c:v>
                </c:pt>
                <c:pt idx="8">
                  <c:v>78.31</c:v>
                </c:pt>
                <c:pt idx="9">
                  <c:v>72.344999999999999</c:v>
                </c:pt>
                <c:pt idx="10">
                  <c:v>67.23</c:v>
                </c:pt>
                <c:pt idx="11">
                  <c:v>61.484999999999999</c:v>
                </c:pt>
                <c:pt idx="12">
                  <c:v>55.35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4-4137-B0B8-239BA3187AC4}"/>
            </c:ext>
          </c:extLst>
        </c:ser>
        <c:ser>
          <c:idx val="2"/>
          <c:order val="2"/>
          <c:tx>
            <c:strRef>
              <c:f>'2019-07-05'!$D$1</c:f>
              <c:strCache>
                <c:ptCount val="1"/>
                <c:pt idx="0">
                  <c:v>36M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'2019-07-05'!$D$2:$D$14</c:f>
              <c:numCache>
                <c:formatCode>General</c:formatCode>
                <c:ptCount val="13"/>
                <c:pt idx="0">
                  <c:v>85.38</c:v>
                </c:pt>
                <c:pt idx="1">
                  <c:v>82.855000000000004</c:v>
                </c:pt>
                <c:pt idx="2">
                  <c:v>78.959999999999994</c:v>
                </c:pt>
                <c:pt idx="3">
                  <c:v>65.56</c:v>
                </c:pt>
                <c:pt idx="4">
                  <c:v>74.974999999999994</c:v>
                </c:pt>
                <c:pt idx="5">
                  <c:v>77.209999999999994</c:v>
                </c:pt>
                <c:pt idx="6">
                  <c:v>76.16</c:v>
                </c:pt>
                <c:pt idx="7">
                  <c:v>79.73</c:v>
                </c:pt>
                <c:pt idx="8">
                  <c:v>77.605000000000004</c:v>
                </c:pt>
                <c:pt idx="9">
                  <c:v>72.805000000000007</c:v>
                </c:pt>
                <c:pt idx="10">
                  <c:v>65.84</c:v>
                </c:pt>
                <c:pt idx="11">
                  <c:v>60.314999999999998</c:v>
                </c:pt>
                <c:pt idx="12">
                  <c:v>56.365000000000002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44-4137-B0B8-239BA3187AC4}"/>
            </c:ext>
          </c:extLst>
        </c:ser>
        <c:ser>
          <c:idx val="3"/>
          <c:order val="3"/>
          <c:tx>
            <c:strRef>
              <c:f>'2019-07-05'!$E$1</c:f>
              <c:strCache>
                <c:ptCount val="1"/>
                <c:pt idx="0">
                  <c:v>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'2019-07-05'!$E$2:$E$14</c:f>
              <c:numCache>
                <c:formatCode>General</c:formatCode>
                <c:ptCount val="13"/>
                <c:pt idx="0">
                  <c:v>56.77</c:v>
                </c:pt>
                <c:pt idx="1">
                  <c:v>60.4</c:v>
                </c:pt>
                <c:pt idx="2">
                  <c:v>60.844999999999999</c:v>
                </c:pt>
                <c:pt idx="3">
                  <c:v>69.209999999999994</c:v>
                </c:pt>
                <c:pt idx="4">
                  <c:v>71.314999999999998</c:v>
                </c:pt>
                <c:pt idx="5">
                  <c:v>75.930000000000007</c:v>
                </c:pt>
                <c:pt idx="6">
                  <c:v>77.045000000000002</c:v>
                </c:pt>
                <c:pt idx="7">
                  <c:v>77.734999999999999</c:v>
                </c:pt>
                <c:pt idx="8">
                  <c:v>76.12</c:v>
                </c:pt>
                <c:pt idx="9">
                  <c:v>72.525000000000006</c:v>
                </c:pt>
                <c:pt idx="10">
                  <c:v>63.055</c:v>
                </c:pt>
                <c:pt idx="11">
                  <c:v>58.024999999999999</c:v>
                </c:pt>
                <c:pt idx="12">
                  <c:v>54.115000000000002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44-4137-B0B8-239BA3187AC4}"/>
            </c:ext>
          </c:extLst>
        </c:ser>
        <c:ser>
          <c:idx val="4"/>
          <c:order val="4"/>
          <c:tx>
            <c:strRef>
              <c:f>'2019-07-05'!$F$1</c:f>
              <c:strCache>
                <c:ptCount val="1"/>
                <c:pt idx="0">
                  <c:v>84M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5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'2019-07-05'!$F$2:$F$14</c:f>
              <c:numCache>
                <c:formatCode>General</c:formatCode>
                <c:ptCount val="13"/>
                <c:pt idx="0">
                  <c:v>60.7</c:v>
                </c:pt>
                <c:pt idx="1">
                  <c:v>63.924999999999997</c:v>
                </c:pt>
                <c:pt idx="2">
                  <c:v>68.745000000000005</c:v>
                </c:pt>
                <c:pt idx="3">
                  <c:v>69.349999999999994</c:v>
                </c:pt>
                <c:pt idx="4">
                  <c:v>69.569999999999993</c:v>
                </c:pt>
                <c:pt idx="5">
                  <c:v>76.91</c:v>
                </c:pt>
                <c:pt idx="6">
                  <c:v>76.19</c:v>
                </c:pt>
                <c:pt idx="7">
                  <c:v>76.36</c:v>
                </c:pt>
                <c:pt idx="8">
                  <c:v>76.03</c:v>
                </c:pt>
                <c:pt idx="9">
                  <c:v>73.11</c:v>
                </c:pt>
                <c:pt idx="10">
                  <c:v>63.545000000000002</c:v>
                </c:pt>
                <c:pt idx="11">
                  <c:v>58.195</c:v>
                </c:pt>
                <c:pt idx="12">
                  <c:v>54.634999999999998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44-4137-B0B8-239BA3187AC4}"/>
            </c:ext>
          </c:extLst>
        </c:ser>
        <c:ser>
          <c:idx val="5"/>
          <c:order val="5"/>
          <c:tx>
            <c:strRef>
              <c:f>'2019-07-05'!$G$1</c:f>
              <c:strCache>
                <c:ptCount val="1"/>
                <c:pt idx="0">
                  <c:v>120M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6"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'2019-07-05'!$G$2:$G$14</c:f>
              <c:numCache>
                <c:formatCode>General</c:formatCode>
                <c:ptCount val="13"/>
                <c:pt idx="0">
                  <c:v>68.680000000000007</c:v>
                </c:pt>
                <c:pt idx="1">
                  <c:v>69.094999999999999</c:v>
                </c:pt>
                <c:pt idx="2">
                  <c:v>65.510000000000005</c:v>
                </c:pt>
                <c:pt idx="3">
                  <c:v>66.055000000000007</c:v>
                </c:pt>
                <c:pt idx="4">
                  <c:v>65.805000000000007</c:v>
                </c:pt>
                <c:pt idx="5">
                  <c:v>74.7</c:v>
                </c:pt>
                <c:pt idx="6">
                  <c:v>75.105000000000004</c:v>
                </c:pt>
                <c:pt idx="7">
                  <c:v>74.704999999999998</c:v>
                </c:pt>
                <c:pt idx="8">
                  <c:v>73.010000000000005</c:v>
                </c:pt>
                <c:pt idx="9">
                  <c:v>71.86</c:v>
                </c:pt>
                <c:pt idx="10">
                  <c:v>63.895000000000003</c:v>
                </c:pt>
                <c:pt idx="11">
                  <c:v>56.95</c:v>
                </c:pt>
                <c:pt idx="12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44-4137-B0B8-239BA3187AC4}"/>
            </c:ext>
          </c:extLst>
        </c:ser>
        <c:ser>
          <c:idx val="6"/>
          <c:order val="6"/>
          <c:tx>
            <c:strRef>
              <c:f>'2019-07-05'!$H$1</c:f>
              <c:strCache>
                <c:ptCount val="1"/>
                <c:pt idx="0">
                  <c:v>180M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'2019-07-05'!$H$2:$H$14</c:f>
              <c:numCache>
                <c:formatCode>General</c:formatCode>
                <c:ptCount val="13"/>
                <c:pt idx="0">
                  <c:v>57.284999999999997</c:v>
                </c:pt>
                <c:pt idx="1">
                  <c:v>59.685000000000002</c:v>
                </c:pt>
                <c:pt idx="2">
                  <c:v>64.13</c:v>
                </c:pt>
                <c:pt idx="3">
                  <c:v>65.44</c:v>
                </c:pt>
                <c:pt idx="4">
                  <c:v>64.734999999999999</c:v>
                </c:pt>
                <c:pt idx="5">
                  <c:v>62.954999999999998</c:v>
                </c:pt>
                <c:pt idx="6">
                  <c:v>62.19</c:v>
                </c:pt>
                <c:pt idx="7">
                  <c:v>71.834999999999994</c:v>
                </c:pt>
                <c:pt idx="8">
                  <c:v>71.56</c:v>
                </c:pt>
                <c:pt idx="9">
                  <c:v>68.004999999999995</c:v>
                </c:pt>
                <c:pt idx="10">
                  <c:v>60.555</c:v>
                </c:pt>
                <c:pt idx="11">
                  <c:v>55.445</c:v>
                </c:pt>
                <c:pt idx="12">
                  <c:v>53.33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44-4137-B0B8-239BA3187AC4}"/>
            </c:ext>
          </c:extLst>
        </c:ser>
        <c:ser>
          <c:idx val="7"/>
          <c:order val="7"/>
          <c:tx>
            <c:strRef>
              <c:f>'2019-07-05'!$I$1</c:f>
              <c:strCache>
                <c:ptCount val="1"/>
                <c:pt idx="0">
                  <c:v>240M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'2019-07-05'!$I$2:$I$14</c:f>
              <c:numCache>
                <c:formatCode>General</c:formatCode>
                <c:ptCount val="13"/>
                <c:pt idx="0">
                  <c:v>57.97</c:v>
                </c:pt>
                <c:pt idx="1">
                  <c:v>59.03</c:v>
                </c:pt>
                <c:pt idx="2">
                  <c:v>62.835000000000001</c:v>
                </c:pt>
                <c:pt idx="3">
                  <c:v>64.855000000000004</c:v>
                </c:pt>
                <c:pt idx="4">
                  <c:v>61.715000000000003</c:v>
                </c:pt>
                <c:pt idx="5">
                  <c:v>70.39</c:v>
                </c:pt>
                <c:pt idx="6">
                  <c:v>57.125</c:v>
                </c:pt>
                <c:pt idx="7">
                  <c:v>68.94</c:v>
                </c:pt>
                <c:pt idx="8">
                  <c:v>68.040000000000006</c:v>
                </c:pt>
                <c:pt idx="9">
                  <c:v>66.02</c:v>
                </c:pt>
                <c:pt idx="10">
                  <c:v>57.84</c:v>
                </c:pt>
                <c:pt idx="11">
                  <c:v>52.37</c:v>
                </c:pt>
                <c:pt idx="12">
                  <c:v>52.384999999999998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744-4137-B0B8-239BA3187AC4}"/>
            </c:ext>
          </c:extLst>
        </c:ser>
        <c:ser>
          <c:idx val="8"/>
          <c:order val="8"/>
          <c:tx>
            <c:strRef>
              <c:f>'2019-07-05'!$J$1</c:f>
              <c:strCache>
                <c:ptCount val="1"/>
                <c:pt idx="0">
                  <c:v>300M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'2019-07-05'!$J$2:$J$14</c:f>
              <c:numCache>
                <c:formatCode>General</c:formatCode>
                <c:ptCount val="13"/>
                <c:pt idx="0">
                  <c:v>60.424999999999997</c:v>
                </c:pt>
                <c:pt idx="1">
                  <c:v>58.484999999999999</c:v>
                </c:pt>
                <c:pt idx="2">
                  <c:v>62.26</c:v>
                </c:pt>
                <c:pt idx="3">
                  <c:v>64.23</c:v>
                </c:pt>
                <c:pt idx="4">
                  <c:v>61.034999999999997</c:v>
                </c:pt>
                <c:pt idx="5">
                  <c:v>59.98</c:v>
                </c:pt>
                <c:pt idx="6">
                  <c:v>59.28</c:v>
                </c:pt>
                <c:pt idx="7">
                  <c:v>68.325000000000003</c:v>
                </c:pt>
                <c:pt idx="8">
                  <c:v>67.295000000000002</c:v>
                </c:pt>
                <c:pt idx="9">
                  <c:v>64.894999999999996</c:v>
                </c:pt>
                <c:pt idx="10">
                  <c:v>56.435000000000002</c:v>
                </c:pt>
                <c:pt idx="11">
                  <c:v>52.505000000000003</c:v>
                </c:pt>
                <c:pt idx="12">
                  <c:v>51.96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44-4137-B0B8-239BA3187AC4}"/>
            </c:ext>
          </c:extLst>
        </c:ser>
        <c:ser>
          <c:idx val="9"/>
          <c:order val="9"/>
          <c:tx>
            <c:strRef>
              <c:f>'2019-07-05'!$K$1</c:f>
              <c:strCache>
                <c:ptCount val="1"/>
                <c:pt idx="0">
                  <c:v>360M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50000"/>
                    <a:satMod val="300000"/>
                  </a:schemeClr>
                </a:gs>
                <a:gs pos="35000">
                  <a:schemeClr val="accent4">
                    <a:lumMod val="60000"/>
                    <a:tint val="37000"/>
                    <a:satMod val="300000"/>
                  </a:schemeClr>
                </a:gs>
                <a:gs pos="100000">
                  <a:schemeClr val="accent4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lumMod val="60000"/>
                  <a:shade val="95000"/>
                </a:schemeClr>
              </a:contourClr>
            </a:sp3d>
          </c:spPr>
          <c:cat>
            <c:strRef>
              <c:f>'2019-07-05'!$A$2:$A$14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'2019-07-05'!$K$2:$K$14</c:f>
              <c:numCache>
                <c:formatCode>General</c:formatCode>
                <c:ptCount val="13"/>
                <c:pt idx="0">
                  <c:v>56.05</c:v>
                </c:pt>
                <c:pt idx="1">
                  <c:v>57.85</c:v>
                </c:pt>
                <c:pt idx="2">
                  <c:v>61.58</c:v>
                </c:pt>
                <c:pt idx="3">
                  <c:v>63.57</c:v>
                </c:pt>
                <c:pt idx="4">
                  <c:v>65.575000000000003</c:v>
                </c:pt>
                <c:pt idx="5">
                  <c:v>68.454999999999998</c:v>
                </c:pt>
                <c:pt idx="6">
                  <c:v>69.349999999999994</c:v>
                </c:pt>
                <c:pt idx="7">
                  <c:v>68.180000000000007</c:v>
                </c:pt>
                <c:pt idx="8">
                  <c:v>66.55</c:v>
                </c:pt>
                <c:pt idx="9">
                  <c:v>62.77</c:v>
                </c:pt>
                <c:pt idx="10">
                  <c:v>55.98</c:v>
                </c:pt>
                <c:pt idx="11">
                  <c:v>51.88</c:v>
                </c:pt>
                <c:pt idx="12">
                  <c:v>51.865000000000002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744-4137-B0B8-239BA3187AC4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468051056"/>
        <c:axId val="468052688"/>
        <c:axId val="468784368"/>
      </c:surface3DChart>
      <c:catAx>
        <c:axId val="46805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2688"/>
        <c:crosses val="autoZero"/>
        <c:auto val="1"/>
        <c:lblAlgn val="ctr"/>
        <c:lblOffset val="100"/>
        <c:noMultiLvlLbl val="0"/>
      </c:catAx>
      <c:valAx>
        <c:axId val="4680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1056"/>
        <c:crosses val="autoZero"/>
        <c:crossBetween val="midCat"/>
      </c:valAx>
      <c:serAx>
        <c:axId val="468784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52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Model Volatility Surface (Vol%)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'2019-07-05'!$BF$1</c:f>
              <c:strCache>
                <c:ptCount val="1"/>
                <c:pt idx="0">
                  <c:v>12M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'2019-07-05'!$BF$2:$BF$14</c:f>
              <c:numCache>
                <c:formatCode>General</c:formatCode>
                <c:ptCount val="13"/>
                <c:pt idx="0">
                  <c:v>74.62</c:v>
                </c:pt>
                <c:pt idx="1">
                  <c:v>35.57</c:v>
                </c:pt>
                <c:pt idx="2">
                  <c:v>70.680000000000007</c:v>
                </c:pt>
                <c:pt idx="3">
                  <c:v>56.75</c:v>
                </c:pt>
                <c:pt idx="4">
                  <c:v>122.255</c:v>
                </c:pt>
                <c:pt idx="5">
                  <c:v>70.89</c:v>
                </c:pt>
                <c:pt idx="6">
                  <c:v>76.034999999999997</c:v>
                </c:pt>
                <c:pt idx="7">
                  <c:v>81.795000000000002</c:v>
                </c:pt>
                <c:pt idx="8">
                  <c:v>71.084999999999994</c:v>
                </c:pt>
                <c:pt idx="9">
                  <c:v>76.25</c:v>
                </c:pt>
                <c:pt idx="10">
                  <c:v>69.03</c:v>
                </c:pt>
                <c:pt idx="11">
                  <c:v>63.295000000000002</c:v>
                </c:pt>
                <c:pt idx="12">
                  <c:v>57.78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6E-461D-8ECC-5CE2ABE9F946}"/>
            </c:ext>
          </c:extLst>
        </c:ser>
        <c:ser>
          <c:idx val="1"/>
          <c:order val="1"/>
          <c:tx>
            <c:strRef>
              <c:f>'2019-07-05'!$BG$1</c:f>
              <c:strCache>
                <c:ptCount val="1"/>
                <c:pt idx="0">
                  <c:v>24M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'2019-07-05'!$BG$2:$BG$14</c:f>
              <c:numCache>
                <c:formatCode>General</c:formatCode>
                <c:ptCount val="13"/>
                <c:pt idx="0">
                  <c:v>79.569999999999993</c:v>
                </c:pt>
                <c:pt idx="1">
                  <c:v>72.584999999999994</c:v>
                </c:pt>
                <c:pt idx="2">
                  <c:v>79.394999999999996</c:v>
                </c:pt>
                <c:pt idx="3">
                  <c:v>64.59</c:v>
                </c:pt>
                <c:pt idx="4">
                  <c:v>71.974999999999994</c:v>
                </c:pt>
                <c:pt idx="5">
                  <c:v>7.64</c:v>
                </c:pt>
                <c:pt idx="6">
                  <c:v>77.36</c:v>
                </c:pt>
                <c:pt idx="7">
                  <c:v>80.784999999999997</c:v>
                </c:pt>
                <c:pt idx="8">
                  <c:v>78.31</c:v>
                </c:pt>
                <c:pt idx="9">
                  <c:v>72.344999999999999</c:v>
                </c:pt>
                <c:pt idx="10">
                  <c:v>67.23</c:v>
                </c:pt>
                <c:pt idx="11">
                  <c:v>61.484999999999999</c:v>
                </c:pt>
                <c:pt idx="12">
                  <c:v>55.35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6E-461D-8ECC-5CE2ABE9F946}"/>
            </c:ext>
          </c:extLst>
        </c:ser>
        <c:ser>
          <c:idx val="2"/>
          <c:order val="2"/>
          <c:tx>
            <c:strRef>
              <c:f>'2019-07-05'!$BH$1</c:f>
              <c:strCache>
                <c:ptCount val="1"/>
                <c:pt idx="0">
                  <c:v>36M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'2019-07-05'!$BH$2:$BH$14</c:f>
              <c:numCache>
                <c:formatCode>General</c:formatCode>
                <c:ptCount val="13"/>
                <c:pt idx="0">
                  <c:v>85.38</c:v>
                </c:pt>
                <c:pt idx="1">
                  <c:v>82.855000000000004</c:v>
                </c:pt>
                <c:pt idx="2">
                  <c:v>78.959999999999994</c:v>
                </c:pt>
                <c:pt idx="3">
                  <c:v>65.56</c:v>
                </c:pt>
                <c:pt idx="4">
                  <c:v>74.974999999999994</c:v>
                </c:pt>
                <c:pt idx="5">
                  <c:v>77.209999999999994</c:v>
                </c:pt>
                <c:pt idx="6">
                  <c:v>5.82</c:v>
                </c:pt>
                <c:pt idx="7">
                  <c:v>79.73</c:v>
                </c:pt>
                <c:pt idx="8">
                  <c:v>77.605000000000004</c:v>
                </c:pt>
                <c:pt idx="9">
                  <c:v>72.805000000000007</c:v>
                </c:pt>
                <c:pt idx="10">
                  <c:v>65.84</c:v>
                </c:pt>
                <c:pt idx="11">
                  <c:v>60.314999999999998</c:v>
                </c:pt>
                <c:pt idx="12">
                  <c:v>56.365000000000002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6E-461D-8ECC-5CE2ABE9F946}"/>
            </c:ext>
          </c:extLst>
        </c:ser>
        <c:ser>
          <c:idx val="3"/>
          <c:order val="3"/>
          <c:tx>
            <c:strRef>
              <c:f>'2019-07-05'!$BI$1</c:f>
              <c:strCache>
                <c:ptCount val="1"/>
                <c:pt idx="0">
                  <c:v>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'2019-07-05'!$BI$2:$BI$14</c:f>
              <c:numCache>
                <c:formatCode>General</c:formatCode>
                <c:ptCount val="13"/>
                <c:pt idx="0">
                  <c:v>56.77</c:v>
                </c:pt>
                <c:pt idx="1">
                  <c:v>60.4</c:v>
                </c:pt>
                <c:pt idx="2">
                  <c:v>60.844999999999999</c:v>
                </c:pt>
                <c:pt idx="3">
                  <c:v>69.209999999999994</c:v>
                </c:pt>
                <c:pt idx="4">
                  <c:v>9.99</c:v>
                </c:pt>
                <c:pt idx="5">
                  <c:v>7.77</c:v>
                </c:pt>
                <c:pt idx="6">
                  <c:v>6.92</c:v>
                </c:pt>
                <c:pt idx="7">
                  <c:v>6.23</c:v>
                </c:pt>
                <c:pt idx="8">
                  <c:v>5.19</c:v>
                </c:pt>
                <c:pt idx="9">
                  <c:v>4.59</c:v>
                </c:pt>
                <c:pt idx="10">
                  <c:v>63.055</c:v>
                </c:pt>
                <c:pt idx="11">
                  <c:v>58.024999999999999</c:v>
                </c:pt>
                <c:pt idx="12">
                  <c:v>54.115000000000002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6E-461D-8ECC-5CE2ABE9F946}"/>
            </c:ext>
          </c:extLst>
        </c:ser>
        <c:ser>
          <c:idx val="4"/>
          <c:order val="4"/>
          <c:tx>
            <c:strRef>
              <c:f>'2019-07-05'!$BJ$1</c:f>
              <c:strCache>
                <c:ptCount val="1"/>
                <c:pt idx="0">
                  <c:v>84M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5"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'2019-07-05'!$BJ$2:$BJ$14</c:f>
              <c:numCache>
                <c:formatCode>General</c:formatCode>
                <c:ptCount val="13"/>
                <c:pt idx="0">
                  <c:v>60.7</c:v>
                </c:pt>
                <c:pt idx="1">
                  <c:v>63.924999999999997</c:v>
                </c:pt>
                <c:pt idx="2">
                  <c:v>68.745000000000005</c:v>
                </c:pt>
                <c:pt idx="3">
                  <c:v>69.349999999999994</c:v>
                </c:pt>
                <c:pt idx="4">
                  <c:v>69.569999999999993</c:v>
                </c:pt>
                <c:pt idx="5">
                  <c:v>76.91</c:v>
                </c:pt>
                <c:pt idx="6">
                  <c:v>76.19</c:v>
                </c:pt>
                <c:pt idx="7">
                  <c:v>76.36</c:v>
                </c:pt>
                <c:pt idx="8">
                  <c:v>76.03</c:v>
                </c:pt>
                <c:pt idx="9">
                  <c:v>73.11</c:v>
                </c:pt>
                <c:pt idx="10">
                  <c:v>63.545000000000002</c:v>
                </c:pt>
                <c:pt idx="11">
                  <c:v>58.195</c:v>
                </c:pt>
                <c:pt idx="12">
                  <c:v>54.634999999999998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6E-461D-8ECC-5CE2ABE9F946}"/>
            </c:ext>
          </c:extLst>
        </c:ser>
        <c:ser>
          <c:idx val="5"/>
          <c:order val="5"/>
          <c:tx>
            <c:strRef>
              <c:f>'2019-07-05'!$BK$1</c:f>
              <c:strCache>
                <c:ptCount val="1"/>
                <c:pt idx="0">
                  <c:v>120M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6"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'2019-07-05'!$BK$2:$BK$14</c:f>
              <c:numCache>
                <c:formatCode>General</c:formatCode>
                <c:ptCount val="13"/>
                <c:pt idx="0">
                  <c:v>68.680000000000007</c:v>
                </c:pt>
                <c:pt idx="1">
                  <c:v>69.094999999999999</c:v>
                </c:pt>
                <c:pt idx="2">
                  <c:v>65.510000000000005</c:v>
                </c:pt>
                <c:pt idx="3">
                  <c:v>66.055000000000007</c:v>
                </c:pt>
                <c:pt idx="4">
                  <c:v>12.37</c:v>
                </c:pt>
                <c:pt idx="5">
                  <c:v>8.1389999999999993</c:v>
                </c:pt>
                <c:pt idx="6">
                  <c:v>7</c:v>
                </c:pt>
                <c:pt idx="7">
                  <c:v>6.12</c:v>
                </c:pt>
                <c:pt idx="8">
                  <c:v>5.1100000000000003</c:v>
                </c:pt>
                <c:pt idx="9">
                  <c:v>4.3</c:v>
                </c:pt>
                <c:pt idx="10">
                  <c:v>63.895000000000003</c:v>
                </c:pt>
                <c:pt idx="11">
                  <c:v>56.95</c:v>
                </c:pt>
                <c:pt idx="12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6E-461D-8ECC-5CE2ABE9F946}"/>
            </c:ext>
          </c:extLst>
        </c:ser>
        <c:ser>
          <c:idx val="6"/>
          <c:order val="6"/>
          <c:tx>
            <c:strRef>
              <c:f>'2019-07-05'!$BL$1</c:f>
              <c:strCache>
                <c:ptCount val="1"/>
                <c:pt idx="0">
                  <c:v>180M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50000"/>
                    <a:satMod val="300000"/>
                  </a:schemeClr>
                </a:gs>
                <a:gs pos="35000">
                  <a:schemeClr val="accent1">
                    <a:lumMod val="60000"/>
                    <a:tint val="37000"/>
                    <a:satMod val="300000"/>
                  </a:schemeClr>
                </a:gs>
                <a:gs pos="100000">
                  <a:schemeClr val="accent1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lumMod val="60000"/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'2019-07-05'!$BL$2:$BL$14</c:f>
              <c:numCache>
                <c:formatCode>General</c:formatCode>
                <c:ptCount val="13"/>
                <c:pt idx="0">
                  <c:v>57.284999999999997</c:v>
                </c:pt>
                <c:pt idx="1">
                  <c:v>59.685000000000002</c:v>
                </c:pt>
                <c:pt idx="2">
                  <c:v>64.13</c:v>
                </c:pt>
                <c:pt idx="3">
                  <c:v>65.44</c:v>
                </c:pt>
                <c:pt idx="4">
                  <c:v>64.734999999999999</c:v>
                </c:pt>
                <c:pt idx="5">
                  <c:v>62.954999999999998</c:v>
                </c:pt>
                <c:pt idx="6">
                  <c:v>62.19</c:v>
                </c:pt>
                <c:pt idx="7">
                  <c:v>71.834999999999994</c:v>
                </c:pt>
                <c:pt idx="8">
                  <c:v>71.56</c:v>
                </c:pt>
                <c:pt idx="9">
                  <c:v>68.004999999999995</c:v>
                </c:pt>
                <c:pt idx="10">
                  <c:v>60.555</c:v>
                </c:pt>
                <c:pt idx="11">
                  <c:v>55.445</c:v>
                </c:pt>
                <c:pt idx="12">
                  <c:v>53.33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6E-461D-8ECC-5CE2ABE9F946}"/>
            </c:ext>
          </c:extLst>
        </c:ser>
        <c:ser>
          <c:idx val="7"/>
          <c:order val="7"/>
          <c:tx>
            <c:strRef>
              <c:f>'2019-07-05'!$BM$1</c:f>
              <c:strCache>
                <c:ptCount val="1"/>
                <c:pt idx="0">
                  <c:v>240M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50000"/>
                    <a:satMod val="300000"/>
                  </a:schemeClr>
                </a:gs>
                <a:gs pos="35000">
                  <a:schemeClr val="accent2">
                    <a:lumMod val="60000"/>
                    <a:tint val="37000"/>
                    <a:satMod val="300000"/>
                  </a:schemeClr>
                </a:gs>
                <a:gs pos="100000">
                  <a:schemeClr val="accent2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lumMod val="60000"/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'2019-07-05'!$BM$2:$BM$14</c:f>
              <c:numCache>
                <c:formatCode>General</c:formatCode>
                <c:ptCount val="13"/>
                <c:pt idx="0">
                  <c:v>57.97</c:v>
                </c:pt>
                <c:pt idx="1">
                  <c:v>59.03</c:v>
                </c:pt>
                <c:pt idx="2">
                  <c:v>62.835000000000001</c:v>
                </c:pt>
                <c:pt idx="3">
                  <c:v>64.855000000000004</c:v>
                </c:pt>
                <c:pt idx="4">
                  <c:v>61.715000000000003</c:v>
                </c:pt>
                <c:pt idx="5">
                  <c:v>70.39</c:v>
                </c:pt>
                <c:pt idx="6">
                  <c:v>57.125</c:v>
                </c:pt>
                <c:pt idx="7">
                  <c:v>68.94</c:v>
                </c:pt>
                <c:pt idx="8">
                  <c:v>68.040000000000006</c:v>
                </c:pt>
                <c:pt idx="9">
                  <c:v>66.02</c:v>
                </c:pt>
                <c:pt idx="10">
                  <c:v>57.84</c:v>
                </c:pt>
                <c:pt idx="11">
                  <c:v>52.37</c:v>
                </c:pt>
                <c:pt idx="12">
                  <c:v>52.384999999999998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36E-461D-8ECC-5CE2ABE9F946}"/>
            </c:ext>
          </c:extLst>
        </c:ser>
        <c:ser>
          <c:idx val="8"/>
          <c:order val="8"/>
          <c:tx>
            <c:strRef>
              <c:f>'2019-07-05'!$BN$1</c:f>
              <c:strCache>
                <c:ptCount val="1"/>
                <c:pt idx="0">
                  <c:v>300M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50000"/>
                    <a:satMod val="300000"/>
                  </a:schemeClr>
                </a:gs>
                <a:gs pos="35000">
                  <a:schemeClr val="accent3">
                    <a:lumMod val="60000"/>
                    <a:tint val="37000"/>
                    <a:satMod val="300000"/>
                  </a:schemeClr>
                </a:gs>
                <a:gs pos="100000">
                  <a:schemeClr val="accent3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lumMod val="60000"/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'2019-07-05'!$BN$2:$BN$14</c:f>
              <c:numCache>
                <c:formatCode>General</c:formatCode>
                <c:ptCount val="13"/>
                <c:pt idx="0">
                  <c:v>60.424999999999997</c:v>
                </c:pt>
                <c:pt idx="1">
                  <c:v>58.484999999999999</c:v>
                </c:pt>
                <c:pt idx="2">
                  <c:v>62.26</c:v>
                </c:pt>
                <c:pt idx="3">
                  <c:v>64.23</c:v>
                </c:pt>
                <c:pt idx="4">
                  <c:v>61.034999999999997</c:v>
                </c:pt>
                <c:pt idx="5">
                  <c:v>59.98</c:v>
                </c:pt>
                <c:pt idx="6">
                  <c:v>59.28</c:v>
                </c:pt>
                <c:pt idx="7">
                  <c:v>68.325000000000003</c:v>
                </c:pt>
                <c:pt idx="8">
                  <c:v>67.295000000000002</c:v>
                </c:pt>
                <c:pt idx="9">
                  <c:v>64.894999999999996</c:v>
                </c:pt>
                <c:pt idx="10">
                  <c:v>56.435000000000002</c:v>
                </c:pt>
                <c:pt idx="11">
                  <c:v>52.505000000000003</c:v>
                </c:pt>
                <c:pt idx="12">
                  <c:v>51.96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6E-461D-8ECC-5CE2ABE9F946}"/>
            </c:ext>
          </c:extLst>
        </c:ser>
        <c:ser>
          <c:idx val="9"/>
          <c:order val="9"/>
          <c:tx>
            <c:strRef>
              <c:f>'2019-07-05'!$BO$1</c:f>
              <c:strCache>
                <c:ptCount val="1"/>
                <c:pt idx="0">
                  <c:v>360M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50000"/>
                    <a:satMod val="300000"/>
                  </a:schemeClr>
                </a:gs>
                <a:gs pos="35000">
                  <a:schemeClr val="accent4">
                    <a:lumMod val="60000"/>
                    <a:tint val="37000"/>
                    <a:satMod val="300000"/>
                  </a:schemeClr>
                </a:gs>
                <a:gs pos="100000">
                  <a:schemeClr val="accent4">
                    <a:lumMod val="600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lumMod val="600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4">
                  <a:lumMod val="60000"/>
                  <a:shade val="95000"/>
                </a:schemeClr>
              </a:contourClr>
            </a:sp3d>
          </c:spPr>
          <c:cat>
            <c:strRef>
              <c:f>'2019-07-05'!$BE$2:$BE$14</c:f>
              <c:strCache>
                <c:ptCount val="13"/>
                <c:pt idx="0">
                  <c:v>1M</c:v>
                </c:pt>
                <c:pt idx="1">
                  <c:v>3M</c:v>
                </c:pt>
                <c:pt idx="2">
                  <c:v>6M</c:v>
                </c:pt>
                <c:pt idx="3">
                  <c:v>9M</c:v>
                </c:pt>
                <c:pt idx="4">
                  <c:v>12M</c:v>
                </c:pt>
                <c:pt idx="5">
                  <c:v>24M</c:v>
                </c:pt>
                <c:pt idx="6">
                  <c:v>36M</c:v>
                </c:pt>
                <c:pt idx="7">
                  <c:v>60M</c:v>
                </c:pt>
                <c:pt idx="8">
                  <c:v>84M</c:v>
                </c:pt>
                <c:pt idx="9">
                  <c:v>120M</c:v>
                </c:pt>
                <c:pt idx="10">
                  <c:v>180M</c:v>
                </c:pt>
                <c:pt idx="11">
                  <c:v>240M</c:v>
                </c:pt>
                <c:pt idx="12">
                  <c:v>360M</c:v>
                </c:pt>
              </c:strCache>
            </c:strRef>
          </c:cat>
          <c:val>
            <c:numRef>
              <c:f>'2019-07-05'!$BO$2:$BO$14</c:f>
              <c:numCache>
                <c:formatCode>General</c:formatCode>
                <c:ptCount val="13"/>
                <c:pt idx="0">
                  <c:v>56.05</c:v>
                </c:pt>
                <c:pt idx="1">
                  <c:v>57.85</c:v>
                </c:pt>
                <c:pt idx="2">
                  <c:v>61.58</c:v>
                </c:pt>
                <c:pt idx="3">
                  <c:v>63.57</c:v>
                </c:pt>
                <c:pt idx="4">
                  <c:v>65.575000000000003</c:v>
                </c:pt>
                <c:pt idx="5">
                  <c:v>68.454999999999998</c:v>
                </c:pt>
                <c:pt idx="6">
                  <c:v>69.349999999999994</c:v>
                </c:pt>
                <c:pt idx="7">
                  <c:v>68.180000000000007</c:v>
                </c:pt>
                <c:pt idx="8">
                  <c:v>66.55</c:v>
                </c:pt>
                <c:pt idx="9">
                  <c:v>62.77</c:v>
                </c:pt>
                <c:pt idx="10">
                  <c:v>55.98</c:v>
                </c:pt>
                <c:pt idx="11">
                  <c:v>51.88</c:v>
                </c:pt>
                <c:pt idx="12">
                  <c:v>51.865000000000002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36E-461D-8ECC-5CE2ABE9F946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525242608"/>
        <c:axId val="524660192"/>
        <c:axId val="525965328"/>
      </c:surface3DChart>
      <c:catAx>
        <c:axId val="52524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60192"/>
        <c:crosses val="autoZero"/>
        <c:auto val="1"/>
        <c:lblAlgn val="ctr"/>
        <c:lblOffset val="100"/>
        <c:noMultiLvlLbl val="0"/>
      </c:catAx>
      <c:valAx>
        <c:axId val="52466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42608"/>
        <c:crosses val="autoZero"/>
        <c:crossBetween val="midCat"/>
      </c:valAx>
      <c:serAx>
        <c:axId val="5259653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66019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RMSE Price Percentage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621186814117579E-2"/>
          <c:y val="0.1625865998775867"/>
          <c:w val="0.87024096768222625"/>
          <c:h val="0.62705708739030686"/>
        </c:manualLayout>
      </c:layout>
      <c:lineChart>
        <c:grouping val="standard"/>
        <c:varyColors val="0"/>
        <c:ser>
          <c:idx val="0"/>
          <c:order val="0"/>
          <c:tx>
            <c:strRef>
              <c:f>MSE!$B$1</c:f>
              <c:strCache>
                <c:ptCount val="1"/>
                <c:pt idx="0">
                  <c:v>RMSE Price Percentage 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MSE!$A$2:$A$12</c:f>
              <c:numCache>
                <c:formatCode>m/d/yyyy</c:formatCode>
                <c:ptCount val="11"/>
                <c:pt idx="0">
                  <c:v>43651</c:v>
                </c:pt>
                <c:pt idx="1">
                  <c:v>43654</c:v>
                </c:pt>
                <c:pt idx="2">
                  <c:v>43655</c:v>
                </c:pt>
                <c:pt idx="3">
                  <c:v>43656</c:v>
                </c:pt>
                <c:pt idx="4">
                  <c:v>43657</c:v>
                </c:pt>
                <c:pt idx="5">
                  <c:v>43658</c:v>
                </c:pt>
                <c:pt idx="6">
                  <c:v>43661</c:v>
                </c:pt>
                <c:pt idx="7">
                  <c:v>43662</c:v>
                </c:pt>
                <c:pt idx="8">
                  <c:v>43663</c:v>
                </c:pt>
                <c:pt idx="9">
                  <c:v>43664</c:v>
                </c:pt>
                <c:pt idx="10">
                  <c:v>43665</c:v>
                </c:pt>
              </c:numCache>
            </c:numRef>
          </c:cat>
          <c:val>
            <c:numRef>
              <c:f>MSE!$B$2:$B$12</c:f>
              <c:numCache>
                <c:formatCode>General</c:formatCode>
                <c:ptCount val="11"/>
                <c:pt idx="0">
                  <c:v>2.0587673828307899E-2</c:v>
                </c:pt>
                <c:pt idx="1">
                  <c:v>5.7034535841118672E-2</c:v>
                </c:pt>
                <c:pt idx="2">
                  <c:v>4.3768303333148635E-2</c:v>
                </c:pt>
                <c:pt idx="3">
                  <c:v>3.6425404263638307E-2</c:v>
                </c:pt>
                <c:pt idx="4">
                  <c:v>3.9530345210214521E-2</c:v>
                </c:pt>
                <c:pt idx="5">
                  <c:v>3.2342449326803933E-2</c:v>
                </c:pt>
                <c:pt idx="6">
                  <c:v>3.2660812412483101E-2</c:v>
                </c:pt>
                <c:pt idx="7">
                  <c:v>3.5673671631165048E-2</c:v>
                </c:pt>
                <c:pt idx="8">
                  <c:v>3.5270861035029188E-2</c:v>
                </c:pt>
                <c:pt idx="9">
                  <c:v>3.1683381591259323E-2</c:v>
                </c:pt>
                <c:pt idx="10">
                  <c:v>2.872858952593214E-2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FC-4847-B382-1B859087A4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07453360"/>
        <c:axId val="507361520"/>
      </c:lineChart>
      <c:dateAx>
        <c:axId val="5074533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61520"/>
        <c:crosses val="autoZero"/>
        <c:auto val="1"/>
        <c:lblOffset val="100"/>
        <c:baseTimeUnit val="days"/>
      </c:dateAx>
      <c:valAx>
        <c:axId val="50736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45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12/9/19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33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84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858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97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773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99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429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562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e5d8699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4de5d86997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de5d86997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8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8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44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3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16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1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72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de5d8699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4de5d86997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4de5d86997_0_4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62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49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052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682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636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573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72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8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0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77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09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df2614e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df2614e2d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df2614e2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20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Black">
  <p:cSld name="1_Title Slide -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75200" y="5845180"/>
            <a:ext cx="5592011" cy="50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527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</p:grpSpPr>
        <p:sp>
          <p:nvSpPr>
            <p:cNvPr id="19" name="Google Shape;19;p2"/>
            <p:cNvSpPr/>
            <p:nvPr/>
          </p:nvSpPr>
          <p:spPr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8463" y="406401"/>
              <a:ext cx="247650" cy="301625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11238" y="479426"/>
              <a:ext cx="215900" cy="231775"/>
            </a:xfrm>
            <a:custGeom>
              <a:avLst/>
              <a:gdLst/>
              <a:ahLst/>
              <a:cxnLst/>
              <a:rect l="l" t="t" r="r" b="b"/>
              <a:pathLst>
                <a:path w="252" h="267" extrusionOk="0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62075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35113" y="411163"/>
              <a:ext cx="158750" cy="300038"/>
            </a:xfrm>
            <a:custGeom>
              <a:avLst/>
              <a:gdLst/>
              <a:ahLst/>
              <a:cxnLst/>
              <a:rect l="l" t="t" r="r" b="b"/>
              <a:pathLst>
                <a:path w="184" h="344" extrusionOk="0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09738" y="479426"/>
              <a:ext cx="211137" cy="231775"/>
            </a:xfrm>
            <a:custGeom>
              <a:avLst/>
              <a:gdLst/>
              <a:ahLst/>
              <a:cxnLst/>
              <a:rect l="l" t="t" r="r" b="b"/>
              <a:pathLst>
                <a:path w="244" h="267" extrusionOk="0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8338" y="479426"/>
              <a:ext cx="209550" cy="231775"/>
            </a:xfrm>
            <a:custGeom>
              <a:avLst/>
              <a:gdLst/>
              <a:ahLst/>
              <a:cxnLst/>
              <a:rect l="l" t="t" r="r" b="b"/>
              <a:pathLst>
                <a:path w="243" h="267" extrusionOk="0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2"/>
          <p:cNvSpPr>
            <a:spLocks noGrp="1"/>
          </p:cNvSpPr>
          <p:nvPr>
            <p:ph type="pic" idx="3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377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with image">
  <p:cSld name="1_Contents with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>
            <a:spLocks noGrp="1"/>
          </p:cNvSpPr>
          <p:nvPr>
            <p:ph type="pic" idx="2"/>
          </p:nvPr>
        </p:nvSpPr>
        <p:spPr>
          <a:xfrm>
            <a:off x="5604867" y="1700213"/>
            <a:ext cx="6117233" cy="459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3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95700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1_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rgbClr val="575757"/>
                </a:solidFill>
              </a:defRPr>
            </a:lvl1pPr>
            <a:lvl2pPr lvl="1">
              <a:buNone/>
              <a:defRPr sz="1300">
                <a:solidFill>
                  <a:srgbClr val="575757"/>
                </a:solidFill>
              </a:defRPr>
            </a:lvl2pPr>
            <a:lvl3pPr lvl="2">
              <a:buNone/>
              <a:defRPr sz="1300">
                <a:solidFill>
                  <a:srgbClr val="575757"/>
                </a:solidFill>
              </a:defRPr>
            </a:lvl3pPr>
            <a:lvl4pPr lvl="3">
              <a:buNone/>
              <a:defRPr sz="1300">
                <a:solidFill>
                  <a:srgbClr val="575757"/>
                </a:solidFill>
              </a:defRPr>
            </a:lvl4pPr>
            <a:lvl5pPr lvl="4">
              <a:buNone/>
              <a:defRPr sz="1300">
                <a:solidFill>
                  <a:srgbClr val="575757"/>
                </a:solidFill>
              </a:defRPr>
            </a:lvl5pPr>
            <a:lvl6pPr lvl="5">
              <a:buNone/>
              <a:defRPr sz="1300">
                <a:solidFill>
                  <a:srgbClr val="575757"/>
                </a:solidFill>
              </a:defRPr>
            </a:lvl6pPr>
            <a:lvl7pPr lvl="6">
              <a:buNone/>
              <a:defRPr sz="1300">
                <a:solidFill>
                  <a:srgbClr val="575757"/>
                </a:solidFill>
              </a:defRPr>
            </a:lvl7pPr>
            <a:lvl8pPr lvl="7">
              <a:buNone/>
              <a:defRPr sz="1300">
                <a:solidFill>
                  <a:srgbClr val="575757"/>
                </a:solidFill>
              </a:defRPr>
            </a:lvl8pPr>
            <a:lvl9pPr lvl="8">
              <a:buNone/>
              <a:defRPr sz="1300">
                <a:solidFill>
                  <a:srgbClr val="57575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98557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of text">
  <p:cSld name="1_2 columns of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3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sz="2000" b="0">
                <a:solidFill>
                  <a:srgbClr val="57575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0544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vmlDrawing" Target="../drawings/vmlDrawing1.v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" name="think-cell Slide" r:id="rId48" imgW="270" imgH="270" progId="TCLayout.ActiveDocument.1">
                  <p:embed/>
                </p:oleObj>
              </mc:Choice>
              <mc:Fallback>
                <p:oleObj name="think-cell Slide" r:id="rId4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  <p:sldLayoutId id="2147483757" r:id="rId41"/>
    <p:sldLayoutId id="2147483758" r:id="rId42"/>
    <p:sldLayoutId id="2147483759" r:id="rId43"/>
    <p:sldLayoutId id="2147483761" r:id="rId44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ubTitle" idx="1"/>
          </p:nvPr>
        </p:nvSpPr>
        <p:spPr>
          <a:xfrm>
            <a:off x="475200" y="4915877"/>
            <a:ext cx="6956700" cy="143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USD Swaption, Interest Rate Model and Calibration</a:t>
            </a:r>
            <a:endParaRPr sz="2400" dirty="0">
              <a:latin typeface="Verdana"/>
              <a:ea typeface="Verdana"/>
              <a:cs typeface="Verdana"/>
              <a:sym typeface="Verdana"/>
            </a:endParaRPr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Presented by Bryan Lin, Sean Wang, Jessie Xu, Peter Kim</a:t>
            </a:r>
            <a:endParaRPr sz="1200" dirty="0">
              <a:latin typeface="Verdana"/>
              <a:ea typeface="Verdana"/>
              <a:cs typeface="Verdana"/>
              <a:sym typeface="Verdana"/>
            </a:endParaRPr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800" dirty="0"/>
              <a:t>On behalf of Mizuho Securities. USA</a:t>
            </a:r>
            <a:endParaRPr sz="800" dirty="0"/>
          </a:p>
        </p:txBody>
      </p:sp>
      <p:pic>
        <p:nvPicPr>
          <p:cNvPr id="145" name="Google Shape;145;p2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5" r="15"/>
          <a:stretch/>
        </p:blipFill>
        <p:spPr>
          <a:xfrm>
            <a:off x="696000" y="729000"/>
            <a:ext cx="5400000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41" y="96550"/>
            <a:ext cx="26765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III: Interest Rate Model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952820"/>
            <a:ext cx="10913700" cy="525484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98400" y="823716"/>
                <a:ext cx="9307500" cy="1770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9144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G2++ in theory:</a:t>
                </a: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Interest rate follows a combination of 2 stochastic processes</a:t>
                </a: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r>
                  <a:rPr lang="en-US" sz="1600" dirty="0">
                    <a:solidFill>
                      <a:schemeClr val="dk1"/>
                    </a:solidFill>
                    <a:ea typeface="Verdana"/>
                    <a:sym typeface="Verdana"/>
                  </a:rPr>
                  <a:t>Sum of 2-factor Hull-white models with correlated diffusion</a:t>
                </a: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r>
                  <a:rPr lang="en-SG" sz="1600" dirty="0">
                    <a:solidFill>
                      <a:schemeClr val="dk1"/>
                    </a:solidFill>
                    <a:ea typeface="Verdana"/>
                  </a:rPr>
                  <a:t>And the two process </a:t>
                </a:r>
                <a14:m>
                  <m:oMath xmlns:m="http://schemas.openxmlformats.org/officeDocument/2006/math"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𝑥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(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𝑡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)</m:t>
                    </m:r>
                  </m:oMath>
                </a14:m>
                <a:r>
                  <a:rPr lang="en-SG" sz="1600" dirty="0">
                    <a:solidFill>
                      <a:schemeClr val="dk1"/>
                    </a:solidFill>
                    <a:ea typeface="Verdana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𝑦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 (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𝑡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)</m:t>
                    </m:r>
                  </m:oMath>
                </a14:m>
                <a:r>
                  <a:rPr lang="en-SG" sz="1600" dirty="0">
                    <a:solidFill>
                      <a:schemeClr val="dk1"/>
                    </a:solidFill>
                    <a:ea typeface="Verdan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</m:ctrlPr>
                      </m:dPr>
                      <m:e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𝑥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Verdana"/>
                              </a:rPr>
                            </m:ctrlPr>
                          </m:dPr>
                          <m:e>
                            <m:r>
                              <a:rPr lang="en-SG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Verdana"/>
                              </a:rPr>
                              <m:t>𝑡</m:t>
                            </m:r>
                          </m:e>
                        </m:d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:</m:t>
                        </m:r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𝑡</m:t>
                        </m:r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 ≥0 </m:t>
                        </m:r>
                      </m:e>
                    </m:d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 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𝑎𝑛𝑑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</m:ctrlPr>
                      </m:dPr>
                      <m:e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𝑦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Verdana"/>
                              </a:rPr>
                            </m:ctrlPr>
                          </m:dPr>
                          <m:e>
                            <m:r>
                              <a:rPr lang="en-SG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Verdana"/>
                              </a:rPr>
                              <m:t>𝑡</m:t>
                            </m:r>
                          </m:e>
                        </m:d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:</m:t>
                        </m:r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𝑡</m:t>
                        </m:r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≥0 </m:t>
                        </m:r>
                      </m:e>
                    </m:d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 </m:t>
                    </m:r>
                  </m:oMath>
                </a14:m>
                <a:r>
                  <a:rPr lang="en-SG" sz="1600" dirty="0">
                    <a:solidFill>
                      <a:schemeClr val="dk1"/>
                    </a:solidFill>
                    <a:ea typeface="Verdana"/>
                  </a:rPr>
                  <a:t>follow the two stochastic differential equations</a:t>
                </a: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𝑑𝑦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𝑏𝑦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(0)=0</m:t>
                      </m:r>
                    </m:oMath>
                  </m:oMathPara>
                </a14:m>
                <a:endParaRPr lang="en-US" dirty="0"/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SG" sz="1600" dirty="0">
                  <a:solidFill>
                    <a:schemeClr val="dk1"/>
                  </a:solidFill>
                  <a:ea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r>
                  <a:rPr lang="en-SG" sz="1600" dirty="0">
                    <a:solidFill>
                      <a:schemeClr val="dk1"/>
                    </a:solidFill>
                    <a:ea typeface="Verdana"/>
                  </a:rPr>
                  <a:t>Where </a:t>
                </a:r>
                <a14:m>
                  <m:oMath xmlns:m="http://schemas.openxmlformats.org/officeDocument/2006/math"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𝑑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</m:ctrlPr>
                      </m:sSubPr>
                      <m:e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𝑊</m:t>
                        </m:r>
                      </m:e>
                      <m:sub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</m:ctrlPr>
                      </m:dPr>
                      <m:e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𝑡</m:t>
                        </m:r>
                      </m:e>
                    </m:d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𝑑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</m:ctrlPr>
                      </m:sSubPr>
                      <m:e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𝑊</m:t>
                        </m:r>
                      </m:e>
                      <m:sub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</m:ctrlPr>
                      </m:dPr>
                      <m:e>
                        <m:r>
                          <a:rPr lang="en-SG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Verdana"/>
                          </a:rPr>
                          <m:t>𝑡</m:t>
                        </m:r>
                      </m:e>
                    </m:d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=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𝜌</m:t>
                    </m:r>
                    <m:r>
                      <a:rPr lang="en-SG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</a:rPr>
                      <m:t>𝑑𝑡</m:t>
                    </m:r>
                  </m:oMath>
                </a14:m>
                <a:r>
                  <a:rPr lang="en-SG" sz="1600" dirty="0">
                    <a:solidFill>
                      <a:schemeClr val="dk1"/>
                    </a:solidFill>
                    <a:ea typeface="Verdana"/>
                  </a:rPr>
                  <a:t> </a:t>
                </a: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ar-AE" sz="1600" dirty="0">
                  <a:solidFill>
                    <a:schemeClr val="dk1"/>
                  </a:solidFill>
                  <a:ea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FontTx/>
                  <a:buChar char="○"/>
                </a:pPr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Our goal is to find/calibrate the most “optimal “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Verdana"/>
                        <a:sym typeface="Verdana"/>
                      </a:rPr>
                      <m:t>𝝆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, a, b, </a:t>
                </a:r>
                <a14:m>
                  <m:oMath xmlns:m="http://schemas.openxmlformats.org/officeDocument/2006/math">
                    <m:r>
                      <a:rPr lang="ar-AE" sz="1600" b="1" i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 and </a:t>
                </a:r>
                <a14:m>
                  <m:oMath xmlns:m="http://schemas.openxmlformats.org/officeDocument/2006/math">
                    <m:r>
                      <a:rPr lang="ar-AE" sz="1600" b="1" i="0" smtClean="0">
                        <a:latin typeface="Cambria Math" panose="02040503050406030204" pitchFamily="18" charset="0"/>
                      </a:rPr>
                      <m:t>𝛈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daily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basis</m:t>
                    </m:r>
                  </m:oMath>
                </a14:m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ar-AE" sz="8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00" y="823716"/>
                <a:ext cx="9307500" cy="1770992"/>
              </a:xfrm>
              <a:prstGeom prst="rect">
                <a:avLst/>
              </a:prstGeom>
              <a:blipFill>
                <a:blip r:embed="rId3"/>
                <a:stretch>
                  <a:fillRect b="-280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oogle Shape;252;p29">
            <a:extLst>
              <a:ext uri="{FF2B5EF4-FFF2-40B4-BE49-F238E27FC236}">
                <a16:creationId xmlns:a16="http://schemas.microsoft.com/office/drawing/2014/main" id="{BB523DF0-9888-410B-B8E0-DC7B551C3A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52" y="1133296"/>
            <a:ext cx="577196" cy="557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9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III: Interest Rate Model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976556"/>
            <a:ext cx="10913700" cy="525484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9144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G2++ Closed-Form:</a:t>
                </a: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endParaRPr lang="en-US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Fortunately we have a closed-form solution to pricing swaption</a:t>
                </a: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Under this model, the price of a payer swaption is:</a:t>
                </a: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SG" sz="2200" i="1" smtClean="0"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m:rPr>
                              <m:sty m:val="p"/>
                            </m:rPr>
                            <a:rPr lang="en-SG" sz="22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𝒯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SG" sz="2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SG" sz="22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SG" sz="22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200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SG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en-SG" sz="2200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SG" sz="22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−∞ </m:t>
                          </m:r>
                        </m:sub>
                        <m:sup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eqArr>
                            <m:eqArr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SG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SG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SG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𝜇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SG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US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SG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SG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SG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SG" sz="2200" i="1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m:rPr>
                                  <m:sty m:val="p"/>
                                </m:rPr>
                                <a:rPr lang="en-SG" sz="2200" i="1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))}]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/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</a:rPr>
                  <a:t>See Appendix for detailed formula</a:t>
                </a: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ar-AE" sz="8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blipFill>
                <a:blip r:embed="rId3"/>
                <a:stretch>
                  <a:fillRect b="-89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oogle Shape;252;p29">
            <a:extLst>
              <a:ext uri="{FF2B5EF4-FFF2-40B4-BE49-F238E27FC236}">
                <a16:creationId xmlns:a16="http://schemas.microsoft.com/office/drawing/2014/main" id="{51F734C1-EA38-4EAA-92A7-8F7AF1F4A35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52" y="1133296"/>
            <a:ext cx="577196" cy="557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9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III: Interest Rate Model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976556"/>
            <a:ext cx="10913700" cy="525484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1298400" y="823716"/>
            <a:ext cx="9307500" cy="519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>
              <a:lnSpc>
                <a:spcPct val="115000"/>
              </a:lnSpc>
              <a:buClr>
                <a:schemeClr val="accent6"/>
              </a:buClr>
              <a:buSzPts val="1800"/>
              <a:buFont typeface="Verdana"/>
              <a:buChar char="●"/>
            </a:pPr>
            <a:r>
              <a:rPr lang="en-US" b="1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G2++ </a:t>
            </a:r>
            <a:r>
              <a:rPr lang="en-US" b="1" dirty="0">
                <a:solidFill>
                  <a:schemeClr val="accent6"/>
                </a:solidFill>
                <a:ea typeface="Verdana"/>
                <a:cs typeface="Verdana"/>
                <a:sym typeface="Verdana"/>
              </a:rPr>
              <a:t>Closed-Form :</a:t>
            </a:r>
            <a:endParaRPr lang="en-US" b="1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/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r>
              <a:rPr lang="en-US" sz="1600" dirty="0"/>
              <a:t>Ugly formula, we know… but take it for granted, AND</a:t>
            </a: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/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r>
              <a:rPr lang="en-US" sz="1600" dirty="0"/>
              <a:t>Given the closed-form solution, not so hard to price any kind of European swaptions, once we know all model parameters</a:t>
            </a: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/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r>
              <a:rPr lang="en-US" sz="1600" dirty="0"/>
              <a:t>However, in reality we know none of them… </a:t>
            </a: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/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r>
              <a:rPr lang="en-US" sz="1600" dirty="0"/>
              <a:t>Need model calibration to figure out what those numbers are --- Backout!!!</a:t>
            </a: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584200" lvl="1">
              <a:lnSpc>
                <a:spcPct val="115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ar-AE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ar-AE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</a:pPr>
            <a:endParaRPr lang="ar-AE" sz="1800" b="1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ar-AE" sz="1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AE"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AE"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AE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" name="Google Shape;252;p29">
            <a:extLst>
              <a:ext uri="{FF2B5EF4-FFF2-40B4-BE49-F238E27FC236}">
                <a16:creationId xmlns:a16="http://schemas.microsoft.com/office/drawing/2014/main" id="{BC71C992-1B40-4A2F-9A78-33F062CE07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52" y="1133296"/>
            <a:ext cx="577196" cy="557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9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III: Interest Rate Model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45" y="1084933"/>
            <a:ext cx="10913700" cy="5141753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36;p27">
            <a:extLst>
              <a:ext uri="{FF2B5EF4-FFF2-40B4-BE49-F238E27FC236}">
                <a16:creationId xmlns:a16="http://schemas.microsoft.com/office/drawing/2014/main" id="{6F4C2A3E-1670-4B40-97FB-F2278CEBB508}"/>
              </a:ext>
            </a:extLst>
          </p:cNvPr>
          <p:cNvSpPr txBox="1"/>
          <p:nvPr/>
        </p:nvSpPr>
        <p:spPr>
          <a:xfrm>
            <a:off x="1442250" y="1260680"/>
            <a:ext cx="9307500" cy="66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buClr>
                <a:schemeClr val="accent6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/>
                </a:solidFill>
                <a:latin typeface="Verdana"/>
                <a:ea typeface="Verdana"/>
                <a:sym typeface="Verdana"/>
              </a:rPr>
              <a:t>G2++ Summary</a:t>
            </a:r>
          </a:p>
          <a:p>
            <a:pPr marL="0" indent="0">
              <a:lnSpc>
                <a:spcPct val="115000"/>
              </a:lnSpc>
              <a:buNone/>
            </a:pPr>
            <a:endParaRPr lang="en-US" b="1" dirty="0">
              <a:solidFill>
                <a:schemeClr val="accent6"/>
              </a:solidFill>
              <a:latin typeface="Verdana"/>
              <a:ea typeface="Verdana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b="1" dirty="0">
              <a:solidFill>
                <a:schemeClr val="accent6"/>
              </a:solidFill>
              <a:latin typeface="Verdana"/>
              <a:ea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36;p27">
            <a:extLst>
              <a:ext uri="{FF2B5EF4-FFF2-40B4-BE49-F238E27FC236}">
                <a16:creationId xmlns:a16="http://schemas.microsoft.com/office/drawing/2014/main" id="{582AE36B-34EF-4FF7-B7B3-F6FD1D17CBA2}"/>
              </a:ext>
            </a:extLst>
          </p:cNvPr>
          <p:cNvSpPr txBox="1"/>
          <p:nvPr/>
        </p:nvSpPr>
        <p:spPr>
          <a:xfrm>
            <a:off x="1404471" y="1977141"/>
            <a:ext cx="4547724" cy="229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4200" lvl="1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accent1"/>
                </a:solidFill>
                <a:ea typeface="Verdana"/>
                <a:sym typeface="Verdana"/>
              </a:rPr>
              <a:t>Pros</a:t>
            </a: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ea typeface="Verdana"/>
                <a:sym typeface="Verdana"/>
              </a:rPr>
              <a:t>Generally a sum of 2-factor Hull-White models</a:t>
            </a: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ea typeface="Verdana"/>
                <a:sym typeface="Verdana"/>
              </a:rPr>
              <a:t>Flexible in fitting different volatility surface</a:t>
            </a:r>
          </a:p>
          <a:p>
            <a:pPr marL="584200" lvl="1">
              <a:lnSpc>
                <a:spcPct val="115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ea typeface="Verdana"/>
                <a:sym typeface="Verdana"/>
              </a:rPr>
              <a:t>Non-perfect correlation between maturities</a:t>
            </a:r>
          </a:p>
          <a:p>
            <a:pPr marL="114300" lvl="0">
              <a:lnSpc>
                <a:spcPct val="115000"/>
              </a:lnSpc>
              <a:buClr>
                <a:schemeClr val="accent6"/>
              </a:buClr>
              <a:buSzPts val="1800"/>
            </a:pPr>
            <a:endParaRPr lang="en-US" sz="1800" b="1" dirty="0">
              <a:solidFill>
                <a:schemeClr val="accent6"/>
              </a:solidFill>
              <a:ea typeface="Verdana"/>
              <a:cs typeface="Verdana"/>
              <a:sym typeface="Verdana"/>
            </a:endParaRPr>
          </a:p>
          <a:p>
            <a:pPr marL="457200" lvl="0">
              <a:lnSpc>
                <a:spcPct val="115000"/>
              </a:lnSpc>
              <a:buClr>
                <a:srgbClr val="000000"/>
              </a:buClr>
              <a:buSzPts val="1100"/>
            </a:pPr>
            <a:endParaRPr lang="en-US" sz="1800" dirty="0">
              <a:ea typeface="Verdana"/>
              <a:cs typeface="Verdana"/>
              <a:sym typeface="Verdana"/>
            </a:endParaRPr>
          </a:p>
          <a:p>
            <a:pPr lvl="0">
              <a:lnSpc>
                <a:spcPct val="115000"/>
              </a:lnSpc>
            </a:pPr>
            <a:endParaRPr lang="en-US" sz="800" b="1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endParaRPr lang="en-US" sz="1100" dirty="0">
              <a:solidFill>
                <a:schemeClr val="dk1"/>
              </a:solidFill>
              <a:ea typeface="Verdana"/>
              <a:cs typeface="Verdana"/>
              <a:sym typeface="Verdana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ea typeface="Verdana"/>
                <a:cs typeface="Verdana"/>
                <a:sym typeface="Verdana"/>
              </a:rPr>
              <a:t>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100" dirty="0">
              <a:solidFill>
                <a:schemeClr val="dk1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236;p27">
            <a:extLst>
              <a:ext uri="{FF2B5EF4-FFF2-40B4-BE49-F238E27FC236}">
                <a16:creationId xmlns:a16="http://schemas.microsoft.com/office/drawing/2014/main" id="{14515D8A-72F2-449D-A511-4EF80EFBF735}"/>
              </a:ext>
            </a:extLst>
          </p:cNvPr>
          <p:cNvSpPr txBox="1"/>
          <p:nvPr/>
        </p:nvSpPr>
        <p:spPr>
          <a:xfrm>
            <a:off x="5513574" y="1924566"/>
            <a:ext cx="4547724" cy="2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42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Cons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altLang="zh-C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Mathematically hard to solve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endParaRPr lang="en-US" altLang="zh-CN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Model parameters may not have economic meanings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Time consuming ~2hr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endParaRPr sz="1800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Google Shape;253;p29">
            <a:extLst>
              <a:ext uri="{FF2B5EF4-FFF2-40B4-BE49-F238E27FC236}">
                <a16:creationId xmlns:a16="http://schemas.microsoft.com/office/drawing/2014/main" id="{835D4A3D-BBBD-4C77-9B6D-5602B3731A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76" y="1224667"/>
            <a:ext cx="714696" cy="69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69900" y="978888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400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Calibration Methodology – Defining the input</a:t>
            </a:r>
            <a:br>
              <a:rPr lang="en-US" sz="2400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181;p22">
            <a:extLst>
              <a:ext uri="{FF2B5EF4-FFF2-40B4-BE49-F238E27FC236}">
                <a16:creationId xmlns:a16="http://schemas.microsoft.com/office/drawing/2014/main" id="{C19F5BD8-680F-D247-BD32-F224686AA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9900" y="1400154"/>
            <a:ext cx="10517188" cy="463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/>
            <a:r>
              <a:rPr lang="en-US" sz="1800" dirty="0">
                <a:cs typeface="Arial" panose="020B0604020202020204" pitchFamily="34" charset="0"/>
              </a:rPr>
              <a:t>Choice of benchmark model</a:t>
            </a:r>
          </a:p>
          <a:p>
            <a:pPr marL="628650" lvl="1" indent="-171450"/>
            <a:endParaRPr lang="en-US" sz="1800" dirty="0">
              <a:cs typeface="Arial" panose="020B0604020202020204" pitchFamily="34" charset="0"/>
            </a:endParaRPr>
          </a:p>
          <a:p>
            <a:pPr marL="628650" lvl="1" indent="-171450"/>
            <a:r>
              <a:rPr lang="en-US" sz="1800" dirty="0">
                <a:cs typeface="Arial" panose="020B0604020202020204" pitchFamily="34" charset="0"/>
              </a:rPr>
              <a:t>Normal/</a:t>
            </a:r>
            <a:r>
              <a:rPr lang="en-US" sz="1800" dirty="0" err="1">
                <a:cs typeface="Arial" panose="020B0604020202020204" pitchFamily="34" charset="0"/>
              </a:rPr>
              <a:t>Bachelier</a:t>
            </a:r>
            <a:r>
              <a:rPr lang="en-US" sz="1800" dirty="0">
                <a:cs typeface="Arial" panose="020B0604020202020204" pitchFamily="34" charset="0"/>
              </a:rPr>
              <a:t> Swaption Pricing Model (Available on Bloomberg)</a:t>
            </a:r>
          </a:p>
          <a:p>
            <a:pPr marL="628650" lvl="1" indent="-171450"/>
            <a:endParaRPr lang="en-US" sz="1800" dirty="0">
              <a:cs typeface="Arial" panose="020B0604020202020204" pitchFamily="34" charset="0"/>
            </a:endParaRPr>
          </a:p>
          <a:p>
            <a:pPr marL="628650" lvl="1" indent="-171450"/>
            <a:r>
              <a:rPr lang="en-US" sz="1800" dirty="0">
                <a:cs typeface="Arial" panose="020B0604020202020204" pitchFamily="34" charset="0"/>
              </a:rPr>
              <a:t>Normal Model is getting more standard than Black Model because of the need to deal with negative yield environment</a:t>
            </a:r>
          </a:p>
          <a:p>
            <a:pPr marL="628650" lvl="1" indent="-171450"/>
            <a:endParaRPr lang="en-US" sz="1800" dirty="0">
              <a:cs typeface="Arial" panose="020B0604020202020204" pitchFamily="34" charset="0"/>
            </a:endParaRPr>
          </a:p>
          <a:p>
            <a:pPr marL="285750" indent="-285750"/>
            <a:r>
              <a:rPr lang="en-US" sz="1800" dirty="0">
                <a:cs typeface="Arial" panose="020B0604020202020204" pitchFamily="34" charset="0"/>
              </a:rPr>
              <a:t>Choice of discounting method</a:t>
            </a:r>
          </a:p>
          <a:p>
            <a:pPr marL="742950" lvl="1" indent="-285750"/>
            <a:r>
              <a:rPr lang="en-US" sz="1800" dirty="0">
                <a:cs typeface="Arial" panose="020B0604020202020204" pitchFamily="34" charset="0"/>
              </a:rPr>
              <a:t>OIS (overnight indexed swap) USD yield curve (Available on Bloomberg): a convention after 2008 where LIBOR is no longer seen as risk free rate</a:t>
            </a:r>
          </a:p>
          <a:p>
            <a:pPr marL="742950" lvl="1" indent="-285750"/>
            <a:endParaRPr lang="en-US" sz="1800" dirty="0">
              <a:cs typeface="Arial" panose="020B0604020202020204" pitchFamily="34" charset="0"/>
            </a:endParaRPr>
          </a:p>
          <a:p>
            <a:pPr marL="742950" lvl="1" indent="-285750"/>
            <a:r>
              <a:rPr lang="en-US" sz="1800" dirty="0">
                <a:cs typeface="Arial" panose="020B0604020202020204" pitchFamily="34" charset="0"/>
              </a:rPr>
              <a:t>Linear Interpolation on the zero curve.</a:t>
            </a: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Google Shape;234;p27">
            <a:extLst>
              <a:ext uri="{FF2B5EF4-FFF2-40B4-BE49-F238E27FC236}">
                <a16:creationId xmlns:a16="http://schemas.microsoft.com/office/drawing/2014/main" id="{7A55A704-2750-4CE2-ACCF-939877B547CF}"/>
              </a:ext>
            </a:extLst>
          </p:cNvPr>
          <p:cNvSpPr txBox="1">
            <a:spLocks/>
          </p:cNvSpPr>
          <p:nvPr/>
        </p:nvSpPr>
        <p:spPr>
          <a:xfrm>
            <a:off x="469900" y="169049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latin typeface="Verdana"/>
                <a:ea typeface="Verdana"/>
                <a:sym typeface="Verdana"/>
              </a:rPr>
              <a:t>Part IV: Model Calibration</a:t>
            </a:r>
            <a:endParaRPr lang="en-US" sz="2400" b="1" dirty="0">
              <a:solidFill>
                <a:schemeClr val="accent6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2774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69900" y="978888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Calibration </a:t>
            </a:r>
            <a:r>
              <a:rPr lang="en-US" sz="2400" dirty="0">
                <a:solidFill>
                  <a:schemeClr val="accent6"/>
                </a:solidFill>
                <a:ea typeface="Verdana"/>
                <a:cs typeface="Verdana"/>
                <a:sym typeface="Verdana"/>
              </a:rPr>
              <a:t>Methodology – Choice of Loss Function</a:t>
            </a:r>
            <a:br>
              <a:rPr lang="en-US" sz="2400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1;p22">
                <a:extLst>
                  <a:ext uri="{FF2B5EF4-FFF2-40B4-BE49-F238E27FC236}">
                    <a16:creationId xmlns:a16="http://schemas.microsoft.com/office/drawing/2014/main" id="{C19F5BD8-680F-D247-BD32-F224686AAE6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9900" y="1400154"/>
                <a:ext cx="10517188" cy="4633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Arial" panose="020B0604020202020204" pitchFamily="34" charset="0"/>
                  </a:rPr>
                  <a:t>Feed in daily market OIS data into the model to spill out the model price/vol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800" dirty="0"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Arial" panose="020B0604020202020204" pitchFamily="34" charset="0"/>
                  </a:rPr>
                  <a:t>Compare market swaption price/vol to the model price/vol and utilize the “optimizer” to find the optimized parameters subject to loss functions denoted as the following: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800" dirty="0"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Arial" panose="020B0604020202020204" pitchFamily="34" charset="0"/>
                  </a:rPr>
                  <a:t>Price difference: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𝑃𝑟𝑖𝑐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2++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𝑃𝑟𝑖𝑐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𝑀𝑎𝑟𝑘𝑒𝑡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Arial" panose="020B0604020202020204" pitchFamily="34" charset="0"/>
                  </a:rPr>
                  <a:t>Volatility difference :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𝑉𝑜𝑙𝑎𝑡𝑖𝑙𝑖𝑡𝑦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2++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𝑉𝑜𝑙𝑎𝑡𝑖𝑙𝑖𝑡𝑦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𝑀𝑎𝑟𝑘𝑒𝑡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800" dirty="0"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cs typeface="Arial" panose="020B0604020202020204" pitchFamily="34" charset="0"/>
                  </a:rPr>
                  <a:t> Electively, also consider price % difference in price and price volatilities as well.</a:t>
                </a:r>
              </a:p>
            </p:txBody>
          </p:sp>
        </mc:Choice>
        <mc:Fallback xmlns="">
          <p:sp>
            <p:nvSpPr>
              <p:cNvPr id="7" name="Google Shape;181;p22">
                <a:extLst>
                  <a:ext uri="{FF2B5EF4-FFF2-40B4-BE49-F238E27FC236}">
                    <a16:creationId xmlns:a16="http://schemas.microsoft.com/office/drawing/2014/main" id="{C19F5BD8-680F-D247-BD32-F224686AAE6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9900" y="1400154"/>
                <a:ext cx="10517188" cy="4633911"/>
              </a:xfrm>
              <a:prstGeom prst="rect">
                <a:avLst/>
              </a:prstGeom>
              <a:blipFill>
                <a:blip r:embed="rId3"/>
                <a:stretch>
                  <a:fillRect l="-1043" t="-1184" r="-986" b="-32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234;p27">
            <a:extLst>
              <a:ext uri="{FF2B5EF4-FFF2-40B4-BE49-F238E27FC236}">
                <a16:creationId xmlns:a16="http://schemas.microsoft.com/office/drawing/2014/main" id="{7A55A704-2750-4CE2-ACCF-939877B547CF}"/>
              </a:ext>
            </a:extLst>
          </p:cNvPr>
          <p:cNvSpPr txBox="1">
            <a:spLocks/>
          </p:cNvSpPr>
          <p:nvPr/>
        </p:nvSpPr>
        <p:spPr>
          <a:xfrm>
            <a:off x="469900" y="169049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latin typeface="Verdana"/>
                <a:ea typeface="Verdana"/>
                <a:sym typeface="Verdana"/>
              </a:rPr>
              <a:t>Part IV: Model Calibration</a:t>
            </a:r>
            <a:endParaRPr lang="en-US" sz="2400" b="1" dirty="0">
              <a:solidFill>
                <a:schemeClr val="accent6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74737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69900" y="951012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accent6"/>
                </a:solidFill>
                <a:ea typeface="Verdana"/>
                <a:cs typeface="Verdana"/>
                <a:sym typeface="Verdana"/>
              </a:rPr>
              <a:t>Calibration Methodology – </a:t>
            </a:r>
            <a:r>
              <a:rPr lang="en-US" sz="2400" dirty="0" err="1">
                <a:solidFill>
                  <a:schemeClr val="accent6"/>
                </a:solidFill>
                <a:ea typeface="Verdana"/>
                <a:cs typeface="Verdana"/>
                <a:sym typeface="Verdana"/>
              </a:rPr>
              <a:t>Optimisation</a:t>
            </a:r>
            <a:r>
              <a:rPr lang="en-US" sz="2400" dirty="0">
                <a:solidFill>
                  <a:schemeClr val="accent6"/>
                </a:solidFill>
                <a:ea typeface="Verdana"/>
                <a:cs typeface="Verdana"/>
                <a:sym typeface="Verdana"/>
              </a:rPr>
              <a:t> </a:t>
            </a:r>
            <a:br>
              <a:rPr lang="en-US" sz="2400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 b="1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1;p22">
                <a:extLst>
                  <a:ext uri="{FF2B5EF4-FFF2-40B4-BE49-F238E27FC236}">
                    <a16:creationId xmlns:a16="http://schemas.microsoft.com/office/drawing/2014/main" id="{C19F5BD8-680F-D247-BD32-F224686AAE6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9561" y="1392338"/>
                <a:ext cx="10517188" cy="4633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628650" lvl="1" indent="-171450"/>
                <a:endParaRPr lang="en-US" sz="1400" dirty="0">
                  <a:cs typeface="Arial" panose="020B0604020202020204" pitchFamily="34" charset="0"/>
                </a:endParaRPr>
              </a:p>
              <a:p>
                <a:pPr marL="628650" lvl="1" indent="-171450"/>
                <a:r>
                  <a:rPr lang="en-US" sz="2000" dirty="0">
                    <a:cs typeface="Arial" panose="020B0604020202020204" pitchFamily="34" charset="0"/>
                  </a:rPr>
                  <a:t>Optimization packages (Python)</a:t>
                </a:r>
              </a:p>
              <a:p>
                <a:pPr marL="1085850" lvl="2" indent="-171450"/>
                <a:r>
                  <a:rPr lang="en-US" sz="2000" dirty="0">
                    <a:cs typeface="Arial" panose="020B0604020202020204" pitchFamily="34" charset="0"/>
                  </a:rPr>
                  <a:t>﻿</a:t>
                </a:r>
                <a:r>
                  <a:rPr lang="en-US" sz="2000" dirty="0" err="1">
                    <a:cs typeface="Arial" panose="020B0604020202020204" pitchFamily="34" charset="0"/>
                  </a:rPr>
                  <a:t>scipy.optimize</a:t>
                </a:r>
                <a:endParaRPr lang="en-US" sz="2000" dirty="0">
                  <a:cs typeface="Arial" panose="020B0604020202020204" pitchFamily="34" charset="0"/>
                </a:endParaRPr>
              </a:p>
              <a:p>
                <a:pPr marL="1085850" lvl="2" indent="-171450"/>
                <a:r>
                  <a:rPr lang="en-US" sz="2000" dirty="0">
                    <a:cs typeface="Arial" panose="020B0604020202020204" pitchFamily="34" charset="0"/>
                  </a:rPr>
                  <a:t>﻿method: ’SLSQP’ – Sequential Least Square Quadratic Programming</a:t>
                </a:r>
              </a:p>
              <a:p>
                <a:pPr marL="628650" lvl="1" indent="-171450"/>
                <a:endParaRPr lang="en-US" sz="2000" dirty="0">
                  <a:cs typeface="Arial" panose="020B0604020202020204" pitchFamily="34" charset="0"/>
                </a:endParaRPr>
              </a:p>
              <a:p>
                <a:pPr marL="628650" lvl="1" indent="-171450"/>
                <a:r>
                  <a:rPr lang="en-US" sz="2000" dirty="0">
                    <a:cs typeface="Arial" panose="020B0604020202020204" pitchFamily="34" charset="0"/>
                  </a:rPr>
                  <a:t>Parameter bounds:</a:t>
                </a:r>
              </a:p>
              <a:p>
                <a:pPr marL="1085850" lvl="2" indent="-171450"/>
                <a:r>
                  <a:rPr lang="en-US" sz="2000" dirty="0">
                    <a:cs typeface="Arial" panose="020B0604020202020204" pitchFamily="34" charset="0"/>
                  </a:rPr>
                  <a:t>﻿(0.001, 5) for </a:t>
                </a:r>
                <a:r>
                  <a:rPr lang="en-US" sz="2000" dirty="0">
                    <a:cs typeface="Arial" panose="020B0604020202020204" pitchFamily="34" charset="0"/>
                    <a:sym typeface="Verdana"/>
                  </a:rPr>
                  <a:t>a, b,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  <a:sym typeface="Verdana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η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, (-0.999, 0.999) for </a:t>
                </a:r>
                <a14:m>
                  <m:oMath xmlns:m="http://schemas.openxmlformats.org/officeDocument/2006/math">
                    <m:r>
                      <a:rPr lang="en-SG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400" dirty="0"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8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Google Shape;181;p22">
                <a:extLst>
                  <a:ext uri="{FF2B5EF4-FFF2-40B4-BE49-F238E27FC236}">
                    <a16:creationId xmlns:a16="http://schemas.microsoft.com/office/drawing/2014/main" id="{C19F5BD8-680F-D247-BD32-F224686AAE6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9561" y="1392338"/>
                <a:ext cx="10517188" cy="4633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234;p27">
            <a:extLst>
              <a:ext uri="{FF2B5EF4-FFF2-40B4-BE49-F238E27FC236}">
                <a16:creationId xmlns:a16="http://schemas.microsoft.com/office/drawing/2014/main" id="{4B76A6F7-056B-475B-A215-A12214257E4A}"/>
              </a:ext>
            </a:extLst>
          </p:cNvPr>
          <p:cNvSpPr txBox="1">
            <a:spLocks/>
          </p:cNvSpPr>
          <p:nvPr/>
        </p:nvSpPr>
        <p:spPr>
          <a:xfrm>
            <a:off x="469900" y="103518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IV: Model Calibration</a:t>
            </a:r>
            <a:endParaRPr lang="en-US" sz="2400" b="1" dirty="0">
              <a:solidFill>
                <a:schemeClr val="accent6"/>
              </a:solid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336816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69900" y="978888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400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Calibration Methodology – Building the pricing engine and Calibration Tool</a:t>
            </a:r>
            <a:br>
              <a:rPr lang="en-US" sz="2400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234;p27">
            <a:extLst>
              <a:ext uri="{FF2B5EF4-FFF2-40B4-BE49-F238E27FC236}">
                <a16:creationId xmlns:a16="http://schemas.microsoft.com/office/drawing/2014/main" id="{7A55A704-2750-4CE2-ACCF-939877B547CF}"/>
              </a:ext>
            </a:extLst>
          </p:cNvPr>
          <p:cNvSpPr txBox="1">
            <a:spLocks/>
          </p:cNvSpPr>
          <p:nvPr/>
        </p:nvSpPr>
        <p:spPr>
          <a:xfrm>
            <a:off x="469900" y="169049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latin typeface="Verdana"/>
                <a:ea typeface="Verdana"/>
                <a:sym typeface="Verdana"/>
              </a:rPr>
              <a:t>Part IV: Model Calibration</a:t>
            </a:r>
            <a:endParaRPr lang="en-US" sz="2400" b="1" dirty="0">
              <a:solidFill>
                <a:schemeClr val="accent6"/>
              </a:solidFill>
              <a:latin typeface="Verdana"/>
              <a:ea typeface="Verdana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37E1DC-617F-DE45-9DAD-1567B1B4CC27}"/>
              </a:ext>
            </a:extLst>
          </p:cNvPr>
          <p:cNvSpPr/>
          <p:nvPr/>
        </p:nvSpPr>
        <p:spPr bwMode="gray">
          <a:xfrm>
            <a:off x="469360" y="5068217"/>
            <a:ext cx="1738042" cy="52410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OIS Yield Curve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D60A4-926D-5744-B1CF-17F53CC82AF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07402" y="5330271"/>
            <a:ext cx="951571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EDB857-3922-7449-BFA4-81EAD254A482}"/>
              </a:ext>
            </a:extLst>
          </p:cNvPr>
          <p:cNvGrpSpPr/>
          <p:nvPr/>
        </p:nvGrpSpPr>
        <p:grpSpPr>
          <a:xfrm>
            <a:off x="3158973" y="4568330"/>
            <a:ext cx="2298700" cy="2120620"/>
            <a:chOff x="3165398" y="1530067"/>
            <a:chExt cx="2298700" cy="212062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6444BA2-C643-1C48-9D06-4934C41B8380}"/>
                </a:ext>
              </a:extLst>
            </p:cNvPr>
            <p:cNvSpPr/>
            <p:nvPr/>
          </p:nvSpPr>
          <p:spPr bwMode="gray">
            <a:xfrm>
              <a:off x="3165398" y="1530067"/>
              <a:ext cx="2298700" cy="2120620"/>
            </a:xfrm>
            <a:prstGeom prst="roundRect">
              <a:avLst/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7D0F10-9B4C-674E-A194-96A76A8EC1FC}"/>
                </a:ext>
              </a:extLst>
            </p:cNvPr>
            <p:cNvSpPr txBox="1"/>
            <p:nvPr/>
          </p:nvSpPr>
          <p:spPr bwMode="gray">
            <a:xfrm>
              <a:off x="3325213" y="1699035"/>
              <a:ext cx="1920196" cy="268879"/>
            </a:xfrm>
            <a:prstGeom prst="rect">
              <a:avLst/>
            </a:prstGeom>
          </p:spPr>
          <p:txBody>
            <a:bodyPr wrap="square" lIns="0" rIns="0" rtlCol="0" anchor="b" anchorCtr="0">
              <a:no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2000" b="1" dirty="0">
                  <a:solidFill>
                    <a:schemeClr val="tx1"/>
                  </a:solidFill>
                </a:rPr>
                <a:t>Interpolation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AD118C-8209-B849-86D7-00B1E11C28F0}"/>
                </a:ext>
              </a:extLst>
            </p:cNvPr>
            <p:cNvSpPr txBox="1"/>
            <p:nvPr/>
          </p:nvSpPr>
          <p:spPr bwMode="gray">
            <a:xfrm>
              <a:off x="3380988" y="2088760"/>
              <a:ext cx="1393902" cy="1322547"/>
            </a:xfrm>
            <a:prstGeom prst="rect">
              <a:avLst/>
            </a:prstGeom>
          </p:spPr>
          <p:txBody>
            <a:bodyPr wrap="square" lIns="0" rIns="0" rtlCol="0" anchor="b" anchorCtr="0">
              <a:norm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3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FC3677F-9398-D443-B5B9-50244AFBBDA7}"/>
                </a:ext>
              </a:extLst>
            </p:cNvPr>
            <p:cNvSpPr/>
            <p:nvPr/>
          </p:nvSpPr>
          <p:spPr bwMode="gray">
            <a:xfrm>
              <a:off x="3380988" y="2028705"/>
              <a:ext cx="1864421" cy="602167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 dirty="0">
                  <a:solidFill>
                    <a:schemeClr val="bg1"/>
                  </a:solidFill>
                </a:rPr>
                <a:t>Construct Zero Curve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F7B6CE6-9FAB-6948-97EF-F93B3522433E}"/>
                </a:ext>
              </a:extLst>
            </p:cNvPr>
            <p:cNvSpPr/>
            <p:nvPr/>
          </p:nvSpPr>
          <p:spPr bwMode="gray">
            <a:xfrm>
              <a:off x="3380988" y="2727942"/>
              <a:ext cx="1864421" cy="816143"/>
            </a:xfrm>
            <a:prstGeom prst="roundRect">
              <a:avLst>
                <a:gd name="adj" fmla="val 12963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 dirty="0">
                  <a:solidFill>
                    <a:schemeClr val="bg1"/>
                  </a:solidFill>
                </a:rPr>
                <a:t>Construct Forward Curve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0E61A4-9741-E74A-849A-5AD5329A64C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08323" y="4176702"/>
            <a:ext cx="0" cy="391628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C2EE98A-E306-FA49-B6F1-0CFABA70B8CD}"/>
              </a:ext>
            </a:extLst>
          </p:cNvPr>
          <p:cNvSpPr/>
          <p:nvPr/>
        </p:nvSpPr>
        <p:spPr bwMode="gray">
          <a:xfrm>
            <a:off x="469360" y="2175063"/>
            <a:ext cx="1738042" cy="52410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Initial Model Parameters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85366-98FA-AD41-90B1-2E0C9F798EB4}"/>
              </a:ext>
            </a:extLst>
          </p:cNvPr>
          <p:cNvCxnSpPr>
            <a:cxnSpLocks/>
          </p:cNvCxnSpPr>
          <p:nvPr/>
        </p:nvCxnSpPr>
        <p:spPr>
          <a:xfrm flipV="1">
            <a:off x="2195399" y="2426297"/>
            <a:ext cx="964889" cy="2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F9DA15-CE35-F74C-B841-E8B26AE50CD3}"/>
              </a:ext>
            </a:extLst>
          </p:cNvPr>
          <p:cNvGrpSpPr/>
          <p:nvPr/>
        </p:nvGrpSpPr>
        <p:grpSpPr>
          <a:xfrm>
            <a:off x="3160288" y="1902838"/>
            <a:ext cx="4858831" cy="2263694"/>
            <a:chOff x="3159513" y="4047893"/>
            <a:chExt cx="4858831" cy="226369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FA86D77-7B8B-B346-93DB-5DCF1527824A}"/>
                </a:ext>
              </a:extLst>
            </p:cNvPr>
            <p:cNvSpPr/>
            <p:nvPr/>
          </p:nvSpPr>
          <p:spPr bwMode="gray">
            <a:xfrm>
              <a:off x="3159513" y="4047893"/>
              <a:ext cx="4858831" cy="2263694"/>
            </a:xfrm>
            <a:prstGeom prst="roundRect">
              <a:avLst/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5D0AACB-0C5F-1544-9720-3A9D97E646B5}"/>
                </a:ext>
              </a:extLst>
            </p:cNvPr>
            <p:cNvSpPr/>
            <p:nvPr/>
          </p:nvSpPr>
          <p:spPr bwMode="gray">
            <a:xfrm>
              <a:off x="3487700" y="4498385"/>
              <a:ext cx="1884090" cy="595295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 dirty="0">
                  <a:solidFill>
                    <a:schemeClr val="bg1"/>
                  </a:solidFill>
                </a:rPr>
                <a:t>Loss Function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BEE78F-9334-C442-9ACA-BC42DD205883}"/>
                </a:ext>
              </a:extLst>
            </p:cNvPr>
            <p:cNvSpPr txBox="1"/>
            <p:nvPr/>
          </p:nvSpPr>
          <p:spPr bwMode="gray">
            <a:xfrm>
              <a:off x="3380987" y="4101181"/>
              <a:ext cx="2290950" cy="373614"/>
            </a:xfrm>
            <a:prstGeom prst="rect">
              <a:avLst/>
            </a:prstGeom>
          </p:spPr>
          <p:txBody>
            <a:bodyPr wrap="square" lIns="0" rIns="0" rtlCol="0" anchor="b" anchorCtr="0">
              <a:norm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1600" b="1" dirty="0">
                  <a:solidFill>
                    <a:schemeClr val="tx1"/>
                  </a:solidFill>
                </a:rPr>
                <a:t>G2++ Price Engine 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322178B-98BD-7747-8AF9-1FC55134AC55}"/>
                </a:ext>
              </a:extLst>
            </p:cNvPr>
            <p:cNvSpPr/>
            <p:nvPr/>
          </p:nvSpPr>
          <p:spPr bwMode="gray">
            <a:xfrm>
              <a:off x="5671946" y="4498385"/>
              <a:ext cx="2067009" cy="595295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 dirty="0">
                  <a:solidFill>
                    <a:schemeClr val="bg1"/>
                  </a:solidFill>
                </a:rPr>
                <a:t>Closed-Form Solution Price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35191A2-D697-E940-A2EC-EB8D61725983}"/>
                </a:ext>
              </a:extLst>
            </p:cNvPr>
            <p:cNvSpPr/>
            <p:nvPr/>
          </p:nvSpPr>
          <p:spPr bwMode="gray">
            <a:xfrm>
              <a:off x="3487700" y="5319096"/>
              <a:ext cx="1884090" cy="595295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 dirty="0">
                  <a:solidFill>
                    <a:schemeClr val="bg1"/>
                  </a:solidFill>
                </a:rPr>
                <a:t>Model Implied Volatility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C70D63D-11FB-AE47-A163-2ACFD6EACA89}"/>
                </a:ext>
              </a:extLst>
            </p:cNvPr>
            <p:cNvSpPr/>
            <p:nvPr/>
          </p:nvSpPr>
          <p:spPr bwMode="gray">
            <a:xfrm>
              <a:off x="5671945" y="5319095"/>
              <a:ext cx="2067009" cy="560017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 dirty="0">
                  <a:solidFill>
                    <a:schemeClr val="bg1"/>
                  </a:solidFill>
                </a:rPr>
                <a:t>Mean Squared Error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BEE456-4E39-0142-A169-0F406B6C44E6}"/>
              </a:ext>
            </a:extLst>
          </p:cNvPr>
          <p:cNvGrpSpPr/>
          <p:nvPr/>
        </p:nvGrpSpPr>
        <p:grpSpPr>
          <a:xfrm>
            <a:off x="5917815" y="4513854"/>
            <a:ext cx="2229002" cy="2120621"/>
            <a:chOff x="5733535" y="2166596"/>
            <a:chExt cx="2512774" cy="198047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2E5D590-63BF-8144-BC21-98A2FA563E6C}"/>
                </a:ext>
              </a:extLst>
            </p:cNvPr>
            <p:cNvSpPr/>
            <p:nvPr/>
          </p:nvSpPr>
          <p:spPr bwMode="gray">
            <a:xfrm>
              <a:off x="5733535" y="2166596"/>
              <a:ext cx="2512774" cy="1980479"/>
            </a:xfrm>
            <a:prstGeom prst="roundRect">
              <a:avLst/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463A92-F2EC-4C4C-9470-61459F2113E8}"/>
                </a:ext>
              </a:extLst>
            </p:cNvPr>
            <p:cNvSpPr txBox="1"/>
            <p:nvPr/>
          </p:nvSpPr>
          <p:spPr bwMode="gray">
            <a:xfrm>
              <a:off x="6169676" y="2252769"/>
              <a:ext cx="1719059" cy="373614"/>
            </a:xfrm>
            <a:prstGeom prst="rect">
              <a:avLst/>
            </a:prstGeom>
          </p:spPr>
          <p:txBody>
            <a:bodyPr wrap="square" lIns="0" rIns="0" rtlCol="0" anchor="b" anchorCtr="0">
              <a:norm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sz="2000" b="1" dirty="0">
                  <a:solidFill>
                    <a:schemeClr val="tx1"/>
                  </a:solidFill>
                </a:rPr>
                <a:t>Optimizer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BB5D55C-042B-3A48-8A36-A396386569FC}"/>
              </a:ext>
            </a:extLst>
          </p:cNvPr>
          <p:cNvSpPr/>
          <p:nvPr/>
        </p:nvSpPr>
        <p:spPr bwMode="gray">
          <a:xfrm>
            <a:off x="9756308" y="4975511"/>
            <a:ext cx="1738042" cy="52410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Market Vol Surface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BAC0DF-28FE-994E-B0BF-F877A202281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146817" y="5237565"/>
            <a:ext cx="1609491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7FC3E22-7F63-4940-BA7E-31ED5AFD0867}"/>
              </a:ext>
            </a:extLst>
          </p:cNvPr>
          <p:cNvSpPr/>
          <p:nvPr/>
        </p:nvSpPr>
        <p:spPr bwMode="gray">
          <a:xfrm>
            <a:off x="6145058" y="5066968"/>
            <a:ext cx="1864421" cy="602167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Boundary Condition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D4244A2-6636-DC48-8B95-3B899095F685}"/>
              </a:ext>
            </a:extLst>
          </p:cNvPr>
          <p:cNvSpPr/>
          <p:nvPr/>
        </p:nvSpPr>
        <p:spPr bwMode="gray">
          <a:xfrm>
            <a:off x="6164804" y="5769726"/>
            <a:ext cx="1864421" cy="602167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Non-linear Solver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C0CEB9-F137-9846-87A7-3A37E381A4E6}"/>
              </a:ext>
            </a:extLst>
          </p:cNvPr>
          <p:cNvCxnSpPr>
            <a:cxnSpLocks/>
          </p:cNvCxnSpPr>
          <p:nvPr/>
        </p:nvCxnSpPr>
        <p:spPr>
          <a:xfrm>
            <a:off x="7249997" y="4145836"/>
            <a:ext cx="0" cy="422495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D6C6BC-855D-2846-9D42-CF283B2D8E56}"/>
              </a:ext>
            </a:extLst>
          </p:cNvPr>
          <p:cNvCxnSpPr>
            <a:cxnSpLocks/>
          </p:cNvCxnSpPr>
          <p:nvPr/>
        </p:nvCxnSpPr>
        <p:spPr>
          <a:xfrm flipV="1">
            <a:off x="6821065" y="4137966"/>
            <a:ext cx="0" cy="407368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EF6E4E-2BCB-4355-8606-DC8185728C3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163097" y="6039419"/>
            <a:ext cx="1654383" cy="1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9">
            <a:extLst>
              <a:ext uri="{FF2B5EF4-FFF2-40B4-BE49-F238E27FC236}">
                <a16:creationId xmlns:a16="http://schemas.microsoft.com/office/drawing/2014/main" id="{952E35F8-2105-4DDA-B1C8-FB945538561E}"/>
              </a:ext>
            </a:extLst>
          </p:cNvPr>
          <p:cNvSpPr/>
          <p:nvPr/>
        </p:nvSpPr>
        <p:spPr bwMode="gray">
          <a:xfrm>
            <a:off x="9817480" y="5777366"/>
            <a:ext cx="1738042" cy="524107"/>
          </a:xfrm>
          <a:prstGeom prst="roundRect">
            <a:avLst/>
          </a:prstGeom>
          <a:solidFill>
            <a:srgbClr val="ED8B00"/>
          </a:solidFill>
          <a:ln>
            <a:solidFill>
              <a:srgbClr val="ED8B00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8280238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900" y="3857829"/>
            <a:ext cx="7524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200" y="3857829"/>
            <a:ext cx="7524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550" y="3857829"/>
            <a:ext cx="7524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51800" y="3857829"/>
            <a:ext cx="7524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34;p27">
            <a:extLst>
              <a:ext uri="{FF2B5EF4-FFF2-40B4-BE49-F238E27FC236}">
                <a16:creationId xmlns:a16="http://schemas.microsoft.com/office/drawing/2014/main" id="{CD0AE8A6-2B94-431F-AE88-4EB2482C1C11}"/>
              </a:ext>
            </a:extLst>
          </p:cNvPr>
          <p:cNvSpPr txBox="1">
            <a:spLocks/>
          </p:cNvSpPr>
          <p:nvPr/>
        </p:nvSpPr>
        <p:spPr>
          <a:xfrm>
            <a:off x="469900" y="394932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latin typeface="Verdana"/>
                <a:ea typeface="Verdana"/>
                <a:sym typeface="Verdana"/>
              </a:rPr>
              <a:t>Part V: Calibration Result</a:t>
            </a:r>
            <a:endParaRPr lang="en-US" sz="2400" b="1" dirty="0">
              <a:solidFill>
                <a:schemeClr val="accent6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27">
            <a:extLst>
              <a:ext uri="{FF2B5EF4-FFF2-40B4-BE49-F238E27FC236}">
                <a16:creationId xmlns:a16="http://schemas.microsoft.com/office/drawing/2014/main" id="{C114C1CE-DD8B-4688-A617-980BB763EBDF}"/>
              </a:ext>
            </a:extLst>
          </p:cNvPr>
          <p:cNvSpPr txBox="1">
            <a:spLocks/>
          </p:cNvSpPr>
          <p:nvPr/>
        </p:nvSpPr>
        <p:spPr>
          <a:xfrm>
            <a:off x="469900" y="233389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ea typeface="Verdana"/>
                <a:sym typeface="Verdana"/>
              </a:rPr>
              <a:t>Part V: Result</a:t>
            </a:r>
            <a:endParaRPr lang="en-US" sz="2400" b="1" dirty="0">
              <a:solidFill>
                <a:schemeClr val="bg1"/>
              </a:solidFill>
              <a:ea typeface="Verdana"/>
            </a:endParaRPr>
          </a:p>
        </p:txBody>
      </p:sp>
      <p:sp>
        <p:nvSpPr>
          <p:cNvPr id="5" name="Google Shape;179;p22">
            <a:extLst>
              <a:ext uri="{FF2B5EF4-FFF2-40B4-BE49-F238E27FC236}">
                <a16:creationId xmlns:a16="http://schemas.microsoft.com/office/drawing/2014/main" id="{3DE58A36-2E70-4FFD-BA6B-9103F7CEBB37}"/>
              </a:ext>
            </a:extLst>
          </p:cNvPr>
          <p:cNvSpPr txBox="1">
            <a:spLocks/>
          </p:cNvSpPr>
          <p:nvPr/>
        </p:nvSpPr>
        <p:spPr bwMode="gray">
          <a:xfrm>
            <a:off x="469900" y="924886"/>
            <a:ext cx="5626099" cy="69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85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ea typeface="Verdana"/>
                <a:cs typeface="Verdana"/>
                <a:sym typeface="Verdana"/>
              </a:rPr>
              <a:t>Loss Function as: Price $/% Difference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6289397-AEB8-4C7D-8965-762ED5A01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149893"/>
                  </p:ext>
                </p:extLst>
              </p:nvPr>
            </p:nvGraphicFramePr>
            <p:xfrm>
              <a:off x="398585" y="3938954"/>
              <a:ext cx="5502031" cy="1688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4096">
                      <a:extLst>
                        <a:ext uri="{9D8B030D-6E8A-4147-A177-3AD203B41FA5}">
                          <a16:colId xmlns:a16="http://schemas.microsoft.com/office/drawing/2014/main" val="4240567466"/>
                        </a:ext>
                      </a:extLst>
                    </a:gridCol>
                    <a:gridCol w="856117">
                      <a:extLst>
                        <a:ext uri="{9D8B030D-6E8A-4147-A177-3AD203B41FA5}">
                          <a16:colId xmlns:a16="http://schemas.microsoft.com/office/drawing/2014/main" val="569018491"/>
                        </a:ext>
                      </a:extLst>
                    </a:gridCol>
                    <a:gridCol w="1038492">
                      <a:extLst>
                        <a:ext uri="{9D8B030D-6E8A-4147-A177-3AD203B41FA5}">
                          <a16:colId xmlns:a16="http://schemas.microsoft.com/office/drawing/2014/main" val="3635861702"/>
                        </a:ext>
                      </a:extLst>
                    </a:gridCol>
                    <a:gridCol w="965309">
                      <a:extLst>
                        <a:ext uri="{9D8B030D-6E8A-4147-A177-3AD203B41FA5}">
                          <a16:colId xmlns:a16="http://schemas.microsoft.com/office/drawing/2014/main" val="1041976908"/>
                        </a:ext>
                      </a:extLst>
                    </a:gridCol>
                    <a:gridCol w="716722">
                      <a:extLst>
                        <a:ext uri="{9D8B030D-6E8A-4147-A177-3AD203B41FA5}">
                          <a16:colId xmlns:a16="http://schemas.microsoft.com/office/drawing/2014/main" val="2647550717"/>
                        </a:ext>
                      </a:extLst>
                    </a:gridCol>
                    <a:gridCol w="1141295">
                      <a:extLst>
                        <a:ext uri="{9D8B030D-6E8A-4147-A177-3AD203B41FA5}">
                          <a16:colId xmlns:a16="http://schemas.microsoft.com/office/drawing/2014/main" val="3322506449"/>
                        </a:ext>
                      </a:extLst>
                    </a:gridCol>
                  </a:tblGrid>
                  <a:tr h="51611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8178098"/>
                      </a:ext>
                    </a:extLst>
                  </a:tr>
                  <a:tr h="586004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Calibration Result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﻿ ﻿ ﻿2.81905646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﻿0.00223203112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﻿0.0479316905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﻿﻿0.0166649264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﻿﻿0.998503128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64166175"/>
                      </a:ext>
                    </a:extLst>
                  </a:tr>
                  <a:tr h="586004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Bounds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(-0.999, 0.999)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966537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6289397-AEB8-4C7D-8965-762ED5A01A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149893"/>
                  </p:ext>
                </p:extLst>
              </p:nvPr>
            </p:nvGraphicFramePr>
            <p:xfrm>
              <a:off x="398585" y="3938954"/>
              <a:ext cx="5502031" cy="1688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4096">
                      <a:extLst>
                        <a:ext uri="{9D8B030D-6E8A-4147-A177-3AD203B41FA5}">
                          <a16:colId xmlns:a16="http://schemas.microsoft.com/office/drawing/2014/main" val="4240567466"/>
                        </a:ext>
                      </a:extLst>
                    </a:gridCol>
                    <a:gridCol w="856117">
                      <a:extLst>
                        <a:ext uri="{9D8B030D-6E8A-4147-A177-3AD203B41FA5}">
                          <a16:colId xmlns:a16="http://schemas.microsoft.com/office/drawing/2014/main" val="569018491"/>
                        </a:ext>
                      </a:extLst>
                    </a:gridCol>
                    <a:gridCol w="1038492">
                      <a:extLst>
                        <a:ext uri="{9D8B030D-6E8A-4147-A177-3AD203B41FA5}">
                          <a16:colId xmlns:a16="http://schemas.microsoft.com/office/drawing/2014/main" val="3635861702"/>
                        </a:ext>
                      </a:extLst>
                    </a:gridCol>
                    <a:gridCol w="965309">
                      <a:extLst>
                        <a:ext uri="{9D8B030D-6E8A-4147-A177-3AD203B41FA5}">
                          <a16:colId xmlns:a16="http://schemas.microsoft.com/office/drawing/2014/main" val="1041976908"/>
                        </a:ext>
                      </a:extLst>
                    </a:gridCol>
                    <a:gridCol w="716722">
                      <a:extLst>
                        <a:ext uri="{9D8B030D-6E8A-4147-A177-3AD203B41FA5}">
                          <a16:colId xmlns:a16="http://schemas.microsoft.com/office/drawing/2014/main" val="2647550717"/>
                        </a:ext>
                      </a:extLst>
                    </a:gridCol>
                    <a:gridCol w="1141295">
                      <a:extLst>
                        <a:ext uri="{9D8B030D-6E8A-4147-A177-3AD203B41FA5}">
                          <a16:colId xmlns:a16="http://schemas.microsoft.com/office/drawing/2014/main" val="3322506449"/>
                        </a:ext>
                      </a:extLst>
                    </a:gridCol>
                  </a:tblGrid>
                  <a:tr h="51611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2857" t="-1176" r="-456429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7895" t="-1176" r="-273684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79114" t="-1176" r="-196203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7627" t="-1176" r="-162712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83422" t="-1176" r="-2674" b="-2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178098"/>
                      </a:ext>
                    </a:extLst>
                  </a:tr>
                  <a:tr h="586004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Calibration Result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﻿ ﻿ ﻿2.81905646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﻿0.00223203112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﻿0.0479316905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﻿﻿0.0166649264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﻿﻿0.998503128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64166175"/>
                      </a:ext>
                    </a:extLst>
                  </a:tr>
                  <a:tr h="586004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Bounds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(-0.999, 0.999)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966537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3BD378F-9761-45BF-8817-CA045F1DB4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362403"/>
                  </p:ext>
                </p:extLst>
              </p:nvPr>
            </p:nvGraphicFramePr>
            <p:xfrm>
              <a:off x="398585" y="1878362"/>
              <a:ext cx="5502031" cy="1561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78288">
                      <a:extLst>
                        <a:ext uri="{9D8B030D-6E8A-4147-A177-3AD203B41FA5}">
                          <a16:colId xmlns:a16="http://schemas.microsoft.com/office/drawing/2014/main" val="1411336427"/>
                        </a:ext>
                      </a:extLst>
                    </a:gridCol>
                    <a:gridCol w="844500">
                      <a:extLst>
                        <a:ext uri="{9D8B030D-6E8A-4147-A177-3AD203B41FA5}">
                          <a16:colId xmlns:a16="http://schemas.microsoft.com/office/drawing/2014/main" val="1986874132"/>
                        </a:ext>
                      </a:extLst>
                    </a:gridCol>
                    <a:gridCol w="1023971">
                      <a:extLst>
                        <a:ext uri="{9D8B030D-6E8A-4147-A177-3AD203B41FA5}">
                          <a16:colId xmlns:a16="http://schemas.microsoft.com/office/drawing/2014/main" val="3359633716"/>
                        </a:ext>
                      </a:extLst>
                    </a:gridCol>
                    <a:gridCol w="951951">
                      <a:extLst>
                        <a:ext uri="{9D8B030D-6E8A-4147-A177-3AD203B41FA5}">
                          <a16:colId xmlns:a16="http://schemas.microsoft.com/office/drawing/2014/main" val="640695112"/>
                        </a:ext>
                      </a:extLst>
                    </a:gridCol>
                    <a:gridCol w="793390">
                      <a:extLst>
                        <a:ext uri="{9D8B030D-6E8A-4147-A177-3AD203B41FA5}">
                          <a16:colId xmlns:a16="http://schemas.microsoft.com/office/drawing/2014/main" val="1183882962"/>
                        </a:ext>
                      </a:extLst>
                    </a:gridCol>
                    <a:gridCol w="1109931">
                      <a:extLst>
                        <a:ext uri="{9D8B030D-6E8A-4147-A177-3AD203B41FA5}">
                          <a16:colId xmlns:a16="http://schemas.microsoft.com/office/drawing/2014/main" val="1650140540"/>
                        </a:ext>
                      </a:extLst>
                    </a:gridCol>
                  </a:tblGrid>
                  <a:tr h="474081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93130887"/>
                      </a:ext>
                    </a:extLst>
                  </a:tr>
                  <a:tr h="53827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Calibration Result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﻿2.81905739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﻿0.00206957183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﻿0.0479059218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﻿0.0166433728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﻿0.998501817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43033407"/>
                      </a:ext>
                    </a:extLst>
                  </a:tr>
                  <a:tr h="53827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>
                              <a:effectLst/>
                            </a:rPr>
                            <a:t>Bounds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 dirty="0">
                              <a:effectLst/>
                            </a:rPr>
                            <a:t>(-0.999, 0.999)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366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3BD378F-9761-45BF-8817-CA045F1DB4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362403"/>
                  </p:ext>
                </p:extLst>
              </p:nvPr>
            </p:nvGraphicFramePr>
            <p:xfrm>
              <a:off x="398585" y="1878362"/>
              <a:ext cx="5502031" cy="1561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78288">
                      <a:extLst>
                        <a:ext uri="{9D8B030D-6E8A-4147-A177-3AD203B41FA5}">
                          <a16:colId xmlns:a16="http://schemas.microsoft.com/office/drawing/2014/main" val="1411336427"/>
                        </a:ext>
                      </a:extLst>
                    </a:gridCol>
                    <a:gridCol w="844500">
                      <a:extLst>
                        <a:ext uri="{9D8B030D-6E8A-4147-A177-3AD203B41FA5}">
                          <a16:colId xmlns:a16="http://schemas.microsoft.com/office/drawing/2014/main" val="1986874132"/>
                        </a:ext>
                      </a:extLst>
                    </a:gridCol>
                    <a:gridCol w="1023971">
                      <a:extLst>
                        <a:ext uri="{9D8B030D-6E8A-4147-A177-3AD203B41FA5}">
                          <a16:colId xmlns:a16="http://schemas.microsoft.com/office/drawing/2014/main" val="3359633716"/>
                        </a:ext>
                      </a:extLst>
                    </a:gridCol>
                    <a:gridCol w="951951">
                      <a:extLst>
                        <a:ext uri="{9D8B030D-6E8A-4147-A177-3AD203B41FA5}">
                          <a16:colId xmlns:a16="http://schemas.microsoft.com/office/drawing/2014/main" val="640695112"/>
                        </a:ext>
                      </a:extLst>
                    </a:gridCol>
                    <a:gridCol w="793390">
                      <a:extLst>
                        <a:ext uri="{9D8B030D-6E8A-4147-A177-3AD203B41FA5}">
                          <a16:colId xmlns:a16="http://schemas.microsoft.com/office/drawing/2014/main" val="1183882962"/>
                        </a:ext>
                      </a:extLst>
                    </a:gridCol>
                    <a:gridCol w="1109931">
                      <a:extLst>
                        <a:ext uri="{9D8B030D-6E8A-4147-A177-3AD203B41FA5}">
                          <a16:colId xmlns:a16="http://schemas.microsoft.com/office/drawing/2014/main" val="1650140540"/>
                        </a:ext>
                      </a:extLst>
                    </a:gridCol>
                  </a:tblGrid>
                  <a:tr h="474081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3478" t="-1282" r="-465217" b="-23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8929" t="-1282" r="-282143" b="-23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77070" t="-1282" r="-201911" b="-23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55385" t="-1282" r="-143846" b="-23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6703" t="-1282" r="-2747" b="-232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313088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Calibration Result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﻿2.81905739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﻿0.00206957183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﻿0.0479059218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﻿0.0166433728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﻿0.998501817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43033407"/>
                      </a:ext>
                    </a:extLst>
                  </a:tr>
                  <a:tr h="53827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>
                              <a:effectLst/>
                            </a:rPr>
                            <a:t>Bounds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SG" sz="1200" dirty="0">
                              <a:effectLst/>
                            </a:rPr>
                            <a:t>(-0.999, 0.999)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13663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179;p22">
            <a:extLst>
              <a:ext uri="{FF2B5EF4-FFF2-40B4-BE49-F238E27FC236}">
                <a16:creationId xmlns:a16="http://schemas.microsoft.com/office/drawing/2014/main" id="{9C217D05-FFB6-4FFD-A180-16E65FC61B26}"/>
              </a:ext>
            </a:extLst>
          </p:cNvPr>
          <p:cNvSpPr txBox="1">
            <a:spLocks/>
          </p:cNvSpPr>
          <p:nvPr/>
        </p:nvSpPr>
        <p:spPr bwMode="gray">
          <a:xfrm>
            <a:off x="6158518" y="918541"/>
            <a:ext cx="5626099" cy="69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85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ea typeface="Verdana"/>
                <a:cs typeface="Verdana"/>
                <a:sym typeface="Verdana"/>
              </a:rPr>
              <a:t>Loss Function as: Vol bps/% Difference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D9EE325-D2AD-4370-92DD-BB7203DEA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407126"/>
                  </p:ext>
                </p:extLst>
              </p:nvPr>
            </p:nvGraphicFramePr>
            <p:xfrm>
              <a:off x="6158520" y="1874132"/>
              <a:ext cx="5626098" cy="15506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1777">
                      <a:extLst>
                        <a:ext uri="{9D8B030D-6E8A-4147-A177-3AD203B41FA5}">
                          <a16:colId xmlns:a16="http://schemas.microsoft.com/office/drawing/2014/main" val="1924393099"/>
                        </a:ext>
                      </a:extLst>
                    </a:gridCol>
                    <a:gridCol w="875422">
                      <a:extLst>
                        <a:ext uri="{9D8B030D-6E8A-4147-A177-3AD203B41FA5}">
                          <a16:colId xmlns:a16="http://schemas.microsoft.com/office/drawing/2014/main" val="428310994"/>
                        </a:ext>
                      </a:extLst>
                    </a:gridCol>
                    <a:gridCol w="1061909">
                      <a:extLst>
                        <a:ext uri="{9D8B030D-6E8A-4147-A177-3AD203B41FA5}">
                          <a16:colId xmlns:a16="http://schemas.microsoft.com/office/drawing/2014/main" val="1915341321"/>
                        </a:ext>
                      </a:extLst>
                    </a:gridCol>
                    <a:gridCol w="987076">
                      <a:extLst>
                        <a:ext uri="{9D8B030D-6E8A-4147-A177-3AD203B41FA5}">
                          <a16:colId xmlns:a16="http://schemas.microsoft.com/office/drawing/2014/main" val="1909128619"/>
                        </a:ext>
                      </a:extLst>
                    </a:gridCol>
                    <a:gridCol w="732884">
                      <a:extLst>
                        <a:ext uri="{9D8B030D-6E8A-4147-A177-3AD203B41FA5}">
                          <a16:colId xmlns:a16="http://schemas.microsoft.com/office/drawing/2014/main" val="402128860"/>
                        </a:ext>
                      </a:extLst>
                    </a:gridCol>
                    <a:gridCol w="1167030">
                      <a:extLst>
                        <a:ext uri="{9D8B030D-6E8A-4147-A177-3AD203B41FA5}">
                          <a16:colId xmlns:a16="http://schemas.microsoft.com/office/drawing/2014/main" val="2363359649"/>
                        </a:ext>
                      </a:extLst>
                    </a:gridCol>
                  </a:tblGrid>
                  <a:tr h="4686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8684172"/>
                      </a:ext>
                    </a:extLst>
                  </a:tr>
                  <a:tr h="549811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Calibration Result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 ﻿2.81869666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﻿0.03444719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0.05798171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﻿0.0166433728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﻿0.998501817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53701089"/>
                      </a:ext>
                    </a:extLst>
                  </a:tr>
                  <a:tr h="532148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Bounds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(-0.999, 0.999)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71484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D9EE325-D2AD-4370-92DD-BB7203DEA3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407126"/>
                  </p:ext>
                </p:extLst>
              </p:nvPr>
            </p:nvGraphicFramePr>
            <p:xfrm>
              <a:off x="6158520" y="1874132"/>
              <a:ext cx="5626098" cy="15506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1777">
                      <a:extLst>
                        <a:ext uri="{9D8B030D-6E8A-4147-A177-3AD203B41FA5}">
                          <a16:colId xmlns:a16="http://schemas.microsoft.com/office/drawing/2014/main" val="1924393099"/>
                        </a:ext>
                      </a:extLst>
                    </a:gridCol>
                    <a:gridCol w="875422">
                      <a:extLst>
                        <a:ext uri="{9D8B030D-6E8A-4147-A177-3AD203B41FA5}">
                          <a16:colId xmlns:a16="http://schemas.microsoft.com/office/drawing/2014/main" val="428310994"/>
                        </a:ext>
                      </a:extLst>
                    </a:gridCol>
                    <a:gridCol w="1061909">
                      <a:extLst>
                        <a:ext uri="{9D8B030D-6E8A-4147-A177-3AD203B41FA5}">
                          <a16:colId xmlns:a16="http://schemas.microsoft.com/office/drawing/2014/main" val="1915341321"/>
                        </a:ext>
                      </a:extLst>
                    </a:gridCol>
                    <a:gridCol w="987076">
                      <a:extLst>
                        <a:ext uri="{9D8B030D-6E8A-4147-A177-3AD203B41FA5}">
                          <a16:colId xmlns:a16="http://schemas.microsoft.com/office/drawing/2014/main" val="1909128619"/>
                        </a:ext>
                      </a:extLst>
                    </a:gridCol>
                    <a:gridCol w="732884">
                      <a:extLst>
                        <a:ext uri="{9D8B030D-6E8A-4147-A177-3AD203B41FA5}">
                          <a16:colId xmlns:a16="http://schemas.microsoft.com/office/drawing/2014/main" val="402128860"/>
                        </a:ext>
                      </a:extLst>
                    </a:gridCol>
                    <a:gridCol w="1167030">
                      <a:extLst>
                        <a:ext uri="{9D8B030D-6E8A-4147-A177-3AD203B41FA5}">
                          <a16:colId xmlns:a16="http://schemas.microsoft.com/office/drawing/2014/main" val="2363359649"/>
                        </a:ext>
                      </a:extLst>
                    </a:gridCol>
                  </a:tblGrid>
                  <a:tr h="46868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93007" t="-1299" r="-456643" b="-233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7714" t="-1299" r="-273143" b="-233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78395" t="-1299" r="-195062" b="-233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10833" t="-1299" r="-163333" b="-233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81771" t="-1299" r="-2083" b="-233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684172"/>
                      </a:ext>
                    </a:extLst>
                  </a:tr>
                  <a:tr h="549811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Calibration Result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 ﻿2.81869666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﻿0.03444719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0.05798171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﻿0.0166433728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﻿0.998501817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53701089"/>
                      </a:ext>
                    </a:extLst>
                  </a:tr>
                  <a:tr h="532148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Bounds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(-0.999, 0.999)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71484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4A1D8A8-895A-4D1E-B58D-D192AF989B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897755"/>
                  </p:ext>
                </p:extLst>
              </p:nvPr>
            </p:nvGraphicFramePr>
            <p:xfrm>
              <a:off x="6158519" y="3938954"/>
              <a:ext cx="5626099" cy="1688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589">
                      <a:extLst>
                        <a:ext uri="{9D8B030D-6E8A-4147-A177-3AD203B41FA5}">
                          <a16:colId xmlns:a16="http://schemas.microsoft.com/office/drawing/2014/main" val="2173233523"/>
                        </a:ext>
                      </a:extLst>
                    </a:gridCol>
                    <a:gridCol w="876610">
                      <a:extLst>
                        <a:ext uri="{9D8B030D-6E8A-4147-A177-3AD203B41FA5}">
                          <a16:colId xmlns:a16="http://schemas.microsoft.com/office/drawing/2014/main" val="3285769924"/>
                        </a:ext>
                      </a:extLst>
                    </a:gridCol>
                    <a:gridCol w="1051219">
                      <a:extLst>
                        <a:ext uri="{9D8B030D-6E8A-4147-A177-3AD203B41FA5}">
                          <a16:colId xmlns:a16="http://schemas.microsoft.com/office/drawing/2014/main" val="3988222803"/>
                        </a:ext>
                      </a:extLst>
                    </a:gridCol>
                    <a:gridCol w="1031619">
                      <a:extLst>
                        <a:ext uri="{9D8B030D-6E8A-4147-A177-3AD203B41FA5}">
                          <a16:colId xmlns:a16="http://schemas.microsoft.com/office/drawing/2014/main" val="3938613305"/>
                        </a:ext>
                      </a:extLst>
                    </a:gridCol>
                    <a:gridCol w="720411">
                      <a:extLst>
                        <a:ext uri="{9D8B030D-6E8A-4147-A177-3AD203B41FA5}">
                          <a16:colId xmlns:a16="http://schemas.microsoft.com/office/drawing/2014/main" val="4091882521"/>
                        </a:ext>
                      </a:extLst>
                    </a:gridCol>
                    <a:gridCol w="1145651">
                      <a:extLst>
                        <a:ext uri="{9D8B030D-6E8A-4147-A177-3AD203B41FA5}">
                          <a16:colId xmlns:a16="http://schemas.microsoft.com/office/drawing/2014/main" val="550182875"/>
                        </a:ext>
                      </a:extLst>
                    </a:gridCol>
                  </a:tblGrid>
                  <a:tr h="51503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20758405"/>
                      </a:ext>
                    </a:extLst>
                  </a:tr>
                  <a:tr h="58829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Calibration Result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 ﻿2.00974568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﻿﻿0.668163150 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﻿0.00111277528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﻿﻿0.001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﻿﻿0.988178844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05672240"/>
                      </a:ext>
                    </a:extLst>
                  </a:tr>
                  <a:tr h="58478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Bounds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(-0.999, 0.999)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46376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4A1D8A8-895A-4D1E-B58D-D192AF989B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897755"/>
                  </p:ext>
                </p:extLst>
              </p:nvPr>
            </p:nvGraphicFramePr>
            <p:xfrm>
              <a:off x="6158519" y="3938954"/>
              <a:ext cx="5626099" cy="1688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589">
                      <a:extLst>
                        <a:ext uri="{9D8B030D-6E8A-4147-A177-3AD203B41FA5}">
                          <a16:colId xmlns:a16="http://schemas.microsoft.com/office/drawing/2014/main" val="2173233523"/>
                        </a:ext>
                      </a:extLst>
                    </a:gridCol>
                    <a:gridCol w="876610">
                      <a:extLst>
                        <a:ext uri="{9D8B030D-6E8A-4147-A177-3AD203B41FA5}">
                          <a16:colId xmlns:a16="http://schemas.microsoft.com/office/drawing/2014/main" val="3285769924"/>
                        </a:ext>
                      </a:extLst>
                    </a:gridCol>
                    <a:gridCol w="1051219">
                      <a:extLst>
                        <a:ext uri="{9D8B030D-6E8A-4147-A177-3AD203B41FA5}">
                          <a16:colId xmlns:a16="http://schemas.microsoft.com/office/drawing/2014/main" val="3988222803"/>
                        </a:ext>
                      </a:extLst>
                    </a:gridCol>
                    <a:gridCol w="1031619">
                      <a:extLst>
                        <a:ext uri="{9D8B030D-6E8A-4147-A177-3AD203B41FA5}">
                          <a16:colId xmlns:a16="http://schemas.microsoft.com/office/drawing/2014/main" val="3938613305"/>
                        </a:ext>
                      </a:extLst>
                    </a:gridCol>
                    <a:gridCol w="720411">
                      <a:extLst>
                        <a:ext uri="{9D8B030D-6E8A-4147-A177-3AD203B41FA5}">
                          <a16:colId xmlns:a16="http://schemas.microsoft.com/office/drawing/2014/main" val="4091882521"/>
                        </a:ext>
                      </a:extLst>
                    </a:gridCol>
                    <a:gridCol w="1145651">
                      <a:extLst>
                        <a:ext uri="{9D8B030D-6E8A-4147-A177-3AD203B41FA5}">
                          <a16:colId xmlns:a16="http://schemas.microsoft.com/office/drawing/2014/main" val="550182875"/>
                        </a:ext>
                      </a:extLst>
                    </a:gridCol>
                  </a:tblGrid>
                  <a:tr h="51503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91667" t="-1176" r="-453472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9538" t="-1176" r="-277457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64118" t="-1176" r="-182353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524576" t="-1176" r="-162712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392021" t="-1176" r="-2128" b="-2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758405"/>
                      </a:ext>
                    </a:extLst>
                  </a:tr>
                  <a:tr h="588299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Calibration Result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 ﻿ ﻿2.00974568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﻿﻿0.668163150 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﻿0.00111277528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﻿﻿0.001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﻿﻿0.988178844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05672240"/>
                      </a:ext>
                    </a:extLst>
                  </a:tr>
                  <a:tr h="584785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Bounds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(0.001, 5)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(0.001, 5)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(-0.999, 0.999)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463768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93305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69900" y="402586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40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240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0" name="Google Shape;180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869" b="9869"/>
          <a:stretch/>
        </p:blipFill>
        <p:spPr>
          <a:xfrm>
            <a:off x="5604867" y="1211998"/>
            <a:ext cx="6117233" cy="4598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>
            <a:spLocks noGrp="1"/>
          </p:cNvSpPr>
          <p:nvPr>
            <p:ph type="body" idx="1"/>
          </p:nvPr>
        </p:nvSpPr>
        <p:spPr>
          <a:xfrm>
            <a:off x="469900" y="1211998"/>
            <a:ext cx="4333663" cy="463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Part I: Background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Part II: USD Swaption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Part III: Interest Rate Models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r>
              <a:rPr lang="en-US" sz="1800" dirty="0">
                <a:ea typeface="Verdana"/>
                <a:cs typeface="Verdana"/>
                <a:sym typeface="Verdana"/>
              </a:rPr>
              <a:t>Part IV: Model Calibration</a:t>
            </a: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r>
              <a:rPr lang="en-US" sz="1800" dirty="0">
                <a:ea typeface="Verdana"/>
                <a:cs typeface="Verdana"/>
                <a:sym typeface="Verdana"/>
              </a:rPr>
              <a:t>Part V: Result</a:t>
            </a: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endParaRPr lang="en-US" sz="1800" dirty="0">
              <a:ea typeface="Verdana"/>
              <a:cs typeface="Verdana"/>
              <a:sym typeface="Verdana"/>
            </a:endParaRP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endParaRPr lang="en-US" sz="1800" dirty="0">
              <a:ea typeface="Verdana"/>
              <a:cs typeface="Verdana"/>
              <a:sym typeface="Verdana"/>
            </a:endParaRP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r>
              <a:rPr lang="en-US" altLang="zh-CN" sz="1800" dirty="0">
                <a:ea typeface="Verdana"/>
                <a:cs typeface="Verdana"/>
                <a:sym typeface="Verdana"/>
              </a:rPr>
              <a:t>Part VI: Conclusion</a:t>
            </a:r>
            <a:endParaRPr lang="en-US" sz="1800" dirty="0">
              <a:ea typeface="Verdana"/>
              <a:cs typeface="Verdana"/>
              <a:sym typeface="Verdana"/>
            </a:endParaRP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165100">
              <a:spcBef>
                <a:spcPts val="0"/>
              </a:spcBef>
              <a:buSzPts val="1800"/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Appendix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27">
            <a:extLst>
              <a:ext uri="{FF2B5EF4-FFF2-40B4-BE49-F238E27FC236}">
                <a16:creationId xmlns:a16="http://schemas.microsoft.com/office/drawing/2014/main" id="{A4FD3ECB-324E-436E-92C7-CFD6C6D42CCD}"/>
              </a:ext>
            </a:extLst>
          </p:cNvPr>
          <p:cNvSpPr txBox="1">
            <a:spLocks/>
          </p:cNvSpPr>
          <p:nvPr/>
        </p:nvSpPr>
        <p:spPr>
          <a:xfrm>
            <a:off x="469900" y="103518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ea typeface="Verdana"/>
                <a:sym typeface="Verdana"/>
              </a:rPr>
              <a:t>Part V: Result</a:t>
            </a:r>
            <a:endParaRPr lang="en-US" sz="2400" b="1" dirty="0">
              <a:solidFill>
                <a:schemeClr val="bg1"/>
              </a:solidFill>
              <a:ea typeface="Verdana"/>
            </a:endParaRPr>
          </a:p>
        </p:txBody>
      </p:sp>
      <p:sp>
        <p:nvSpPr>
          <p:cNvPr id="5" name="Google Shape;179;p22">
            <a:extLst>
              <a:ext uri="{FF2B5EF4-FFF2-40B4-BE49-F238E27FC236}">
                <a16:creationId xmlns:a16="http://schemas.microsoft.com/office/drawing/2014/main" id="{1961AEED-2381-4530-A713-F1BE1F86B219}"/>
              </a:ext>
            </a:extLst>
          </p:cNvPr>
          <p:cNvSpPr txBox="1">
            <a:spLocks/>
          </p:cNvSpPr>
          <p:nvPr/>
        </p:nvSpPr>
        <p:spPr bwMode="gray">
          <a:xfrm>
            <a:off x="469900" y="951012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85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ea typeface="Verdana"/>
                <a:cs typeface="Verdana"/>
                <a:sym typeface="Verdana"/>
              </a:rPr>
              <a:t>Loss Function as: Price Difference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3758DED-B1AD-7146-8CA2-95C88BE8B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323027"/>
              </p:ext>
            </p:extLst>
          </p:nvPr>
        </p:nvGraphicFramePr>
        <p:xfrm>
          <a:off x="469900" y="1538061"/>
          <a:ext cx="5226957" cy="4470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E67B72C-F16A-BF47-A929-9C0ABDA8C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35754"/>
              </p:ext>
            </p:extLst>
          </p:nvPr>
        </p:nvGraphicFramePr>
        <p:xfrm>
          <a:off x="6096000" y="1538061"/>
          <a:ext cx="5000172" cy="4470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525645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27">
            <a:extLst>
              <a:ext uri="{FF2B5EF4-FFF2-40B4-BE49-F238E27FC236}">
                <a16:creationId xmlns:a16="http://schemas.microsoft.com/office/drawing/2014/main" id="{C114C1CE-DD8B-4688-A617-980BB763EBDF}"/>
              </a:ext>
            </a:extLst>
          </p:cNvPr>
          <p:cNvSpPr txBox="1">
            <a:spLocks/>
          </p:cNvSpPr>
          <p:nvPr/>
        </p:nvSpPr>
        <p:spPr>
          <a:xfrm>
            <a:off x="469900" y="103518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ea typeface="Verdana"/>
                <a:sym typeface="Verdana"/>
              </a:rPr>
              <a:t>Part V: Result</a:t>
            </a:r>
            <a:endParaRPr lang="en-US" sz="2400" b="1" dirty="0">
              <a:solidFill>
                <a:schemeClr val="bg1"/>
              </a:solidFill>
              <a:ea typeface="Verdana"/>
            </a:endParaRPr>
          </a:p>
        </p:txBody>
      </p:sp>
      <p:sp>
        <p:nvSpPr>
          <p:cNvPr id="5" name="Google Shape;179;p22">
            <a:extLst>
              <a:ext uri="{FF2B5EF4-FFF2-40B4-BE49-F238E27FC236}">
                <a16:creationId xmlns:a16="http://schemas.microsoft.com/office/drawing/2014/main" id="{3DE58A36-2E70-4FFD-BA6B-9103F7CEBB37}"/>
              </a:ext>
            </a:extLst>
          </p:cNvPr>
          <p:cNvSpPr txBox="1">
            <a:spLocks/>
          </p:cNvSpPr>
          <p:nvPr/>
        </p:nvSpPr>
        <p:spPr bwMode="gray">
          <a:xfrm>
            <a:off x="469900" y="951012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85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ea typeface="Verdana"/>
                <a:cs typeface="Verdana"/>
                <a:sym typeface="Verdana"/>
              </a:rPr>
              <a:t>Loss Function as: </a:t>
            </a:r>
            <a:r>
              <a:rPr lang="en-US" altLang="zh-CN" sz="2400" dirty="0">
                <a:ea typeface="Verdana"/>
                <a:cs typeface="Verdana"/>
                <a:sym typeface="Verdana"/>
              </a:rPr>
              <a:t>Percentage </a:t>
            </a:r>
            <a:r>
              <a:rPr lang="en-US" sz="2400" dirty="0">
                <a:ea typeface="Verdana"/>
                <a:cs typeface="Verdana"/>
                <a:sym typeface="Verdana"/>
              </a:rPr>
              <a:t>Price Difference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758DED-B1AD-7146-8CA2-95C88BE8B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253161"/>
              </p:ext>
            </p:extLst>
          </p:nvPr>
        </p:nvGraphicFramePr>
        <p:xfrm>
          <a:off x="469900" y="1899749"/>
          <a:ext cx="5110285" cy="406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E67B72C-F16A-BF47-A929-9C0ABDA8C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319313"/>
              </p:ext>
            </p:extLst>
          </p:nvPr>
        </p:nvGraphicFramePr>
        <p:xfrm>
          <a:off x="6611817" y="1649512"/>
          <a:ext cx="4267198" cy="4313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0525483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;p27">
            <a:extLst>
              <a:ext uri="{FF2B5EF4-FFF2-40B4-BE49-F238E27FC236}">
                <a16:creationId xmlns:a16="http://schemas.microsoft.com/office/drawing/2014/main" id="{15B0162E-C98F-4C8C-BD73-C7AAA9C4A719}"/>
              </a:ext>
            </a:extLst>
          </p:cNvPr>
          <p:cNvSpPr txBox="1">
            <a:spLocks/>
          </p:cNvSpPr>
          <p:nvPr/>
        </p:nvSpPr>
        <p:spPr>
          <a:xfrm>
            <a:off x="469900" y="103518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ea typeface="Verdana"/>
                <a:sym typeface="Verdana"/>
              </a:rPr>
              <a:t>Part V: Result</a:t>
            </a:r>
            <a:endParaRPr lang="en-US" sz="2400" b="1" dirty="0">
              <a:solidFill>
                <a:schemeClr val="bg1"/>
              </a:solidFill>
              <a:ea typeface="Verdana"/>
            </a:endParaRPr>
          </a:p>
        </p:txBody>
      </p:sp>
      <p:sp>
        <p:nvSpPr>
          <p:cNvPr id="5" name="Google Shape;179;p22">
            <a:extLst>
              <a:ext uri="{FF2B5EF4-FFF2-40B4-BE49-F238E27FC236}">
                <a16:creationId xmlns:a16="http://schemas.microsoft.com/office/drawing/2014/main" id="{73CC77B0-A793-4303-9AF6-6B71F955E829}"/>
              </a:ext>
            </a:extLst>
          </p:cNvPr>
          <p:cNvSpPr txBox="1">
            <a:spLocks/>
          </p:cNvSpPr>
          <p:nvPr/>
        </p:nvSpPr>
        <p:spPr bwMode="gray">
          <a:xfrm>
            <a:off x="469900" y="951012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85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ea typeface="Verdana"/>
                <a:cs typeface="Verdana"/>
                <a:sym typeface="Verdana"/>
              </a:rPr>
              <a:t>Loss Function as: </a:t>
            </a:r>
            <a:r>
              <a:rPr lang="en-US" altLang="zh-CN" sz="2400" dirty="0">
                <a:ea typeface="Verdana"/>
                <a:cs typeface="Verdana"/>
                <a:sym typeface="Verdana"/>
              </a:rPr>
              <a:t>Volatility</a:t>
            </a:r>
            <a:r>
              <a:rPr lang="en-US" sz="2400" dirty="0">
                <a:ea typeface="Verdana"/>
                <a:cs typeface="Verdana"/>
                <a:sym typeface="Verdana"/>
              </a:rPr>
              <a:t> Difference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758DED-B1AD-7146-8CA2-95C88BE8B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385102"/>
              </p:ext>
            </p:extLst>
          </p:nvPr>
        </p:nvGraphicFramePr>
        <p:xfrm>
          <a:off x="469900" y="2048806"/>
          <a:ext cx="5032131" cy="3858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0DCCE3-7CFE-D047-8AE6-EC94B7C06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352877"/>
              </p:ext>
            </p:extLst>
          </p:nvPr>
        </p:nvGraphicFramePr>
        <p:xfrm>
          <a:off x="6689970" y="2048806"/>
          <a:ext cx="5032129" cy="3858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468494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4;p27">
            <a:extLst>
              <a:ext uri="{FF2B5EF4-FFF2-40B4-BE49-F238E27FC236}">
                <a16:creationId xmlns:a16="http://schemas.microsoft.com/office/drawing/2014/main" id="{12E41199-5D1D-429A-92A5-90B2716AA803}"/>
              </a:ext>
            </a:extLst>
          </p:cNvPr>
          <p:cNvSpPr txBox="1">
            <a:spLocks/>
          </p:cNvSpPr>
          <p:nvPr/>
        </p:nvSpPr>
        <p:spPr>
          <a:xfrm>
            <a:off x="469900" y="103518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ea typeface="Verdana"/>
                <a:sym typeface="Verdana"/>
              </a:rPr>
              <a:t>Part V: Result</a:t>
            </a:r>
            <a:endParaRPr lang="en-US" sz="2400" b="1" dirty="0">
              <a:solidFill>
                <a:schemeClr val="bg1"/>
              </a:solidFill>
              <a:ea typeface="Verdana"/>
            </a:endParaRPr>
          </a:p>
        </p:txBody>
      </p:sp>
      <p:sp>
        <p:nvSpPr>
          <p:cNvPr id="6" name="Google Shape;179;p22">
            <a:extLst>
              <a:ext uri="{FF2B5EF4-FFF2-40B4-BE49-F238E27FC236}">
                <a16:creationId xmlns:a16="http://schemas.microsoft.com/office/drawing/2014/main" id="{D6FD5CFC-6BD5-46EF-AE5D-8476617C6D33}"/>
              </a:ext>
            </a:extLst>
          </p:cNvPr>
          <p:cNvSpPr txBox="1">
            <a:spLocks/>
          </p:cNvSpPr>
          <p:nvPr/>
        </p:nvSpPr>
        <p:spPr bwMode="gray">
          <a:xfrm>
            <a:off x="469900" y="951012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85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ea typeface="Verdana"/>
                <a:cs typeface="Verdana"/>
                <a:sym typeface="Verdana"/>
              </a:rPr>
              <a:t>Loss Function as: </a:t>
            </a:r>
            <a:r>
              <a:rPr lang="en-US" altLang="zh-CN" sz="2400" dirty="0">
                <a:ea typeface="Verdana"/>
                <a:cs typeface="Verdana"/>
                <a:sym typeface="Verdana"/>
              </a:rPr>
              <a:t>Percentage Volatility</a:t>
            </a:r>
            <a:r>
              <a:rPr lang="en-US" sz="2400" dirty="0">
                <a:ea typeface="Verdana"/>
                <a:cs typeface="Verdana"/>
                <a:sym typeface="Verdana"/>
              </a:rPr>
              <a:t> Difference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758DED-B1AD-7146-8CA2-95C88BE8B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391964"/>
              </p:ext>
            </p:extLst>
          </p:nvPr>
        </p:nvGraphicFramePr>
        <p:xfrm>
          <a:off x="469900" y="1805964"/>
          <a:ext cx="5461977" cy="439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9B6401-ECF2-554F-BD0A-A0A202022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331718"/>
              </p:ext>
            </p:extLst>
          </p:nvPr>
        </p:nvGraphicFramePr>
        <p:xfrm>
          <a:off x="6260124" y="1805963"/>
          <a:ext cx="5461975" cy="439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08436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9899" y="848214"/>
            <a:ext cx="11276623" cy="543535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Loss Function as: </a:t>
            </a:r>
            <a:r>
              <a:rPr lang="en-US" dirty="0">
                <a:solidFill>
                  <a:schemeClr val="accent1"/>
                </a:solidFill>
                <a:sym typeface="Verdana"/>
              </a:rPr>
              <a:t>Price Percentage Difference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The </a:t>
            </a:r>
            <a:r>
              <a:rPr lang="en-US" dirty="0">
                <a:solidFill>
                  <a:schemeClr val="accent1"/>
                </a:solidFill>
                <a:sym typeface="Verdana"/>
              </a:rPr>
              <a:t>most optimal </a:t>
            </a:r>
            <a:r>
              <a:rPr lang="en-US" dirty="0">
                <a:sym typeface="Verdana"/>
              </a:rPr>
              <a:t>result calibrated!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Average difference between market vol and model vol is </a:t>
            </a:r>
            <a:r>
              <a:rPr lang="en-US" dirty="0">
                <a:solidFill>
                  <a:schemeClr val="accent1"/>
                </a:solidFill>
                <a:sym typeface="Verdana"/>
              </a:rPr>
              <a:t>~0.3bps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In the given sample period, average bid-ask spread of vol cube </a:t>
            </a:r>
            <a:r>
              <a:rPr lang="en-US" dirty="0">
                <a:solidFill>
                  <a:srgbClr val="FF0000"/>
                </a:solidFill>
                <a:sym typeface="Verdana"/>
              </a:rPr>
              <a:t>~1bps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Google Shape;234;p27">
            <a:extLst>
              <a:ext uri="{FF2B5EF4-FFF2-40B4-BE49-F238E27FC236}">
                <a16:creationId xmlns:a16="http://schemas.microsoft.com/office/drawing/2014/main" id="{E3726D7B-518B-4421-AD3A-B65835FD21C2}"/>
              </a:ext>
            </a:extLst>
          </p:cNvPr>
          <p:cNvSpPr txBox="1">
            <a:spLocks/>
          </p:cNvSpPr>
          <p:nvPr/>
        </p:nvSpPr>
        <p:spPr>
          <a:xfrm>
            <a:off x="469900" y="103518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ea typeface="Verdana"/>
                <a:sym typeface="Verdana"/>
              </a:rPr>
              <a:t>Part V: </a:t>
            </a:r>
            <a:r>
              <a:rPr lang="en-US" altLang="zh-CN" sz="2400" b="1" dirty="0">
                <a:ea typeface="Verdana"/>
                <a:sym typeface="Verdana"/>
              </a:rPr>
              <a:t>Result</a:t>
            </a:r>
            <a:endParaRPr lang="en-US" sz="2400" b="1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422993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4;p27">
            <a:extLst>
              <a:ext uri="{FF2B5EF4-FFF2-40B4-BE49-F238E27FC236}">
                <a16:creationId xmlns:a16="http://schemas.microsoft.com/office/drawing/2014/main" id="{ACA89B54-CFC6-48B0-BC3C-CF5B8343F8E5}"/>
              </a:ext>
            </a:extLst>
          </p:cNvPr>
          <p:cNvSpPr txBox="1">
            <a:spLocks/>
          </p:cNvSpPr>
          <p:nvPr/>
        </p:nvSpPr>
        <p:spPr>
          <a:xfrm>
            <a:off x="469900" y="103518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ea typeface="Verdana"/>
                <a:sym typeface="Verdana"/>
              </a:rPr>
              <a:t>Part V: Result</a:t>
            </a:r>
            <a:endParaRPr lang="en-US" sz="2400" b="1" dirty="0">
              <a:solidFill>
                <a:schemeClr val="bg1"/>
              </a:solidFill>
              <a:ea typeface="Verdana"/>
            </a:endParaRPr>
          </a:p>
        </p:txBody>
      </p:sp>
      <p:sp>
        <p:nvSpPr>
          <p:cNvPr id="6" name="Google Shape;179;p22">
            <a:extLst>
              <a:ext uri="{FF2B5EF4-FFF2-40B4-BE49-F238E27FC236}">
                <a16:creationId xmlns:a16="http://schemas.microsoft.com/office/drawing/2014/main" id="{80F309C5-019A-4CB2-BBB9-44DA05EBE27A}"/>
              </a:ext>
            </a:extLst>
          </p:cNvPr>
          <p:cNvSpPr txBox="1">
            <a:spLocks/>
          </p:cNvSpPr>
          <p:nvPr/>
        </p:nvSpPr>
        <p:spPr bwMode="gray">
          <a:xfrm>
            <a:off x="469900" y="951012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85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 sz="2400" dirty="0">
                <a:ea typeface="Verdana"/>
                <a:cs typeface="Verdana"/>
                <a:sym typeface="Verdana"/>
              </a:rPr>
              <a:t>Predicting Power</a:t>
            </a:r>
            <a:r>
              <a:rPr lang="zh-CN" altLang="en-US" sz="2400" dirty="0">
                <a:ea typeface="Verdana"/>
                <a:cs typeface="Verdana"/>
                <a:sym typeface="Verdana"/>
              </a:rPr>
              <a:t>？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F85C6-E80E-4017-9223-848875552F5D}"/>
              </a:ext>
            </a:extLst>
          </p:cNvPr>
          <p:cNvSpPr/>
          <p:nvPr/>
        </p:nvSpPr>
        <p:spPr>
          <a:xfrm>
            <a:off x="444843" y="1587141"/>
            <a:ext cx="6236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ctr">
              <a:spcBef>
                <a:spcPts val="0"/>
              </a:spcBef>
              <a:spcAft>
                <a:spcPts val="0"/>
              </a:spcAft>
            </a:pPr>
            <a:r>
              <a:rPr lang="en-SG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Loss Function as % Price Difference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52FE41-6817-1C45-A5C3-28290ADDC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916902"/>
              </p:ext>
            </p:extLst>
          </p:nvPr>
        </p:nvGraphicFramePr>
        <p:xfrm>
          <a:off x="617838" y="2182288"/>
          <a:ext cx="5478162" cy="399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EDF4325-9004-E84D-B806-E8D7EC52A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932556"/>
              </p:ext>
            </p:extLst>
          </p:nvPr>
        </p:nvGraphicFramePr>
        <p:xfrm>
          <a:off x="6152858" y="2167237"/>
          <a:ext cx="5568778" cy="405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A2BFBEA-245A-4B81-97EE-671D9E7CE34D}"/>
              </a:ext>
            </a:extLst>
          </p:cNvPr>
          <p:cNvSpPr/>
          <p:nvPr/>
        </p:nvSpPr>
        <p:spPr>
          <a:xfrm>
            <a:off x="6096000" y="1587140"/>
            <a:ext cx="5568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ctr">
              <a:spcBef>
                <a:spcPts val="0"/>
              </a:spcBef>
              <a:spcAft>
                <a:spcPts val="0"/>
              </a:spcAft>
            </a:pPr>
            <a:r>
              <a:rPr lang="en-SG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Loss Function as Price Difference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140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4;p27">
            <a:extLst>
              <a:ext uri="{FF2B5EF4-FFF2-40B4-BE49-F238E27FC236}">
                <a16:creationId xmlns:a16="http://schemas.microsoft.com/office/drawing/2014/main" id="{ACA89B54-CFC6-48B0-BC3C-CF5B8343F8E5}"/>
              </a:ext>
            </a:extLst>
          </p:cNvPr>
          <p:cNvSpPr txBox="1">
            <a:spLocks/>
          </p:cNvSpPr>
          <p:nvPr/>
        </p:nvSpPr>
        <p:spPr>
          <a:xfrm>
            <a:off x="469900" y="103518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bg1"/>
                </a:solidFill>
                <a:ea typeface="Verdana"/>
                <a:sym typeface="Verdana"/>
              </a:rPr>
              <a:t>Part V: Result</a:t>
            </a:r>
            <a:endParaRPr lang="en-US" sz="2400" b="1" dirty="0">
              <a:solidFill>
                <a:schemeClr val="bg1"/>
              </a:solidFill>
              <a:ea typeface="Verdana"/>
            </a:endParaRPr>
          </a:p>
        </p:txBody>
      </p:sp>
      <p:sp>
        <p:nvSpPr>
          <p:cNvPr id="6" name="Google Shape;179;p22">
            <a:extLst>
              <a:ext uri="{FF2B5EF4-FFF2-40B4-BE49-F238E27FC236}">
                <a16:creationId xmlns:a16="http://schemas.microsoft.com/office/drawing/2014/main" id="{80F309C5-019A-4CB2-BBB9-44DA05EBE27A}"/>
              </a:ext>
            </a:extLst>
          </p:cNvPr>
          <p:cNvSpPr txBox="1">
            <a:spLocks/>
          </p:cNvSpPr>
          <p:nvPr/>
        </p:nvSpPr>
        <p:spPr bwMode="gray">
          <a:xfrm>
            <a:off x="469900" y="951012"/>
            <a:ext cx="11252200" cy="69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850" b="1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 sz="2400">
                <a:ea typeface="Verdana"/>
                <a:cs typeface="Verdana"/>
                <a:sym typeface="Verdana"/>
              </a:rPr>
              <a:t>Predicting Power</a:t>
            </a:r>
            <a:r>
              <a:rPr lang="zh-CN" altLang="en-US" sz="2400">
                <a:ea typeface="Verdana"/>
                <a:cs typeface="Verdana"/>
                <a:sym typeface="Verdana"/>
              </a:rPr>
              <a:t>？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1509DA-9C7E-A042-A5B6-B85CEF8A8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98569"/>
              </p:ext>
            </p:extLst>
          </p:nvPr>
        </p:nvGraphicFramePr>
        <p:xfrm>
          <a:off x="638947" y="2186716"/>
          <a:ext cx="5457053" cy="3720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11D6962-A5D6-0B42-B049-13CAE0F45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922581"/>
              </p:ext>
            </p:extLst>
          </p:nvPr>
        </p:nvGraphicFramePr>
        <p:xfrm>
          <a:off x="6096000" y="2186716"/>
          <a:ext cx="5626100" cy="3720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F29B5EE-A699-4C77-B8FE-AFFD5CE6784C}"/>
              </a:ext>
            </a:extLst>
          </p:cNvPr>
          <p:cNvSpPr/>
          <p:nvPr/>
        </p:nvSpPr>
        <p:spPr>
          <a:xfrm>
            <a:off x="444843" y="1587141"/>
            <a:ext cx="6236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ctr">
              <a:spcBef>
                <a:spcPts val="0"/>
              </a:spcBef>
              <a:spcAft>
                <a:spcPts val="0"/>
              </a:spcAft>
            </a:pPr>
            <a:r>
              <a:rPr lang="en-SG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Loss Function as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Vol</a:t>
            </a:r>
            <a:r>
              <a:rPr lang="en-SG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Difference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9EF6C-899E-4F5F-9513-8C02BBF17516}"/>
              </a:ext>
            </a:extLst>
          </p:cNvPr>
          <p:cNvSpPr/>
          <p:nvPr/>
        </p:nvSpPr>
        <p:spPr>
          <a:xfrm>
            <a:off x="5791028" y="1584379"/>
            <a:ext cx="6236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ctr">
              <a:spcBef>
                <a:spcPts val="0"/>
              </a:spcBef>
              <a:spcAft>
                <a:spcPts val="0"/>
              </a:spcAft>
            </a:pPr>
            <a:r>
              <a:rPr lang="en-SG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Loss Function as %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Vol</a:t>
            </a:r>
            <a:r>
              <a:rPr lang="en-SG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Difference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8171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9899" y="848214"/>
            <a:ext cx="11276623" cy="470852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</a:t>
            </a:r>
            <a:r>
              <a:rPr lang="en-SG" dirty="0"/>
              <a:t> a G2++ </a:t>
            </a:r>
            <a:r>
              <a:rPr lang="en-SG" dirty="0">
                <a:solidFill>
                  <a:schemeClr val="accent1"/>
                </a:solidFill>
              </a:rPr>
              <a:t>swaption pricing </a:t>
            </a:r>
            <a:r>
              <a:rPr lang="en-SG" dirty="0"/>
              <a:t>and</a:t>
            </a:r>
            <a:r>
              <a:rPr lang="en-SG" dirty="0">
                <a:solidFill>
                  <a:schemeClr val="accent1"/>
                </a:solidFill>
              </a:rPr>
              <a:t> calibration tool</a:t>
            </a:r>
            <a:r>
              <a:rPr lang="en-SG" dirty="0"/>
              <a:t> in Python</a:t>
            </a:r>
            <a:r>
              <a:rPr lang="en-SG" dirty="0">
                <a:solidFill>
                  <a:schemeClr val="accent1"/>
                </a:solidFill>
              </a:rPr>
              <a:t>.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Calibrated</a:t>
            </a:r>
            <a:r>
              <a:rPr lang="en-SG" dirty="0">
                <a:solidFill>
                  <a:schemeClr val="accent1"/>
                </a:solidFill>
              </a:rPr>
              <a:t> parameters </a:t>
            </a:r>
            <a:r>
              <a:rPr lang="en-SG" dirty="0"/>
              <a:t>to fit the market.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1"/>
                </a:solidFill>
              </a:rPr>
              <a:t>Price/Price% </a:t>
            </a:r>
            <a:r>
              <a:rPr lang="en-SG" dirty="0"/>
              <a:t>seems perform better than Vol.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/>
              <a:t>To the full scope of our research, to perform </a:t>
            </a:r>
            <a:r>
              <a:rPr lang="en-SG" dirty="0">
                <a:solidFill>
                  <a:schemeClr val="accent1"/>
                </a:solidFill>
              </a:rPr>
              <a:t>calibration daily.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Google Shape;234;p27">
            <a:extLst>
              <a:ext uri="{FF2B5EF4-FFF2-40B4-BE49-F238E27FC236}">
                <a16:creationId xmlns:a16="http://schemas.microsoft.com/office/drawing/2014/main" id="{E3726D7B-518B-4421-AD3A-B65835FD21C2}"/>
              </a:ext>
            </a:extLst>
          </p:cNvPr>
          <p:cNvSpPr txBox="1">
            <a:spLocks/>
          </p:cNvSpPr>
          <p:nvPr/>
        </p:nvSpPr>
        <p:spPr>
          <a:xfrm>
            <a:off x="469900" y="103518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ea typeface="Verdana"/>
                <a:sym typeface="Verdana"/>
              </a:rPr>
              <a:t>Part V</a:t>
            </a:r>
            <a:r>
              <a:rPr lang="en-US" altLang="zh-CN" sz="2400" b="1" dirty="0">
                <a:ea typeface="Verdana"/>
                <a:sym typeface="Verdana"/>
              </a:rPr>
              <a:t>I</a:t>
            </a:r>
            <a:r>
              <a:rPr lang="en-US" sz="2400" b="1" dirty="0">
                <a:ea typeface="Verdana"/>
                <a:sym typeface="Verdana"/>
              </a:rPr>
              <a:t>: </a:t>
            </a:r>
            <a:r>
              <a:rPr lang="en-US" altLang="zh-CN" sz="2400" b="1" dirty="0">
                <a:ea typeface="Verdana"/>
                <a:sym typeface="Verdana"/>
              </a:rPr>
              <a:t>To Conclude</a:t>
            </a:r>
            <a:endParaRPr lang="en-US" sz="2400" b="1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2329568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425" y="1829411"/>
            <a:ext cx="5025150" cy="37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0"/>
          <p:cNvSpPr txBox="1">
            <a:spLocks noGrp="1"/>
          </p:cNvSpPr>
          <p:nvPr>
            <p:ph type="body" idx="1"/>
          </p:nvPr>
        </p:nvSpPr>
        <p:spPr>
          <a:xfrm>
            <a:off x="8369245" y="4383155"/>
            <a:ext cx="263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Verdana"/>
                <a:ea typeface="Verdana"/>
                <a:cs typeface="Verdana"/>
                <a:sym typeface="Verdana"/>
              </a:rPr>
              <a:t>Any comments?</a:t>
            </a:r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5271-3F9B-4414-A347-C365CC41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211" y="2055962"/>
            <a:ext cx="2483214" cy="1023299"/>
          </a:xfrm>
        </p:spPr>
        <p:txBody>
          <a:bodyPr/>
          <a:lstStyle/>
          <a:p>
            <a:pPr marL="50800" indent="0">
              <a:buNone/>
            </a:pPr>
            <a:r>
              <a:rPr lang="en-US" sz="1800" b="1" dirty="0">
                <a:latin typeface="Verdana"/>
                <a:ea typeface="Verdana"/>
              </a:rPr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EB59-B821-4129-A4B2-907F9288F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Appendix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45" y="1132279"/>
            <a:ext cx="10913700" cy="4943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1261325" y="1592350"/>
            <a:ext cx="93075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Verdana"/>
              <a:buChar char="●"/>
            </a:pPr>
            <a:r>
              <a:rPr lang="en-US" b="1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Literature Review: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Verdana"/>
              <a:buChar char="●"/>
            </a:pPr>
            <a:endParaRPr lang="en-US"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</a:rPr>
              <a:t>“Interest Rate Models: Theory and Practice - with Smile, Inflation and Credit” by D.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</a:rPr>
              <a:t>Brigo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</a:rPr>
              <a:t> and F.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</a:rPr>
              <a:t>Mercurio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</a:rPr>
              <a:t>, Springer-Verlag, 2001 (2nd ed. 2006).</a:t>
            </a: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Char char="○"/>
            </a:pPr>
            <a:r>
              <a:rPr lang="en-US" sz="1600" i="1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“A Comparative Study of the 1-Factor H</a:t>
            </a:r>
            <a:r>
              <a:rPr lang="en-US" altLang="zh-CN" sz="1600" i="1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ull White and The G2++ Interest Rate Model” </a:t>
            </a:r>
            <a:r>
              <a:rPr lang="en-US" altLang="zh-CN" sz="16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by Marcus </a:t>
            </a:r>
            <a:r>
              <a:rPr lang="en-US" altLang="zh-CN" sz="16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Scheffer</a:t>
            </a:r>
            <a:r>
              <a:rPr lang="en-US" altLang="zh-CN" sz="16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, </a:t>
            </a:r>
            <a:r>
              <a:rPr lang="en-US" altLang="zh-CN" sz="16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Ph.D</a:t>
            </a:r>
            <a:r>
              <a:rPr lang="en-US" altLang="zh-CN" sz="16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, Mario Zacharias, </a:t>
            </a:r>
            <a:r>
              <a:rPr lang="en-US" altLang="zh-CN" sz="16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Ph.D</a:t>
            </a:r>
            <a:r>
              <a:rPr lang="en-US" altLang="zh-CN" sz="16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, Milliman Research Report.</a:t>
            </a:r>
            <a:endParaRPr lang="en-US" sz="1600" i="1"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</a:pPr>
            <a:endParaRPr lang="en-US" sz="1800" b="1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860612" y="791034"/>
            <a:ext cx="10861488" cy="369542"/>
          </a:xfrm>
        </p:spPr>
        <p:txBody>
          <a:bodyPr/>
          <a:lstStyle/>
          <a:p>
            <a:r>
              <a:rPr lang="en-US" dirty="0"/>
              <a:t>Purpose of what we are doing</a:t>
            </a:r>
            <a:r>
              <a:rPr lang="en-US" noProof="0" dirty="0"/>
              <a:t>…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900" y="1175792"/>
            <a:ext cx="5423754" cy="4448089"/>
          </a:xfrm>
        </p:spPr>
        <p:txBody>
          <a:bodyPr/>
          <a:lstStyle/>
          <a:p>
            <a:endParaRPr lang="en-US" dirty="0"/>
          </a:p>
          <a:p>
            <a:pPr marL="914400" lvl="1" indent="-3302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○"/>
            </a:pPr>
            <a:r>
              <a:rPr lang="en-US" sz="1600" dirty="0"/>
              <a:t>Post-2008, meticulous focus on evaluating counterparty risk, Credit Value Adjustment (CVA)</a:t>
            </a:r>
          </a:p>
          <a:p>
            <a:pPr marL="914400" lvl="1" indent="-3302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○"/>
            </a:pPr>
            <a:endParaRPr lang="en-US" sz="1600" dirty="0"/>
          </a:p>
          <a:p>
            <a:pPr marL="914400" lvl="1" indent="-3302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○"/>
            </a:pPr>
            <a:endParaRPr lang="en-US" dirty="0"/>
          </a:p>
          <a:p>
            <a:pPr marL="914400" lvl="1" indent="-3302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</a:rPr>
              <a:t>Mizuho Securities USA trades USD </a:t>
            </a:r>
            <a:r>
              <a:rPr lang="en-US" altLang="zh-CN" sz="1600" dirty="0">
                <a:solidFill>
                  <a:schemeClr val="dk1"/>
                </a:solidFill>
                <a:latin typeface="Verdana"/>
                <a:ea typeface="Verdana"/>
              </a:rPr>
              <a:t>s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</a:rPr>
              <a:t>waption in the OTC market</a:t>
            </a:r>
          </a:p>
          <a:p>
            <a:pPr marL="914400" lvl="1" indent="-3302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</a:endParaRPr>
          </a:p>
          <a:p>
            <a:pPr marL="914400" lvl="1" indent="-3302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</a:rPr>
              <a:t>Demand for better model of pricing and risk management (e.g. volatility)</a:t>
            </a:r>
          </a:p>
          <a:p>
            <a:pPr marL="914400" lvl="1" indent="-3302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</a:endParaRPr>
          </a:p>
          <a:p>
            <a:pPr marL="584200" lvl="1" indent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</a:rPr>
              <a:t>*  Note: CVA is not in the scope of the project</a:t>
            </a:r>
          </a:p>
        </p:txBody>
      </p:sp>
      <p:sp>
        <p:nvSpPr>
          <p:cNvPr id="6" name="Google Shape;234;p27">
            <a:extLst>
              <a:ext uri="{FF2B5EF4-FFF2-40B4-BE49-F238E27FC236}">
                <a16:creationId xmlns:a16="http://schemas.microsoft.com/office/drawing/2014/main" id="{38EB684A-A121-4C73-B170-5F1D4C6F177E}"/>
              </a:ext>
            </a:extLst>
          </p:cNvPr>
          <p:cNvSpPr txBox="1">
            <a:spLocks/>
          </p:cNvSpPr>
          <p:nvPr/>
        </p:nvSpPr>
        <p:spPr>
          <a:xfrm>
            <a:off x="469900" y="218893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latin typeface="Verdana"/>
                <a:ea typeface="Verdana"/>
                <a:sym typeface="Verdana"/>
              </a:rPr>
              <a:t>Part I: Background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9" name="Google Shape;162;p21">
            <a:extLst>
              <a:ext uri="{FF2B5EF4-FFF2-40B4-BE49-F238E27FC236}">
                <a16:creationId xmlns:a16="http://schemas.microsoft.com/office/drawing/2014/main" id="{DB3C2CBA-E91A-4448-85E0-09C5F4B39077}"/>
              </a:ext>
            </a:extLst>
          </p:cNvPr>
          <p:cNvGrpSpPr/>
          <p:nvPr/>
        </p:nvGrpSpPr>
        <p:grpSpPr>
          <a:xfrm>
            <a:off x="285129" y="736689"/>
            <a:ext cx="369542" cy="369542"/>
            <a:chOff x="6566" y="1944"/>
            <a:chExt cx="340" cy="340"/>
          </a:xfrm>
        </p:grpSpPr>
        <p:sp>
          <p:nvSpPr>
            <p:cNvPr id="10" name="Google Shape;163;p21">
              <a:extLst>
                <a:ext uri="{FF2B5EF4-FFF2-40B4-BE49-F238E27FC236}">
                  <a16:creationId xmlns:a16="http://schemas.microsoft.com/office/drawing/2014/main" id="{6FC5E5DE-7210-49F4-9573-487CBB6B2823}"/>
                </a:ext>
              </a:extLst>
            </p:cNvPr>
            <p:cNvSpPr/>
            <p:nvPr/>
          </p:nvSpPr>
          <p:spPr>
            <a:xfrm>
              <a:off x="6566" y="1944"/>
              <a:ext cx="340" cy="34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64;p21">
              <a:extLst>
                <a:ext uri="{FF2B5EF4-FFF2-40B4-BE49-F238E27FC236}">
                  <a16:creationId xmlns:a16="http://schemas.microsoft.com/office/drawing/2014/main" id="{B9749867-6D8F-4C43-9145-91BA899E0F2F}"/>
                </a:ext>
              </a:extLst>
            </p:cNvPr>
            <p:cNvSpPr/>
            <p:nvPr/>
          </p:nvSpPr>
          <p:spPr>
            <a:xfrm>
              <a:off x="6715" y="2178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64"/>
                  </a:moveTo>
                  <a:cubicBezTo>
                    <a:pt x="14" y="64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49"/>
                    <a:pt x="49" y="64"/>
                    <a:pt x="32" y="64"/>
                  </a:cubicBezTo>
                  <a:close/>
                  <a:moveTo>
                    <a:pt x="32" y="21"/>
                  </a:moveTo>
                  <a:cubicBezTo>
                    <a:pt x="26" y="21"/>
                    <a:pt x="21" y="26"/>
                    <a:pt x="21" y="32"/>
                  </a:cubicBezTo>
                  <a:cubicBezTo>
                    <a:pt x="21" y="38"/>
                    <a:pt x="26" y="42"/>
                    <a:pt x="32" y="42"/>
                  </a:cubicBezTo>
                  <a:cubicBezTo>
                    <a:pt x="38" y="42"/>
                    <a:pt x="42" y="38"/>
                    <a:pt x="42" y="32"/>
                  </a:cubicBezTo>
                  <a:cubicBezTo>
                    <a:pt x="42" y="26"/>
                    <a:pt x="38" y="21"/>
                    <a:pt x="32" y="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5;p21">
              <a:extLst>
                <a:ext uri="{FF2B5EF4-FFF2-40B4-BE49-F238E27FC236}">
                  <a16:creationId xmlns:a16="http://schemas.microsoft.com/office/drawing/2014/main" id="{9732D414-2A04-48D7-BDEB-94FEB0A60107}"/>
                </a:ext>
              </a:extLst>
            </p:cNvPr>
            <p:cNvSpPr/>
            <p:nvPr/>
          </p:nvSpPr>
          <p:spPr>
            <a:xfrm>
              <a:off x="6673" y="2008"/>
              <a:ext cx="127" cy="156"/>
            </a:xfrm>
            <a:custGeom>
              <a:avLst/>
              <a:gdLst/>
              <a:ahLst/>
              <a:cxnLst/>
              <a:rect l="l" t="t" r="r" b="b"/>
              <a:pathLst>
                <a:path w="191" h="234" extrusionOk="0">
                  <a:moveTo>
                    <a:pt x="116" y="234"/>
                  </a:moveTo>
                  <a:cubicBezTo>
                    <a:pt x="73" y="234"/>
                    <a:pt x="73" y="234"/>
                    <a:pt x="73" y="234"/>
                  </a:cubicBezTo>
                  <a:cubicBezTo>
                    <a:pt x="67" y="234"/>
                    <a:pt x="63" y="230"/>
                    <a:pt x="63" y="224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6"/>
                    <a:pt x="64" y="133"/>
                    <a:pt x="66" y="131"/>
                  </a:cubicBezTo>
                  <a:cubicBezTo>
                    <a:pt x="68" y="129"/>
                    <a:pt x="70" y="128"/>
                    <a:pt x="73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111" y="128"/>
                    <a:pt x="127" y="112"/>
                    <a:pt x="127" y="96"/>
                  </a:cubicBezTo>
                  <a:cubicBezTo>
                    <a:pt x="127" y="78"/>
                    <a:pt x="112" y="64"/>
                    <a:pt x="95" y="64"/>
                  </a:cubicBezTo>
                  <a:cubicBezTo>
                    <a:pt x="79" y="64"/>
                    <a:pt x="66" y="75"/>
                    <a:pt x="63" y="90"/>
                  </a:cubicBezTo>
                  <a:cubicBezTo>
                    <a:pt x="62" y="95"/>
                    <a:pt x="58" y="99"/>
                    <a:pt x="53" y="99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5"/>
                    <a:pt x="0" y="91"/>
                    <a:pt x="0" y="85"/>
                  </a:cubicBezTo>
                  <a:cubicBezTo>
                    <a:pt x="0" y="85"/>
                    <a:pt x="0" y="82"/>
                    <a:pt x="0" y="80"/>
                  </a:cubicBezTo>
                  <a:cubicBezTo>
                    <a:pt x="8" y="33"/>
                    <a:pt x="47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37"/>
                    <a:pt x="165" y="173"/>
                    <a:pt x="127" y="186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30"/>
                    <a:pt x="122" y="234"/>
                    <a:pt x="116" y="234"/>
                  </a:cubicBezTo>
                  <a:close/>
                  <a:moveTo>
                    <a:pt x="84" y="213"/>
                  </a:moveTo>
                  <a:cubicBezTo>
                    <a:pt x="105" y="213"/>
                    <a:pt x="105" y="213"/>
                    <a:pt x="105" y="213"/>
                  </a:cubicBezTo>
                  <a:cubicBezTo>
                    <a:pt x="105" y="178"/>
                    <a:pt x="105" y="178"/>
                    <a:pt x="105" y="178"/>
                  </a:cubicBezTo>
                  <a:cubicBezTo>
                    <a:pt x="105" y="173"/>
                    <a:pt x="109" y="169"/>
                    <a:pt x="113" y="168"/>
                  </a:cubicBezTo>
                  <a:cubicBezTo>
                    <a:pt x="146" y="159"/>
                    <a:pt x="169" y="130"/>
                    <a:pt x="169" y="96"/>
                  </a:cubicBezTo>
                  <a:cubicBezTo>
                    <a:pt x="169" y="54"/>
                    <a:pt x="136" y="21"/>
                    <a:pt x="95" y="21"/>
                  </a:cubicBezTo>
                  <a:cubicBezTo>
                    <a:pt x="61" y="21"/>
                    <a:pt x="32" y="43"/>
                    <a:pt x="23" y="75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2" y="56"/>
                    <a:pt x="72" y="42"/>
                    <a:pt x="95" y="42"/>
                  </a:cubicBezTo>
                  <a:cubicBezTo>
                    <a:pt x="124" y="42"/>
                    <a:pt x="148" y="66"/>
                    <a:pt x="148" y="96"/>
                  </a:cubicBezTo>
                  <a:cubicBezTo>
                    <a:pt x="148" y="125"/>
                    <a:pt x="124" y="149"/>
                    <a:pt x="95" y="149"/>
                  </a:cubicBezTo>
                  <a:cubicBezTo>
                    <a:pt x="84" y="149"/>
                    <a:pt x="84" y="149"/>
                    <a:pt x="84" y="149"/>
                  </a:cubicBezTo>
                  <a:lnTo>
                    <a:pt x="84" y="213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Google Shape;154;p21">
            <a:extLst>
              <a:ext uri="{FF2B5EF4-FFF2-40B4-BE49-F238E27FC236}">
                <a16:creationId xmlns:a16="http://schemas.microsoft.com/office/drawing/2014/main" id="{BCC4930C-FF34-4883-AF34-72143BDDB77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70" t="14131" r="1802" b="13582"/>
          <a:stretch/>
        </p:blipFill>
        <p:spPr>
          <a:xfrm>
            <a:off x="6413466" y="516970"/>
            <a:ext cx="5514575" cy="5604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6549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Appendix: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976556"/>
            <a:ext cx="10913700" cy="525484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9144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ea typeface="Verdana"/>
                    <a:sym typeface="Verdana"/>
                  </a:rPr>
                  <a:t>Normal/</a:t>
                </a:r>
                <a:r>
                  <a:rPr lang="en-US" b="1" dirty="0" err="1">
                    <a:solidFill>
                      <a:schemeClr val="accent6"/>
                    </a:solidFill>
                    <a:ea typeface="Verdana"/>
                    <a:sym typeface="Verdana"/>
                  </a:rPr>
                  <a:t>Bachelier</a:t>
                </a:r>
                <a:r>
                  <a:rPr lang="en-US" b="1" dirty="0">
                    <a:solidFill>
                      <a:schemeClr val="accent6"/>
                    </a:solidFill>
                    <a:ea typeface="Verdana"/>
                    <a:sym typeface="Verdana"/>
                  </a:rPr>
                  <a:t> Model</a:t>
                </a:r>
                <a:endParaRPr lang="en-SG" i="1" dirty="0"/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SG" i="1" dirty="0"/>
                  <a:t> </a:t>
                </a:r>
                <a:r>
                  <a:rPr lang="en-SG" sz="1800" dirty="0"/>
                  <a:t>Forward Starting Rate</a:t>
                </a:r>
                <a:endParaRPr lang="en-SG" i="1" dirty="0"/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endParaRPr lang="en-SG" i="1" dirty="0"/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endParaRPr lang="en-US" dirty="0"/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𝑝𝑎𝑦𝑒𝑟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(0, 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begChr m:val="[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endParaRPr lang="en-US" dirty="0"/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𝑟𝑒𝑐𝑒𝑖𝑣𝑒𝑟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(0, 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begChr m:val="[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endParaRPr lang="en-US" dirty="0"/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sz="1800" dirty="0"/>
                  <a:t>Where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ar-AE" sz="8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blipFill>
                <a:blip r:embed="rId3"/>
                <a:stretch>
                  <a:fillRect b="-902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2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Appendix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976556"/>
            <a:ext cx="10913700" cy="525484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74954" y="831935"/>
                <a:ext cx="9307500" cy="5194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9144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G2++ Closed-Form:</a:t>
                </a: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r>
                  <a:rPr lang="en-US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Price function:</a:t>
                </a: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m:rPr>
                              <m:sty m:val="p"/>
                            </m:rPr>
                            <a:rPr lang="en-SG" sz="20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𝒯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SG" sz="20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SG" sz="200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SG" sz="20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en-SG" sz="2000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SG" sz="20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−∞ 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SG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SG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SG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  <m:r>
                                                        <a:rPr lang="en-SG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SG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𝜇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SG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sub>
                                                      </m:sSub>
                                                    </m:num>
                                                    <m:den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SG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𝜎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SG" sz="2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sub>
                                                      </m:sSub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SG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b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))}]</m:t>
                                  </m:r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eqArr>
                            </m:e>
                            <m:e/>
                          </m:eqArr>
                        </m:e>
                      </m:nary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≔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1− 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ar-AE" sz="8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54" y="831935"/>
                <a:ext cx="9307500" cy="5194130"/>
              </a:xfrm>
              <a:prstGeom prst="rect">
                <a:avLst/>
              </a:prstGeom>
              <a:blipFill>
                <a:blip r:embed="rId3"/>
                <a:stretch>
                  <a:fillRect b="-933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3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Appendix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976556"/>
            <a:ext cx="10913700" cy="525484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9144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G2++ </a:t>
                </a:r>
                <a:r>
                  <a:rPr lang="en-US" b="1" dirty="0">
                    <a:solidFill>
                      <a:schemeClr val="accent6"/>
                    </a:solidFill>
                    <a:ea typeface="Verdana"/>
                    <a:cs typeface="Verdana"/>
                    <a:sym typeface="Verdana"/>
                  </a:rPr>
                  <a:t>Closed-Form :</a:t>
                </a:r>
                <a:endParaRPr lang="en-US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lvl="0">
                  <a:lnSpc>
                    <a:spcPct val="115000"/>
                  </a:lnSpc>
                  <a:buClr>
                    <a:schemeClr val="accent6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)[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1−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SG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sz="2000" dirty="0"/>
                  <a:t>,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SG" sz="20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𝑢𝑛𝑖𝑞𝑢𝑒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𝑒𝑞𝑢𝑎𝑡𝑖𝑜𝑛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SG" sz="2000" dirty="0"/>
                  <a:t> 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SG" sz="20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SG" sz="2000" dirty="0"/>
                  <a:t> </a:t>
                </a:r>
                <a:endParaRPr lang="en-US" sz="2000" dirty="0"/>
              </a:p>
              <a:p>
                <a:r>
                  <a:rPr lang="en-SG" sz="2000" dirty="0"/>
                  <a:t>Where 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(0, 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(0, 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SG" sz="20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SG" sz="200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)]}</m:t>
                    </m:r>
                  </m:oMath>
                </a14:m>
                <a:r>
                  <a:rPr lang="en-SG" sz="2000" dirty="0"/>
                  <a:t>,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SG" sz="2000" dirty="0"/>
                  <a:t> 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 := 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SG" sz="2000" i="1"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</a:rPr>
                        <m:t> := 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SG" sz="2000" i="1"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000" dirty="0"/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endParaRPr lang="en-US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ar-AE" sz="8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blipFill>
                <a:blip r:embed="rId3"/>
                <a:stretch>
                  <a:fillRect l="-720" b="-1070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1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Appendix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976556"/>
            <a:ext cx="10913700" cy="525484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9144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G2++ </a:t>
                </a:r>
                <a:r>
                  <a:rPr lang="en-US" b="1" dirty="0">
                    <a:solidFill>
                      <a:schemeClr val="accent6"/>
                    </a:solidFill>
                    <a:ea typeface="Verdana"/>
                    <a:cs typeface="Verdana"/>
                    <a:sym typeface="Verdana"/>
                  </a:rPr>
                  <a:t>Closed-Form :</a:t>
                </a:r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endParaRPr lang="en-US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𝑎𝑇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rad>
                      <m:r>
                        <a:rPr lang="en-SG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 :=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𝜂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𝑏𝑇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rad>
                      <m:r>
                        <a:rPr lang="en-SG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 :=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𝜌𝜎𝜂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SG" dirty="0"/>
                  <a:t> </a:t>
                </a:r>
                <a:endParaRPr lang="en-US" dirty="0"/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en-US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ar-AE" sz="8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blipFill>
                <a:blip r:embed="rId3"/>
                <a:stretch>
                  <a:fillRect b="-91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Appendix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976556"/>
            <a:ext cx="10913700" cy="525484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9144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G2++ </a:t>
                </a:r>
                <a:r>
                  <a:rPr lang="en-US" b="1" dirty="0">
                    <a:solidFill>
                      <a:schemeClr val="accent6"/>
                    </a:solidFill>
                    <a:ea typeface="Verdana"/>
                    <a:cs typeface="Verdana"/>
                    <a:sym typeface="Verdana"/>
                  </a:rPr>
                  <a:t>Closed-Form :</a:t>
                </a:r>
                <a:endParaRPr lang="en-US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SG" dirty="0"/>
                  <a:t>And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𝜎𝜂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𝜌𝜎𝜂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𝑏𝑇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𝜎𝜂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𝜌𝜎𝜂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𝑎𝑇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𝑏𝑡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] ,</m:t>
                      </m:r>
                    </m:oMath>
                  </m:oMathPara>
                </a14:m>
                <a:endParaRPr lang="en-US" dirty="0"/>
              </a:p>
              <a:p>
                <a:r>
                  <a:rPr lang="en-SG" dirty="0"/>
                  <a:t> </a:t>
                </a:r>
                <a:endParaRPr lang="en-US" dirty="0"/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en-US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ar-AE" sz="8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blipFill>
                <a:blip r:embed="rId3"/>
                <a:stretch>
                  <a:fillRect l="-1048" b="-1075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Appendix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976556"/>
            <a:ext cx="10913700" cy="525484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9144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G2++ </a:t>
                </a:r>
                <a:r>
                  <a:rPr lang="en-US" b="1" dirty="0">
                    <a:solidFill>
                      <a:schemeClr val="accent6"/>
                    </a:solidFill>
                    <a:ea typeface="Verdana"/>
                    <a:cs typeface="Verdana"/>
                    <a:sym typeface="Verdana"/>
                  </a:rPr>
                  <a:t>Closed-Form :</a:t>
                </a:r>
                <a:endParaRPr lang="en-US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114300" lvl="0">
                  <a:lnSpc>
                    <a:spcPct val="115000"/>
                  </a:lnSpc>
                  <a:buClr>
                    <a:schemeClr val="accent6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SG" i="1"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𝜎𝜂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ar-AE" sz="8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00" y="823716"/>
                <a:ext cx="9307500" cy="5194130"/>
              </a:xfrm>
              <a:prstGeom prst="rect">
                <a:avLst/>
              </a:prstGeom>
              <a:blipFill>
                <a:blip r:embed="rId3"/>
                <a:stretch>
                  <a:fillRect b="-732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0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16819"/>
              </p:ext>
            </p:extLst>
          </p:nvPr>
        </p:nvGraphicFramePr>
        <p:xfrm>
          <a:off x="469900" y="1974852"/>
          <a:ext cx="11250300" cy="353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136"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+mn-lt"/>
                        </a:rPr>
                        <a:t>Market Details</a:t>
                      </a:r>
                    </a:p>
                  </a:txBody>
                  <a:tcPr marT="91440" marB="9144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+mn-lt"/>
                        </a:rPr>
                        <a:t>Key Characteristics</a:t>
                      </a:r>
                      <a:endParaRPr lang="en-GB" sz="1200" b="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(CBOE) Interest Rate Swaption Volatility</a:t>
                      </a:r>
                    </a:p>
                  </a:txBody>
                  <a:tcPr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lvl="1" indent="-1143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Relevant parameters (e.g. tenor, strike price, skews) across popular global currencies</a:t>
                      </a:r>
                    </a:p>
                    <a:p>
                      <a:pPr marL="114300" lvl="1" indent="-1143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Option tenors (1 mo. to 30 yrs.)</a:t>
                      </a:r>
                    </a:p>
                    <a:p>
                      <a:pPr marL="114300" lvl="1" indent="-1143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Swap tenors (1 yr. to 20 yrs.)</a:t>
                      </a:r>
                    </a:p>
                  </a:txBody>
                  <a:tcPr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(CME) Cleared Swaption Offering</a:t>
                      </a:r>
                    </a:p>
                  </a:txBody>
                  <a:tcPr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lvl="1" indent="-1143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scope:</a:t>
                      </a:r>
                    </a:p>
                    <a:p>
                      <a:pPr marL="114300" lvl="1" indent="-1143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USD-denominated</a:t>
                      </a:r>
                    </a:p>
                    <a:p>
                      <a:pPr marL="114300" lvl="1" indent="-1143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European-style exercise</a:t>
                      </a:r>
                    </a:p>
                    <a:p>
                      <a:pPr marL="114300" lvl="1" indent="-1143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2-year option expiry</a:t>
                      </a:r>
                    </a:p>
                    <a:p>
                      <a:pPr marL="114300" lvl="1" indent="-1143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underlying swap tenor of 30 years</a:t>
                      </a:r>
                    </a:p>
                  </a:txBody>
                  <a:tcPr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USD Swaption Market</a:t>
                      </a:r>
                    </a:p>
                  </a:txBody>
                  <a:tcPr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lvl="1" indent="-1143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shown above, USD interest rate volatility is implied by swaption prices</a:t>
                      </a:r>
                    </a:p>
                    <a:p>
                      <a:pPr marL="114300" lvl="1" indent="-1143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Compensation for volatility risk has been higher in the U.S. compared to Europe</a:t>
                      </a:r>
                    </a:p>
                    <a:p>
                      <a:pPr marL="114300" marR="0" lvl="1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Valuation requires careful calibration of the interest rate forecast model (Hull-White/G2++)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9900" y="965214"/>
            <a:ext cx="11252200" cy="757255"/>
          </a:xfrm>
        </p:spPr>
        <p:txBody>
          <a:bodyPr/>
          <a:lstStyle/>
          <a:p>
            <a:r>
              <a:rPr lang="en-US" dirty="0"/>
              <a:t>The USD swaption market comprises 5.6% of the $564.7T interest rate swap market (24.9% of uncleared market) 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Google Shape;234;p27">
            <a:extLst>
              <a:ext uri="{FF2B5EF4-FFF2-40B4-BE49-F238E27FC236}">
                <a16:creationId xmlns:a16="http://schemas.microsoft.com/office/drawing/2014/main" id="{C3BA6058-59AB-4EFB-98EC-D0A7C8EDD883}"/>
              </a:ext>
            </a:extLst>
          </p:cNvPr>
          <p:cNvSpPr txBox="1">
            <a:spLocks/>
          </p:cNvSpPr>
          <p:nvPr/>
        </p:nvSpPr>
        <p:spPr>
          <a:xfrm>
            <a:off x="469900" y="284044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I: Background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9900" y="1013351"/>
            <a:ext cx="11252200" cy="510650"/>
          </a:xfrm>
        </p:spPr>
        <p:txBody>
          <a:bodyPr/>
          <a:lstStyle/>
          <a:p>
            <a:r>
              <a:rPr lang="en-US" dirty="0"/>
              <a:t>Swaption is an option to enter into a type of underlying swap … </a:t>
            </a:r>
            <a:endParaRPr lang="en-US" noProof="0" dirty="0"/>
          </a:p>
        </p:txBody>
      </p:sp>
      <p:sp>
        <p:nvSpPr>
          <p:cNvPr id="24" name="Pentagon 23"/>
          <p:cNvSpPr/>
          <p:nvPr/>
        </p:nvSpPr>
        <p:spPr bwMode="gray">
          <a:xfrm>
            <a:off x="487593" y="1713276"/>
            <a:ext cx="3678240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2000" dirty="0"/>
              <a:t>Tenor</a:t>
            </a:r>
          </a:p>
        </p:txBody>
      </p:sp>
      <p:sp>
        <p:nvSpPr>
          <p:cNvPr id="26" name="Pentagon 25"/>
          <p:cNvSpPr/>
          <p:nvPr/>
        </p:nvSpPr>
        <p:spPr bwMode="gray">
          <a:xfrm>
            <a:off x="487593" y="4001792"/>
            <a:ext cx="3678240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2000" dirty="0"/>
              <a:t>Type</a:t>
            </a:r>
          </a:p>
        </p:txBody>
      </p:sp>
      <p:sp>
        <p:nvSpPr>
          <p:cNvPr id="28" name="Pentagon 27"/>
          <p:cNvSpPr/>
          <p:nvPr/>
        </p:nvSpPr>
        <p:spPr bwMode="gray">
          <a:xfrm>
            <a:off x="487593" y="5145727"/>
            <a:ext cx="3678240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2000" dirty="0"/>
              <a:t>Counter-party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 bwMode="gray">
          <a:xfrm>
            <a:off x="4581938" y="1869431"/>
            <a:ext cx="5760720" cy="510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1" algn="just">
              <a:spcBef>
                <a:spcPts val="600"/>
              </a:spcBef>
              <a:buSzPct val="100000"/>
              <a:defRPr/>
            </a:pPr>
            <a:r>
              <a:rPr lang="en-US" sz="1600" dirty="0"/>
              <a:t>Terms of the underlying swap buyers opt to exercise and take position</a:t>
            </a:r>
          </a:p>
        </p:txBody>
      </p:sp>
      <p:sp>
        <p:nvSpPr>
          <p:cNvPr id="30" name="Pentagon 29"/>
          <p:cNvSpPr/>
          <p:nvPr/>
        </p:nvSpPr>
        <p:spPr bwMode="gray">
          <a:xfrm>
            <a:off x="487593" y="2857534"/>
            <a:ext cx="3678240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2000" dirty="0"/>
              <a:t>Maturity</a:t>
            </a:r>
          </a:p>
        </p:txBody>
      </p:sp>
      <p:sp>
        <p:nvSpPr>
          <p:cNvPr id="12" name="Google Shape;234;p27">
            <a:extLst>
              <a:ext uri="{FF2B5EF4-FFF2-40B4-BE49-F238E27FC236}">
                <a16:creationId xmlns:a16="http://schemas.microsoft.com/office/drawing/2014/main" id="{913FF31C-46CD-466B-A7CA-2A71218FD6F3}"/>
              </a:ext>
            </a:extLst>
          </p:cNvPr>
          <p:cNvSpPr txBox="1">
            <a:spLocks/>
          </p:cNvSpPr>
          <p:nvPr/>
        </p:nvSpPr>
        <p:spPr>
          <a:xfrm>
            <a:off x="469900" y="198769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latin typeface="Verdana"/>
                <a:ea typeface="Verdana"/>
                <a:sym typeface="Verdana"/>
              </a:rPr>
              <a:t>Part II: USD Swaption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B29C6D5-B3DE-44CB-86CC-C1830C21FB2E}"/>
              </a:ext>
            </a:extLst>
          </p:cNvPr>
          <p:cNvSpPr txBox="1">
            <a:spLocks/>
          </p:cNvSpPr>
          <p:nvPr/>
        </p:nvSpPr>
        <p:spPr bwMode="gray">
          <a:xfrm>
            <a:off x="4581938" y="3013689"/>
            <a:ext cx="5760720" cy="510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1" algn="just">
              <a:spcBef>
                <a:spcPts val="600"/>
              </a:spcBef>
              <a:buSzPct val="100000"/>
              <a:defRPr/>
            </a:pPr>
            <a:r>
              <a:rPr lang="en-US" sz="1600" dirty="0"/>
              <a:t>Maturity of the option; either to exercise or not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5A29389-2B6B-4B4B-BEED-8401AD1B3605}"/>
              </a:ext>
            </a:extLst>
          </p:cNvPr>
          <p:cNvSpPr txBox="1">
            <a:spLocks/>
          </p:cNvSpPr>
          <p:nvPr/>
        </p:nvSpPr>
        <p:spPr bwMode="gray">
          <a:xfrm>
            <a:off x="4581938" y="4157947"/>
            <a:ext cx="5760720" cy="510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1" algn="just">
              <a:spcBef>
                <a:spcPts val="600"/>
              </a:spcBef>
              <a:buSzPct val="100000"/>
              <a:defRPr/>
            </a:pPr>
            <a:r>
              <a:rPr lang="en-US" sz="1600" dirty="0"/>
              <a:t>European, American or Bermudan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FD7B721-5CB4-4DBE-81FE-C3B8BA7DF9B8}"/>
              </a:ext>
            </a:extLst>
          </p:cNvPr>
          <p:cNvSpPr txBox="1">
            <a:spLocks/>
          </p:cNvSpPr>
          <p:nvPr/>
        </p:nvSpPr>
        <p:spPr bwMode="gray">
          <a:xfrm>
            <a:off x="4581938" y="5318304"/>
            <a:ext cx="5760720" cy="510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1" algn="just">
              <a:spcBef>
                <a:spcPts val="600"/>
              </a:spcBef>
              <a:buSzPct val="100000"/>
              <a:defRPr/>
            </a:pPr>
            <a:r>
              <a:rPr lang="en-US" altLang="zh-CN" sz="1600" dirty="0"/>
              <a:t>Payer</a:t>
            </a:r>
            <a:r>
              <a:rPr lang="en-US" sz="1600" dirty="0"/>
              <a:t> or receiver of the swap once exercised</a:t>
            </a:r>
          </a:p>
        </p:txBody>
      </p:sp>
    </p:spTree>
    <p:extLst>
      <p:ext uri="{BB962C8B-B14F-4D97-AF65-F5344CB8AC3E}">
        <p14:creationId xmlns:p14="http://schemas.microsoft.com/office/powerpoint/2010/main" val="391468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9900" y="657811"/>
            <a:ext cx="11252200" cy="539776"/>
          </a:xfrm>
        </p:spPr>
        <p:txBody>
          <a:bodyPr/>
          <a:lstStyle/>
          <a:p>
            <a:r>
              <a:rPr lang="en-US" dirty="0"/>
              <a:t>Example swaption quotes (volatility) from Bloomberg</a:t>
            </a:r>
          </a:p>
          <a:p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Google Shape;234;p27">
            <a:extLst>
              <a:ext uri="{FF2B5EF4-FFF2-40B4-BE49-F238E27FC236}">
                <a16:creationId xmlns:a16="http://schemas.microsoft.com/office/drawing/2014/main" id="{C3BA6058-59AB-4EFB-98EC-D0A7C8EDD883}"/>
              </a:ext>
            </a:extLst>
          </p:cNvPr>
          <p:cNvSpPr txBox="1">
            <a:spLocks/>
          </p:cNvSpPr>
          <p:nvPr/>
        </p:nvSpPr>
        <p:spPr>
          <a:xfrm>
            <a:off x="469900" y="284044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II: USD Swaption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A0CCB-4499-42C3-BF27-CC0608B7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197586"/>
            <a:ext cx="11252200" cy="53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III: Interest Rate Model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1271950"/>
            <a:ext cx="10913700" cy="4943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61325" y="1592350"/>
                <a:ext cx="9307500" cy="8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Hull-White</a:t>
                </a:r>
                <a:endParaRPr lang="en-US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Takes in 1 stochastic process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, an explicit form:</a:t>
                </a:r>
              </a:p>
              <a:p>
                <a:pPr marL="914400" lvl="1" indent="-3302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Char char="○"/>
                </a:pPr>
                <a:endParaRPr lang="en-US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584200" lvl="1" algn="ctr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ar-A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 r(0) = 0</a:t>
                </a:r>
              </a:p>
              <a:p>
                <a:pPr marL="584200" lvl="1">
                  <a:lnSpc>
                    <a:spcPct val="115000"/>
                  </a:lnSpc>
                  <a:buClr>
                    <a:schemeClr val="dk1"/>
                  </a:buClr>
                  <a:buSzPts val="1600"/>
                </a:pPr>
                <a:r>
                  <a:rPr lang="en-US" sz="1600" dirty="0"/>
                  <a:t>Where:</a:t>
                </a:r>
                <a:endParaRPr lang="en-US" dirty="0"/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</a:rPr>
                  <a:t>is the mean reversion constant</a:t>
                </a: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 is the volatility parameter</a:t>
                </a: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sz="1600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 </a:t>
                </a:r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is defined so that the model fits the current term structure:</a:t>
                </a: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latin typeface="Cambria Math" panose="02040503050406030204" pitchFamily="18" charset="0"/>
                          </a:rPr>
                          <m:t>𝑑𝐹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ar-AE" i="1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ar-A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ar-AE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ar-AE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−2∗</m:t>
                                </m:r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latin typeface="Verdana"/>
                </a:endParaRP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Char char="○"/>
                </a:pPr>
                <a:r>
                  <a:rPr lang="en-US" sz="1600" dirty="0">
                    <a:solidFill>
                      <a:schemeClr val="dk1"/>
                    </a:solidFill>
                    <a:latin typeface="Verdana"/>
                    <a:ea typeface="Verdana"/>
                    <a:sym typeface="Verdana"/>
                  </a:rPr>
                  <a:t>And F(0,t) is the market instantaneous forward rate from 0 to t:</a:t>
                </a:r>
              </a:p>
              <a:p>
                <a:pPr marL="914400" lvl="1" indent="-330200">
                  <a:lnSpc>
                    <a:spcPct val="115000"/>
                  </a:lnSpc>
                  <a:buClr>
                    <a:schemeClr val="dk1"/>
                  </a:buClr>
                  <a:buSzPts val="1600"/>
                  <a:buFontTx/>
                  <a:buChar char="○"/>
                </a:pPr>
                <a:r>
                  <a:rPr lang="en-US" sz="1600" dirty="0"/>
                  <a:t>F(0,t) </a:t>
                </a:r>
                <a14:m>
                  <m:oMath xmlns:m="http://schemas.openxmlformats.org/officeDocument/2006/math">
                    <m:r>
                      <a:rPr lang="ar-A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𝑙𝑛𝑃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endParaRPr lang="ar-AE" sz="1600" dirty="0">
                  <a:solidFill>
                    <a:schemeClr val="dk1"/>
                  </a:solidFill>
                  <a:latin typeface="Verdana"/>
                  <a:ea typeface="Verdana"/>
                  <a:sym typeface="Verdana"/>
                </a:endParaRPr>
              </a:p>
              <a:p>
                <a:pPr marL="11430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</a:pPr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ar-AE" sz="800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25" y="1592350"/>
                <a:ext cx="9307500" cy="881100"/>
              </a:xfrm>
              <a:prstGeom prst="rect">
                <a:avLst/>
              </a:prstGeom>
              <a:blipFill>
                <a:blip r:embed="rId3"/>
                <a:stretch>
                  <a:fillRect b="-488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252;p29">
            <a:extLst>
              <a:ext uri="{FF2B5EF4-FFF2-40B4-BE49-F238E27FC236}">
                <a16:creationId xmlns:a16="http://schemas.microsoft.com/office/drawing/2014/main" id="{98A0A825-94B5-4BD6-A055-B3A8AADC8E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52" y="1133296"/>
            <a:ext cx="577196" cy="557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0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III: Interest Rate Model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00" y="1271950"/>
            <a:ext cx="10913700" cy="4943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Google Shape;236;p27"/>
              <p:cNvSpPr txBox="1"/>
              <p:nvPr/>
            </p:nvSpPr>
            <p:spPr>
              <a:xfrm>
                <a:off x="1261325" y="1592350"/>
                <a:ext cx="9307500" cy="4370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800"/>
                  <a:buFont typeface="Verdana"/>
                  <a:buChar char="●"/>
                </a:pPr>
                <a:r>
                  <a:rPr lang="en-US" b="1" dirty="0">
                    <a:solidFill>
                      <a:schemeClr val="accent6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Hull-White Closed-Form:</a:t>
                </a:r>
                <a:endParaRPr lang="en-US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114300">
                  <a:lnSpc>
                    <a:spcPct val="115000"/>
                  </a:lnSpc>
                  <a:buClr>
                    <a:schemeClr val="accent6"/>
                  </a:buClr>
                  <a:buSzPts val="1800"/>
                </a:pPr>
                <a:endParaRPr lang="en-US" sz="1800" dirty="0">
                  <a:solidFill>
                    <a:schemeClr val="dk1"/>
                  </a:solidFill>
                  <a:ea typeface="Verdana"/>
                  <a:sym typeface="Verdana"/>
                </a:endParaRPr>
              </a:p>
              <a:p>
                <a:pPr marL="400050" indent="-28575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chemeClr val="dk1"/>
                    </a:solidFill>
                    <a:ea typeface="Verdana"/>
                    <a:sym typeface="Verdana"/>
                  </a:rPr>
                  <a:t>Under this model, the price of a payer swaption is:</a:t>
                </a:r>
              </a:p>
              <a:p>
                <a:pPr marL="400050" indent="-285750">
                  <a:lnSpc>
                    <a:spcPct val="115000"/>
                  </a:lnSpc>
                  <a:buClr>
                    <a:schemeClr val="accent6"/>
                  </a:buClr>
                  <a:buSzPts val="1800"/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dk1"/>
                  </a:solidFill>
                  <a:ea typeface="Verdana"/>
                  <a:sym typeface="Verdana"/>
                </a:endParaRPr>
              </a:p>
              <a:p>
                <a:pPr marL="114300" lvl="0">
                  <a:lnSpc>
                    <a:spcPct val="115000"/>
                  </a:lnSpc>
                  <a:buClr>
                    <a:schemeClr val="accent6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𝑍𝐶𝐵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ar-AE" sz="1800" b="1" dirty="0">
                  <a:solidFill>
                    <a:schemeClr val="accent6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45720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ar-AE" sz="18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ea typeface="Verdana"/>
                  </a:rPr>
                  <a:t>     Where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lvl="0" algn="ctr">
                  <a:lnSpc>
                    <a:spcPct val="115000"/>
                  </a:lnSpc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𝑍𝐶𝐵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𝑍𝐶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𝑍𝐶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ar-AE" sz="18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236" name="Google Shape;236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25" y="1592350"/>
                <a:ext cx="9307500" cy="4370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252;p29">
            <a:extLst>
              <a:ext uri="{FF2B5EF4-FFF2-40B4-BE49-F238E27FC236}">
                <a16:creationId xmlns:a16="http://schemas.microsoft.com/office/drawing/2014/main" id="{98A0A825-94B5-4BD6-A055-B3A8AADC8E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52" y="1133296"/>
            <a:ext cx="577196" cy="557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8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body" idx="4294967295"/>
          </p:nvPr>
        </p:nvSpPr>
        <p:spPr>
          <a:xfrm>
            <a:off x="495300" y="426625"/>
            <a:ext cx="115200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Aft>
                <a:spcPts val="0"/>
              </a:spcAft>
              <a:buClr>
                <a:srgbClr val="575757"/>
              </a:buClr>
              <a:buSzPts val="2000"/>
            </a:pPr>
            <a:r>
              <a:rPr lang="en-US" sz="2400" b="1" dirty="0">
                <a:solidFill>
                  <a:schemeClr val="accent6"/>
                </a:solidFill>
                <a:ea typeface="Verdana"/>
                <a:sym typeface="Verdana"/>
              </a:rPr>
              <a:t>Part III: Interest Rate Model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95345" y="1084933"/>
            <a:ext cx="10913700" cy="5141753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1298445" y="1184780"/>
            <a:ext cx="9307500" cy="54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Hull-White Summary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236;p27">
            <a:extLst>
              <a:ext uri="{FF2B5EF4-FFF2-40B4-BE49-F238E27FC236}">
                <a16:creationId xmlns:a16="http://schemas.microsoft.com/office/drawing/2014/main" id="{534F542F-AC23-46E6-A141-B07D42996577}"/>
              </a:ext>
            </a:extLst>
          </p:cNvPr>
          <p:cNvSpPr txBox="1"/>
          <p:nvPr/>
        </p:nvSpPr>
        <p:spPr>
          <a:xfrm>
            <a:off x="1214951" y="1897598"/>
            <a:ext cx="4547724" cy="441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42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Pros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Simple and widely used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stochastic process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dZ</a:t>
            </a:r>
            <a:endParaRPr lang="en-US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Closed form solutions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</a:pPr>
            <a:endParaRPr sz="1800" b="1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36;p27">
            <a:extLst>
              <a:ext uri="{FF2B5EF4-FFF2-40B4-BE49-F238E27FC236}">
                <a16:creationId xmlns:a16="http://schemas.microsoft.com/office/drawing/2014/main" id="{93BADF27-DFDA-4A0A-85A2-7BFB9A680CCA}"/>
              </a:ext>
            </a:extLst>
          </p:cNvPr>
          <p:cNvSpPr txBox="1"/>
          <p:nvPr/>
        </p:nvSpPr>
        <p:spPr>
          <a:xfrm>
            <a:off x="5486197" y="1897598"/>
            <a:ext cx="4547724" cy="143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42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Cons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Constraint in fitting volatility surface</a:t>
            </a: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FontTx/>
              <a:buChar char="○"/>
            </a:pPr>
            <a:endParaRPr lang="en-US" sz="1600" dirty="0">
              <a:solidFill>
                <a:schemeClr val="dk1"/>
              </a:solidFill>
              <a:ea typeface="Verdana"/>
              <a:cs typeface="Verdana"/>
              <a:sym typeface="Verdana"/>
            </a:endParaRPr>
          </a:p>
          <a:p>
            <a:pPr marL="914400" lvl="1" indent="-330200">
              <a:lnSpc>
                <a:spcPct val="115000"/>
              </a:lnSpc>
              <a:buClr>
                <a:schemeClr val="dk1"/>
              </a:buClr>
              <a:buSzPts val="1600"/>
              <a:buFontTx/>
              <a:buChar char="○"/>
            </a:pPr>
            <a:r>
              <a:rPr lang="en-US" sz="1600" dirty="0">
                <a:solidFill>
                  <a:schemeClr val="dk1"/>
                </a:solidFill>
                <a:ea typeface="Verdana"/>
                <a:cs typeface="Verdana"/>
                <a:sym typeface="Verdana"/>
              </a:rPr>
              <a:t>Negative value may occur</a:t>
            </a:r>
            <a:endParaRPr lang="en-US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endParaRPr lang="en-US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May not resemble yield curve perfectly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</a:pPr>
            <a:endParaRPr sz="1800" b="1" dirty="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" name="Google Shape;253;p29">
            <a:extLst>
              <a:ext uri="{FF2B5EF4-FFF2-40B4-BE49-F238E27FC236}">
                <a16:creationId xmlns:a16="http://schemas.microsoft.com/office/drawing/2014/main" id="{83BE5F40-72BF-4804-A3FF-5B58F1DE09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76" y="1224667"/>
            <a:ext cx="608670" cy="601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0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D9D60A4-7FEF-4394-BC40-395386A52B23}" vid="{30850DB0-321B-45CC-986F-67B0BBFB8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Deloitte_16_9_Onscreen_US</Template>
  <TotalTime>10751</TotalTime>
  <Words>1921</Words>
  <Application>Microsoft Macintosh PowerPoint</Application>
  <PresentationFormat>Widescreen</PresentationFormat>
  <Paragraphs>607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Deloitte_US_Onscreen</vt:lpstr>
      <vt:lpstr>think-cell Slide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Calibration Methodology – Defining the input </vt:lpstr>
      <vt:lpstr>Calibration Methodology – Choice of Loss Function </vt:lpstr>
      <vt:lpstr>Calibration Methodology – Optimisation  </vt:lpstr>
      <vt:lpstr>Calibration Methodology – Building the pricing engine and Calibration Tool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title</dc:title>
  <dc:creator>hkim187@outlook.com</dc:creator>
  <cp:lastModifiedBy>xiahao wang</cp:lastModifiedBy>
  <cp:revision>154</cp:revision>
  <cp:lastPrinted>2014-06-25T02:16:22Z</cp:lastPrinted>
  <dcterms:created xsi:type="dcterms:W3CDTF">2019-05-08T05:17:05Z</dcterms:created>
  <dcterms:modified xsi:type="dcterms:W3CDTF">2019-12-11T01:54:55Z</dcterms:modified>
</cp:coreProperties>
</file>