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67" r:id="rId3"/>
    <p:sldId id="266" r:id="rId4"/>
    <p:sldId id="270" r:id="rId5"/>
    <p:sldId id="263" r:id="rId6"/>
    <p:sldId id="265" r:id="rId7"/>
    <p:sldId id="264" r:id="rId8"/>
    <p:sldId id="271" r:id="rId9"/>
    <p:sldId id="273" r:id="rId10"/>
    <p:sldId id="261" r:id="rId11"/>
    <p:sldId id="272" r:id="rId12"/>
    <p:sldId id="274" r:id="rId13"/>
    <p:sldId id="275" r:id="rId14"/>
    <p:sldId id="27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i Sathya" initials="BS" lastIdx="3" clrIdx="0">
    <p:extLst>
      <p:ext uri="{19B8F6BF-5375-455C-9EA6-DF929625EA0E}">
        <p15:presenceInfo xmlns:p15="http://schemas.microsoft.com/office/powerpoint/2012/main" userId="e490dd1d4a1ceb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1080"/>
    </p:cViewPr>
  </p:sorterViewPr>
  <p:notesViewPr>
    <p:cSldViewPr snapToGrid="0">
      <p:cViewPr>
        <p:scale>
          <a:sx n="110" d="100"/>
          <a:sy n="110"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13D73-DC8A-4F35-8544-BE9EAB4D8E21}"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F62C-FEA5-4A66-AADC-8EC5FD78964D}" type="slidenum">
              <a:rPr lang="en-US" smtClean="0"/>
              <a:t>‹#›</a:t>
            </a:fld>
            <a:endParaRPr lang="en-US"/>
          </a:p>
        </p:txBody>
      </p:sp>
    </p:spTree>
    <p:extLst>
      <p:ext uri="{BB962C8B-B14F-4D97-AF65-F5344CB8AC3E}">
        <p14:creationId xmlns:p14="http://schemas.microsoft.com/office/powerpoint/2010/main" val="150203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a:t>
            </a:fld>
            <a:endParaRPr lang="en-US"/>
          </a:p>
        </p:txBody>
      </p:sp>
    </p:spTree>
    <p:extLst>
      <p:ext uri="{BB962C8B-B14F-4D97-AF65-F5344CB8AC3E}">
        <p14:creationId xmlns:p14="http://schemas.microsoft.com/office/powerpoint/2010/main" val="39218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10</a:t>
            </a:fld>
            <a:endParaRPr lang="en-US"/>
          </a:p>
        </p:txBody>
      </p:sp>
    </p:spTree>
    <p:extLst>
      <p:ext uri="{BB962C8B-B14F-4D97-AF65-F5344CB8AC3E}">
        <p14:creationId xmlns:p14="http://schemas.microsoft.com/office/powerpoint/2010/main" val="192869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11</a:t>
            </a:fld>
            <a:endParaRPr lang="en-US"/>
          </a:p>
        </p:txBody>
      </p:sp>
    </p:spTree>
    <p:extLst>
      <p:ext uri="{BB962C8B-B14F-4D97-AF65-F5344CB8AC3E}">
        <p14:creationId xmlns:p14="http://schemas.microsoft.com/office/powerpoint/2010/main" val="300971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12</a:t>
            </a:fld>
            <a:endParaRPr lang="en-US"/>
          </a:p>
        </p:txBody>
      </p:sp>
    </p:spTree>
    <p:extLst>
      <p:ext uri="{BB962C8B-B14F-4D97-AF65-F5344CB8AC3E}">
        <p14:creationId xmlns:p14="http://schemas.microsoft.com/office/powerpoint/2010/main" val="379350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13</a:t>
            </a:fld>
            <a:endParaRPr lang="en-US"/>
          </a:p>
        </p:txBody>
      </p:sp>
    </p:spTree>
    <p:extLst>
      <p:ext uri="{BB962C8B-B14F-4D97-AF65-F5344CB8AC3E}">
        <p14:creationId xmlns:p14="http://schemas.microsoft.com/office/powerpoint/2010/main" val="260556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14</a:t>
            </a:fld>
            <a:endParaRPr lang="en-US"/>
          </a:p>
        </p:txBody>
      </p:sp>
    </p:spTree>
    <p:extLst>
      <p:ext uri="{BB962C8B-B14F-4D97-AF65-F5344CB8AC3E}">
        <p14:creationId xmlns:p14="http://schemas.microsoft.com/office/powerpoint/2010/main" val="417123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15</a:t>
            </a:fld>
            <a:endParaRPr lang="en-US"/>
          </a:p>
        </p:txBody>
      </p:sp>
    </p:spTree>
    <p:extLst>
      <p:ext uri="{BB962C8B-B14F-4D97-AF65-F5344CB8AC3E}">
        <p14:creationId xmlns:p14="http://schemas.microsoft.com/office/powerpoint/2010/main" val="62221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EAF62C-FEA5-4A66-AADC-8EC5FD78964D}" type="slidenum">
              <a:rPr lang="en-US" smtClean="0"/>
              <a:t>2</a:t>
            </a:fld>
            <a:endParaRPr lang="en-US"/>
          </a:p>
        </p:txBody>
      </p:sp>
    </p:spTree>
    <p:extLst>
      <p:ext uri="{BB962C8B-B14F-4D97-AF65-F5344CB8AC3E}">
        <p14:creationId xmlns:p14="http://schemas.microsoft.com/office/powerpoint/2010/main" val="270232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3</a:t>
            </a:fld>
            <a:endParaRPr lang="en-US"/>
          </a:p>
        </p:txBody>
      </p:sp>
    </p:spTree>
    <p:extLst>
      <p:ext uri="{BB962C8B-B14F-4D97-AF65-F5344CB8AC3E}">
        <p14:creationId xmlns:p14="http://schemas.microsoft.com/office/powerpoint/2010/main" val="283261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4</a:t>
            </a:fld>
            <a:endParaRPr lang="en-US"/>
          </a:p>
        </p:txBody>
      </p:sp>
    </p:spTree>
    <p:extLst>
      <p:ext uri="{BB962C8B-B14F-4D97-AF65-F5344CB8AC3E}">
        <p14:creationId xmlns:p14="http://schemas.microsoft.com/office/powerpoint/2010/main" val="274100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5</a:t>
            </a:fld>
            <a:endParaRPr lang="en-US"/>
          </a:p>
        </p:txBody>
      </p:sp>
    </p:spTree>
    <p:extLst>
      <p:ext uri="{BB962C8B-B14F-4D97-AF65-F5344CB8AC3E}">
        <p14:creationId xmlns:p14="http://schemas.microsoft.com/office/powerpoint/2010/main" val="267750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6</a:t>
            </a:fld>
            <a:endParaRPr lang="en-US"/>
          </a:p>
        </p:txBody>
      </p:sp>
    </p:spTree>
    <p:extLst>
      <p:ext uri="{BB962C8B-B14F-4D97-AF65-F5344CB8AC3E}">
        <p14:creationId xmlns:p14="http://schemas.microsoft.com/office/powerpoint/2010/main" val="244844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endParaRPr lang="en-US" dirty="0">
              <a:effectLst/>
            </a:endParaRPr>
          </a:p>
        </p:txBody>
      </p:sp>
      <p:sp>
        <p:nvSpPr>
          <p:cNvPr id="4" name="Slide Number Placeholder 3"/>
          <p:cNvSpPr>
            <a:spLocks noGrp="1"/>
          </p:cNvSpPr>
          <p:nvPr>
            <p:ph type="sldNum" sz="quarter" idx="5"/>
          </p:nvPr>
        </p:nvSpPr>
        <p:spPr/>
        <p:txBody>
          <a:bodyPr/>
          <a:lstStyle/>
          <a:p>
            <a:fld id="{93EAF62C-FEA5-4A66-AADC-8EC5FD78964D}" type="slidenum">
              <a:rPr lang="en-US" smtClean="0"/>
              <a:t>7</a:t>
            </a:fld>
            <a:endParaRPr lang="en-US"/>
          </a:p>
        </p:txBody>
      </p:sp>
    </p:spTree>
    <p:extLst>
      <p:ext uri="{BB962C8B-B14F-4D97-AF65-F5344CB8AC3E}">
        <p14:creationId xmlns:p14="http://schemas.microsoft.com/office/powerpoint/2010/main" val="166911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8</a:t>
            </a:fld>
            <a:endParaRPr lang="en-US"/>
          </a:p>
        </p:txBody>
      </p:sp>
    </p:spTree>
    <p:extLst>
      <p:ext uri="{BB962C8B-B14F-4D97-AF65-F5344CB8AC3E}">
        <p14:creationId xmlns:p14="http://schemas.microsoft.com/office/powerpoint/2010/main" val="272007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EAF62C-FEA5-4A66-AADC-8EC5FD78964D}" type="slidenum">
              <a:rPr lang="en-US" smtClean="0"/>
              <a:t>9</a:t>
            </a:fld>
            <a:endParaRPr lang="en-US"/>
          </a:p>
        </p:txBody>
      </p:sp>
    </p:spTree>
    <p:extLst>
      <p:ext uri="{BB962C8B-B14F-4D97-AF65-F5344CB8AC3E}">
        <p14:creationId xmlns:p14="http://schemas.microsoft.com/office/powerpoint/2010/main" val="382277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62674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54725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413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843096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41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63939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4064842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62392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01989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7B168-D7A0-4001-9059-A3B66EB41E38}"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42439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69088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B7B168-D7A0-4001-9059-A3B66EB41E38}"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10109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B7B168-D7A0-4001-9059-A3B66EB41E38}"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72169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7B168-D7A0-4001-9059-A3B66EB41E38}"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28364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132401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7B168-D7A0-4001-9059-A3B66EB41E38}"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2762D-DB32-4714-AE8C-53D37A5BD039}" type="slidenum">
              <a:rPr lang="en-US" smtClean="0"/>
              <a:t>‹#›</a:t>
            </a:fld>
            <a:endParaRPr lang="en-US"/>
          </a:p>
        </p:txBody>
      </p:sp>
    </p:spTree>
    <p:extLst>
      <p:ext uri="{BB962C8B-B14F-4D97-AF65-F5344CB8AC3E}">
        <p14:creationId xmlns:p14="http://schemas.microsoft.com/office/powerpoint/2010/main" val="346232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B7B168-D7A0-4001-9059-A3B66EB41E38}" type="datetimeFigureOut">
              <a:rPr lang="en-US" smtClean="0"/>
              <a:t>1/14/2020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2762D-DB32-4714-AE8C-53D37A5BD039}" type="slidenum">
              <a:rPr lang="en-US" smtClean="0"/>
              <a:t>‹#›</a:t>
            </a:fld>
            <a:endParaRPr lang="en-US"/>
          </a:p>
        </p:txBody>
      </p:sp>
    </p:spTree>
    <p:extLst>
      <p:ext uri="{BB962C8B-B14F-4D97-AF65-F5344CB8AC3E}">
        <p14:creationId xmlns:p14="http://schemas.microsoft.com/office/powerpoint/2010/main" val="412017216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portal.ct.gov/DPH/Health-Information-Systems--Reporting/Hisrhome/Hospitalization-Statistics" TargetMode="External"/><Relationship Id="rId3" Type="http://schemas.openxmlformats.org/officeDocument/2006/relationships/image" Target="../media/image11.png"/><Relationship Id="rId7" Type="http://schemas.openxmlformats.org/officeDocument/2006/relationships/hyperlink" Target="https://portal.ct.gov/DPH/Communications/Services--Programs/Environmental-Heal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doh.state.nj.us/doh-shad/query/selection/ub/UBSelection.html" TargetMode="External"/><Relationship Id="rId5" Type="http://schemas.openxmlformats.org/officeDocument/2006/relationships/hyperlink" Target="https://www-doh.state.nj.us/doh-shad/indicator/complete_profile/NJEPHTAsthmaHosp.html" TargetMode="External"/><Relationship Id="rId4" Type="http://schemas.openxmlformats.org/officeDocument/2006/relationships/image" Target="../media/image12.png"/><Relationship Id="rId9" Type="http://schemas.openxmlformats.org/officeDocument/2006/relationships/hyperlink" Target="https://apps.health.ny.gov/statistics/environmental/public_health_tracking/tracker/index.html#/asthmaMonth"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portal.ct.gov/DPH/Health-Information-Systems--Reporting/Hisrhome/Hospitalization-Statistics" TargetMode="External"/><Relationship Id="rId3" Type="http://schemas.openxmlformats.org/officeDocument/2006/relationships/image" Target="../media/image13.png"/><Relationship Id="rId7" Type="http://schemas.openxmlformats.org/officeDocument/2006/relationships/hyperlink" Target="https://portal.ct.gov/DPH/Communications/Services--Programs/Environmental-Healt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doh.state.nj.us/doh-shad/query/selection/ub/UBSelection.html" TargetMode="External"/><Relationship Id="rId5" Type="http://schemas.openxmlformats.org/officeDocument/2006/relationships/hyperlink" Target="https://www-doh.state.nj.us/doh-shad/indicator/complete_profile/NJEPHTAsthmaHosp.html" TargetMode="External"/><Relationship Id="rId4" Type="http://schemas.openxmlformats.org/officeDocument/2006/relationships/image" Target="../media/image14.png"/><Relationship Id="rId9" Type="http://schemas.openxmlformats.org/officeDocument/2006/relationships/hyperlink" Target="https://apps.health.ny.gov/statistics/environmental/public_health_tracking/tracker/index.html#/asthmaMont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epa.gov/naaqs"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www.epa.gov/outdoor-air-quality-data/about-air-data-reports#aq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95D-7CCF-4A4F-9844-07E3FABA3C19}"/>
              </a:ext>
            </a:extLst>
          </p:cNvPr>
          <p:cNvSpPr>
            <a:spLocks noGrp="1"/>
          </p:cNvSpPr>
          <p:nvPr>
            <p:ph type="ctrTitle"/>
          </p:nvPr>
        </p:nvSpPr>
        <p:spPr>
          <a:xfrm>
            <a:off x="162707" y="1881806"/>
            <a:ext cx="10522226" cy="2169027"/>
          </a:xfrm>
        </p:spPr>
        <p:txBody>
          <a:bodyPr/>
          <a:lstStyle/>
          <a:p>
            <a:r>
              <a:rPr lang="en-US" sz="5200" dirty="0">
                <a:solidFill>
                  <a:schemeClr val="accent1">
                    <a:lumMod val="60000"/>
                    <a:lumOff val="40000"/>
                  </a:schemeClr>
                </a:solidFill>
              </a:rPr>
              <a:t>Air Pollution in the Tristate Area: Trends &amp; Health Effects</a:t>
            </a:r>
          </a:p>
        </p:txBody>
      </p:sp>
      <p:sp>
        <p:nvSpPr>
          <p:cNvPr id="3" name="Subtitle 2">
            <a:extLst>
              <a:ext uri="{FF2B5EF4-FFF2-40B4-BE49-F238E27FC236}">
                <a16:creationId xmlns:a16="http://schemas.microsoft.com/office/drawing/2014/main" id="{7F947080-A923-41F9-ABC3-D6464166418B}"/>
              </a:ext>
            </a:extLst>
          </p:cNvPr>
          <p:cNvSpPr>
            <a:spLocks noGrp="1"/>
          </p:cNvSpPr>
          <p:nvPr>
            <p:ph type="subTitle" idx="1"/>
          </p:nvPr>
        </p:nvSpPr>
        <p:spPr>
          <a:xfrm>
            <a:off x="1507067" y="4050833"/>
            <a:ext cx="7766936" cy="2058419"/>
          </a:xfrm>
        </p:spPr>
        <p:txBody>
          <a:bodyPr/>
          <a:lstStyle/>
          <a:p>
            <a:pPr algn="l"/>
            <a:r>
              <a:rPr lang="en-US" dirty="0"/>
              <a:t>Project 1</a:t>
            </a:r>
          </a:p>
          <a:p>
            <a:pPr algn="l"/>
            <a:r>
              <a:rPr lang="en-US" dirty="0">
                <a:solidFill>
                  <a:schemeClr val="accent2">
                    <a:lumMod val="60000"/>
                    <a:lumOff val="40000"/>
                  </a:schemeClr>
                </a:solidFill>
              </a:rPr>
              <a:t>Group Name: Still Breathing?</a:t>
            </a:r>
          </a:p>
          <a:p>
            <a:pPr algn="l"/>
            <a:r>
              <a:rPr lang="en-US" dirty="0"/>
              <a:t>Group Members:</a:t>
            </a:r>
          </a:p>
          <a:p>
            <a:pPr algn="l"/>
            <a:r>
              <a:rPr lang="en-US" dirty="0">
                <a:solidFill>
                  <a:schemeClr val="accent2">
                    <a:lumMod val="60000"/>
                    <a:lumOff val="40000"/>
                  </a:schemeClr>
                </a:solidFill>
              </a:rPr>
              <a:t>Zuhair Shahzad, Saniya </a:t>
            </a:r>
            <a:r>
              <a:rPr lang="en-US" dirty="0" err="1">
                <a:solidFill>
                  <a:schemeClr val="accent2">
                    <a:lumMod val="60000"/>
                    <a:lumOff val="40000"/>
                  </a:schemeClr>
                </a:solidFill>
              </a:rPr>
              <a:t>Sule</a:t>
            </a:r>
            <a:r>
              <a:rPr lang="en-US" dirty="0">
                <a:solidFill>
                  <a:schemeClr val="accent2">
                    <a:lumMod val="60000"/>
                    <a:lumOff val="40000"/>
                  </a:schemeClr>
                </a:solidFill>
              </a:rPr>
              <a:t>, Eric Meyer, Parag Patel, Bhavani Sathya</a:t>
            </a:r>
          </a:p>
        </p:txBody>
      </p:sp>
    </p:spTree>
    <p:extLst>
      <p:ext uri="{BB962C8B-B14F-4D97-AF65-F5344CB8AC3E}">
        <p14:creationId xmlns:p14="http://schemas.microsoft.com/office/powerpoint/2010/main" val="359446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2600820" y="155251"/>
            <a:ext cx="6782331" cy="908698"/>
          </a:xfrm>
        </p:spPr>
        <p:txBody>
          <a:bodyPr anchor="ctr">
            <a:normAutofit/>
          </a:bodyPr>
          <a:lstStyle/>
          <a:p>
            <a:r>
              <a:rPr lang="en-US" dirty="0"/>
              <a:t>Heat Maps: 2013 Ozone Levels</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677330" y="2160589"/>
            <a:ext cx="2930517" cy="3880773"/>
          </a:xfrm>
        </p:spPr>
        <p:txBody>
          <a:bodyPr>
            <a:normAutofit/>
          </a:bodyPr>
          <a:lstStyle/>
          <a:p>
            <a:pPr marL="0" indent="0">
              <a:buNone/>
            </a:pPr>
            <a:endParaRPr lang="en-US" dirty="0"/>
          </a:p>
          <a:p>
            <a:pPr lvl="1"/>
            <a:endParaRPr lang="en-US" dirty="0"/>
          </a:p>
        </p:txBody>
      </p:sp>
      <p:pic>
        <p:nvPicPr>
          <p:cNvPr id="13" name="Picture 12" descr="A screenshot of a cell phone&#10;&#10;Description automatically generated">
            <a:extLst>
              <a:ext uri="{FF2B5EF4-FFF2-40B4-BE49-F238E27FC236}">
                <a16:creationId xmlns:a16="http://schemas.microsoft.com/office/drawing/2014/main" id="{68060A5D-CF09-4B2F-A1E9-F8D17D3D7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73" y="1252240"/>
            <a:ext cx="5090239" cy="2152088"/>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2761E569-2332-4218-8BC7-1510CB1B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0092" y="3889959"/>
            <a:ext cx="5606180" cy="2426637"/>
          </a:xfrm>
          <a:prstGeom prst="rect">
            <a:avLst/>
          </a:prstGeom>
        </p:spPr>
      </p:pic>
      <p:pic>
        <p:nvPicPr>
          <p:cNvPr id="17" name="Picture 16">
            <a:extLst>
              <a:ext uri="{FF2B5EF4-FFF2-40B4-BE49-F238E27FC236}">
                <a16:creationId xmlns:a16="http://schemas.microsoft.com/office/drawing/2014/main" id="{DC2BE31D-D2CE-4EA3-842C-D3B9B04CAEBD}"/>
              </a:ext>
            </a:extLst>
          </p:cNvPr>
          <p:cNvPicPr>
            <a:picLocks noChangeAspect="1"/>
          </p:cNvPicPr>
          <p:nvPr/>
        </p:nvPicPr>
        <p:blipFill>
          <a:blip r:embed="rId5"/>
          <a:stretch>
            <a:fillRect/>
          </a:stretch>
        </p:blipFill>
        <p:spPr>
          <a:xfrm>
            <a:off x="6398492" y="1296308"/>
            <a:ext cx="5228535" cy="2132692"/>
          </a:xfrm>
          <a:prstGeom prst="rect">
            <a:avLst/>
          </a:prstGeom>
        </p:spPr>
      </p:pic>
    </p:spTree>
    <p:extLst>
      <p:ext uri="{BB962C8B-B14F-4D97-AF65-F5344CB8AC3E}">
        <p14:creationId xmlns:p14="http://schemas.microsoft.com/office/powerpoint/2010/main" val="27332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F5A-EC62-452A-A483-760698D6CAED}"/>
              </a:ext>
            </a:extLst>
          </p:cNvPr>
          <p:cNvSpPr>
            <a:spLocks noGrp="1"/>
          </p:cNvSpPr>
          <p:nvPr>
            <p:ph type="title"/>
          </p:nvPr>
        </p:nvSpPr>
        <p:spPr>
          <a:xfrm>
            <a:off x="705049" y="125260"/>
            <a:ext cx="10225128" cy="1439614"/>
          </a:xfrm>
        </p:spPr>
        <p:txBody>
          <a:bodyPr>
            <a:noAutofit/>
          </a:bodyPr>
          <a:lstStyle/>
          <a:p>
            <a:pPr algn="ctr"/>
            <a:r>
              <a:rPr lang="en-US" sz="3000" dirty="0"/>
              <a:t>Asthma Emergency Department Visits &amp; Hospitalizations for the Tristate Area (2006-2016)</a:t>
            </a:r>
            <a:endParaRPr lang="en-US" sz="3000" baseline="30000" dirty="0"/>
          </a:p>
        </p:txBody>
      </p:sp>
      <p:pic>
        <p:nvPicPr>
          <p:cNvPr id="8" name="Content Placeholder 7" descr="A screenshot of a cell phone&#10;&#10;Description automatically generated">
            <a:extLst>
              <a:ext uri="{FF2B5EF4-FFF2-40B4-BE49-F238E27FC236}">
                <a16:creationId xmlns:a16="http://schemas.microsoft.com/office/drawing/2014/main" id="{C7B80AE4-05CA-4BEA-A736-C328051E94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35" y="1458990"/>
            <a:ext cx="5825192" cy="4368894"/>
          </a:xfrm>
        </p:spPr>
      </p:pic>
      <p:pic>
        <p:nvPicPr>
          <p:cNvPr id="12" name="Picture 11" descr="A screenshot of a cell phone&#10;&#10;Description automatically generated">
            <a:extLst>
              <a:ext uri="{FF2B5EF4-FFF2-40B4-BE49-F238E27FC236}">
                <a16:creationId xmlns:a16="http://schemas.microsoft.com/office/drawing/2014/main" id="{0364C505-EB30-426B-B8EE-304C81C46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575" y="1458990"/>
            <a:ext cx="5825192" cy="4368894"/>
          </a:xfrm>
          <a:prstGeom prst="rect">
            <a:avLst/>
          </a:prstGeom>
        </p:spPr>
      </p:pic>
      <p:sp>
        <p:nvSpPr>
          <p:cNvPr id="13" name="Footer Placeholder 12">
            <a:extLst>
              <a:ext uri="{FF2B5EF4-FFF2-40B4-BE49-F238E27FC236}">
                <a16:creationId xmlns:a16="http://schemas.microsoft.com/office/drawing/2014/main" id="{1F5C1AF0-D930-4FF1-A124-570D5978B3E0}"/>
              </a:ext>
            </a:extLst>
          </p:cNvPr>
          <p:cNvSpPr>
            <a:spLocks noGrp="1"/>
          </p:cNvSpPr>
          <p:nvPr>
            <p:ph type="ftr" sz="quarter" idx="11"/>
          </p:nvPr>
        </p:nvSpPr>
        <p:spPr>
          <a:xfrm>
            <a:off x="545910" y="6196084"/>
            <a:ext cx="11646090" cy="427475"/>
          </a:xfrm>
        </p:spPr>
        <p:txBody>
          <a:bodyPr/>
          <a:lstStyle/>
          <a:p>
            <a:r>
              <a:rPr lang="en-US" dirty="0"/>
              <a:t>Sources:</a:t>
            </a:r>
            <a:r>
              <a:rPr lang="en-US" baseline="30000" dirty="0"/>
              <a:t> </a:t>
            </a:r>
            <a:r>
              <a:rPr lang="en-US" baseline="30000" dirty="0" err="1"/>
              <a:t>d,e,f,g,h</a:t>
            </a:r>
            <a:endParaRPr lang="en-US" dirty="0"/>
          </a:p>
          <a:p>
            <a:r>
              <a:rPr lang="en-US" dirty="0"/>
              <a:t>d. </a:t>
            </a:r>
            <a:r>
              <a:rPr lang="en-US" dirty="0">
                <a:hlinkClick r:id="rId5"/>
              </a:rPr>
              <a:t>https://www-doh.state.nj.us/doh-shad/indicator/complete_profile/NJEPHTAsthmaHosp.html</a:t>
            </a:r>
            <a:endParaRPr lang="en-US" dirty="0"/>
          </a:p>
          <a:p>
            <a:r>
              <a:rPr lang="en-US" dirty="0"/>
              <a:t>e. </a:t>
            </a:r>
            <a:r>
              <a:rPr lang="en-US" dirty="0">
                <a:hlinkClick r:id="rId6"/>
              </a:rPr>
              <a:t>https://www-doh.state.nj.us/doh-shad/query/selection/ub/UBSelection.html</a:t>
            </a:r>
            <a:endParaRPr lang="en-US" dirty="0"/>
          </a:p>
          <a:p>
            <a:r>
              <a:rPr lang="en-US" dirty="0"/>
              <a:t>f. </a:t>
            </a:r>
            <a:r>
              <a:rPr lang="en-US" dirty="0">
                <a:hlinkClick r:id="rId7"/>
              </a:rPr>
              <a:t>https://portal.ct.gov/DPH/Communications/Services--Programs/Environmental-Health</a:t>
            </a:r>
            <a:endParaRPr lang="en-US" dirty="0"/>
          </a:p>
          <a:p>
            <a:r>
              <a:rPr lang="en-US" dirty="0"/>
              <a:t>g. </a:t>
            </a:r>
            <a:r>
              <a:rPr lang="en-US" dirty="0">
                <a:hlinkClick r:id="rId8"/>
              </a:rPr>
              <a:t>https://portal.ct.gov/DPH/Health-Information-Systems--Reporting/Hisrhome/Hospitalization-Statistics</a:t>
            </a:r>
            <a:endParaRPr lang="en-US" dirty="0"/>
          </a:p>
          <a:p>
            <a:r>
              <a:rPr lang="en-US" dirty="0"/>
              <a:t>h. </a:t>
            </a:r>
            <a:r>
              <a:rPr lang="en-US" dirty="0">
                <a:hlinkClick r:id="rId9"/>
              </a:rPr>
              <a:t>https://apps.health.ny.gov/statistics/environmental/public_health_tracking/tracker/index.html#/asthmaMonth</a:t>
            </a:r>
            <a:endParaRPr lang="en-US" dirty="0"/>
          </a:p>
          <a:p>
            <a:endParaRPr lang="en-US" dirty="0"/>
          </a:p>
        </p:txBody>
      </p:sp>
    </p:spTree>
    <p:extLst>
      <p:ext uri="{BB962C8B-B14F-4D97-AF65-F5344CB8AC3E}">
        <p14:creationId xmlns:p14="http://schemas.microsoft.com/office/powerpoint/2010/main" val="18633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3624-0AD3-4EF6-A7C2-7A1340AD5983}"/>
              </a:ext>
            </a:extLst>
          </p:cNvPr>
          <p:cNvSpPr>
            <a:spLocks noGrp="1"/>
          </p:cNvSpPr>
          <p:nvPr>
            <p:ph type="title"/>
          </p:nvPr>
        </p:nvSpPr>
        <p:spPr>
          <a:xfrm>
            <a:off x="480385" y="83979"/>
            <a:ext cx="10633091" cy="1320800"/>
          </a:xfrm>
        </p:spPr>
        <p:txBody>
          <a:bodyPr>
            <a:normAutofit fontScale="90000"/>
          </a:bodyPr>
          <a:lstStyle/>
          <a:p>
            <a:pPr algn="ctr"/>
            <a:r>
              <a:rPr lang="en-US" dirty="0"/>
              <a:t>Hospitalizations for Chronic Obstructive Pulmonary Disease (COPD) in the Tristate Area (2006-2016)</a:t>
            </a:r>
          </a:p>
        </p:txBody>
      </p:sp>
      <p:pic>
        <p:nvPicPr>
          <p:cNvPr id="6" name="Picture 5">
            <a:extLst>
              <a:ext uri="{FF2B5EF4-FFF2-40B4-BE49-F238E27FC236}">
                <a16:creationId xmlns:a16="http://schemas.microsoft.com/office/drawing/2014/main" id="{225B2922-1F64-4BD1-8B36-2D4735AD9110}"/>
              </a:ext>
            </a:extLst>
          </p:cNvPr>
          <p:cNvPicPr>
            <a:picLocks noChangeAspect="1"/>
          </p:cNvPicPr>
          <p:nvPr/>
        </p:nvPicPr>
        <p:blipFill>
          <a:blip r:embed="rId3"/>
          <a:stretch>
            <a:fillRect/>
          </a:stretch>
        </p:blipFill>
        <p:spPr>
          <a:xfrm>
            <a:off x="2449354" y="3123789"/>
            <a:ext cx="274344" cy="1993565"/>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1FC77AA6-AA15-4AAB-BC2B-BD8CECBB56C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49354" y="1332624"/>
            <a:ext cx="6371822" cy="4778867"/>
          </a:xfrm>
        </p:spPr>
      </p:pic>
      <p:sp>
        <p:nvSpPr>
          <p:cNvPr id="10" name="Footer Placeholder 9">
            <a:extLst>
              <a:ext uri="{FF2B5EF4-FFF2-40B4-BE49-F238E27FC236}">
                <a16:creationId xmlns:a16="http://schemas.microsoft.com/office/drawing/2014/main" id="{7CB9B235-0A66-46EF-8B9F-3B1C9AC3683C}"/>
              </a:ext>
            </a:extLst>
          </p:cNvPr>
          <p:cNvSpPr>
            <a:spLocks noGrp="1"/>
          </p:cNvSpPr>
          <p:nvPr>
            <p:ph type="ftr" sz="quarter" idx="11"/>
          </p:nvPr>
        </p:nvSpPr>
        <p:spPr>
          <a:xfrm>
            <a:off x="262020" y="6324303"/>
            <a:ext cx="6297612" cy="365125"/>
          </a:xfrm>
        </p:spPr>
        <p:txBody>
          <a:bodyPr/>
          <a:lstStyle/>
          <a:p>
            <a:r>
              <a:rPr lang="en-US" dirty="0"/>
              <a:t>Sources:</a:t>
            </a:r>
            <a:r>
              <a:rPr lang="en-US" baseline="30000" dirty="0"/>
              <a:t> </a:t>
            </a:r>
            <a:r>
              <a:rPr lang="en-US" baseline="30000" dirty="0" err="1"/>
              <a:t>d,e,f,g,h</a:t>
            </a:r>
            <a:endParaRPr lang="en-US" dirty="0"/>
          </a:p>
          <a:p>
            <a:r>
              <a:rPr lang="en-US" dirty="0"/>
              <a:t>d. </a:t>
            </a:r>
            <a:r>
              <a:rPr lang="en-US" dirty="0">
                <a:hlinkClick r:id="rId5"/>
              </a:rPr>
              <a:t>https://www-doh.state.nj.us/doh-shad/indicator/complete_profile/NJEPHTAsthmaHosp.html</a:t>
            </a:r>
            <a:endParaRPr lang="en-US" dirty="0"/>
          </a:p>
          <a:p>
            <a:r>
              <a:rPr lang="en-US" dirty="0"/>
              <a:t>e. </a:t>
            </a:r>
            <a:r>
              <a:rPr lang="en-US" dirty="0">
                <a:hlinkClick r:id="rId6"/>
              </a:rPr>
              <a:t>https://www-doh.state.nj.us/doh-shad/query/selection/ub/UBSelection.html</a:t>
            </a:r>
            <a:endParaRPr lang="en-US" dirty="0"/>
          </a:p>
          <a:p>
            <a:r>
              <a:rPr lang="en-US" dirty="0"/>
              <a:t>f. </a:t>
            </a:r>
            <a:r>
              <a:rPr lang="en-US" dirty="0">
                <a:hlinkClick r:id="rId7"/>
              </a:rPr>
              <a:t>https://portal.ct.gov/DPH/Communications/Services--Programs/Environmental-Health</a:t>
            </a:r>
            <a:endParaRPr lang="en-US" dirty="0"/>
          </a:p>
          <a:p>
            <a:r>
              <a:rPr lang="en-US" dirty="0"/>
              <a:t>g. </a:t>
            </a:r>
            <a:r>
              <a:rPr lang="en-US" dirty="0">
                <a:hlinkClick r:id="rId8"/>
              </a:rPr>
              <a:t>https://portal.ct.gov/DPH/Health-Information-Systems--Reporting/Hisrhome/Hospitalization-Statistics</a:t>
            </a:r>
            <a:endParaRPr lang="en-US" dirty="0"/>
          </a:p>
          <a:p>
            <a:r>
              <a:rPr lang="en-US" dirty="0"/>
              <a:t>h. </a:t>
            </a:r>
            <a:r>
              <a:rPr lang="en-US" dirty="0">
                <a:hlinkClick r:id="rId9"/>
              </a:rPr>
              <a:t>https://apps.health.ny.gov/statistics/environmental/public_health_tracking/tracker/index.html#/asthmaMonth</a:t>
            </a:r>
            <a:endParaRPr lang="en-US" dirty="0"/>
          </a:p>
          <a:p>
            <a:endParaRPr lang="en-US" dirty="0"/>
          </a:p>
        </p:txBody>
      </p:sp>
    </p:spTree>
    <p:extLst>
      <p:ext uri="{BB962C8B-B14F-4D97-AF65-F5344CB8AC3E}">
        <p14:creationId xmlns:p14="http://schemas.microsoft.com/office/powerpoint/2010/main" val="409573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14BA-0A01-4CB6-8F8C-6A3EEB9AD0AA}"/>
              </a:ext>
            </a:extLst>
          </p:cNvPr>
          <p:cNvSpPr>
            <a:spLocks noGrp="1"/>
          </p:cNvSpPr>
          <p:nvPr>
            <p:ph type="title"/>
          </p:nvPr>
        </p:nvSpPr>
        <p:spPr>
          <a:xfrm>
            <a:off x="1146566" y="312822"/>
            <a:ext cx="8596668" cy="938463"/>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A15489C6-640E-4459-B1D6-5BE4B4559279}"/>
              </a:ext>
            </a:extLst>
          </p:cNvPr>
          <p:cNvSpPr>
            <a:spLocks noGrp="1"/>
          </p:cNvSpPr>
          <p:nvPr>
            <p:ph idx="1"/>
          </p:nvPr>
        </p:nvSpPr>
        <p:spPr>
          <a:xfrm>
            <a:off x="709943" y="1046568"/>
            <a:ext cx="9961234" cy="5094924"/>
          </a:xfrm>
        </p:spPr>
        <p:txBody>
          <a:bodyPr>
            <a:normAutofit fontScale="92500" lnSpcReduction="10000"/>
          </a:bodyPr>
          <a:lstStyle/>
          <a:p>
            <a:pPr marL="0" lvl="0" indent="0">
              <a:buNone/>
            </a:pPr>
            <a:r>
              <a:rPr lang="en-US" sz="1900" dirty="0"/>
              <a:t>Overall</a:t>
            </a:r>
          </a:p>
          <a:p>
            <a:pPr lvl="0"/>
            <a:r>
              <a:rPr lang="en-US" sz="1900" dirty="0"/>
              <a:t>Air quality in the tristate area has improved since 1980 and over our assessment period (2006 – 2016)</a:t>
            </a:r>
          </a:p>
          <a:p>
            <a:pPr lvl="0"/>
            <a:r>
              <a:rPr lang="en-US" sz="1900" dirty="0"/>
              <a:t>Forty-year data shows consistent increases in the number of Acceptable AQ days and a corresponding decrease in Poor AQ days.</a:t>
            </a:r>
          </a:p>
          <a:p>
            <a:pPr marL="0" lvl="0" indent="0">
              <a:buNone/>
            </a:pPr>
            <a:r>
              <a:rPr lang="en-US" sz="1900" dirty="0"/>
              <a:t>Individual Air Pollutants (average concentration)</a:t>
            </a:r>
          </a:p>
          <a:p>
            <a:pPr lvl="0"/>
            <a:r>
              <a:rPr lang="en-US" sz="1900" dirty="0"/>
              <a:t>2006 to 2009 – consistent decrease</a:t>
            </a:r>
          </a:p>
          <a:p>
            <a:pPr lvl="0"/>
            <a:r>
              <a:rPr lang="en-US" sz="1900" dirty="0"/>
              <a:t>2010 to 2013 – some increases noted</a:t>
            </a:r>
          </a:p>
          <a:p>
            <a:pPr lvl="0"/>
            <a:r>
              <a:rPr lang="en-US" sz="1900" dirty="0"/>
              <a:t>2013 to 2016 – mostly decreasing trend for CO, SO2; some increases noted for NO2, O3</a:t>
            </a:r>
          </a:p>
          <a:p>
            <a:pPr marL="0" lvl="0" indent="0">
              <a:buNone/>
            </a:pPr>
            <a:r>
              <a:rPr lang="en-US" sz="1900" dirty="0"/>
              <a:t>Hospitalizations (Asthma &amp; COPD) &amp; ED visits (Asthma)</a:t>
            </a:r>
          </a:p>
          <a:p>
            <a:pPr lvl="0"/>
            <a:r>
              <a:rPr lang="en-US" sz="1900" u="sng" dirty="0"/>
              <a:t>Asthma</a:t>
            </a:r>
            <a:r>
              <a:rPr lang="en-US" sz="1900" dirty="0"/>
              <a:t>: Increases noted beginning in 2008 with ED visits remaining steady afterwards and a decreasing trend in asthma-related admissions</a:t>
            </a:r>
          </a:p>
          <a:p>
            <a:pPr lvl="0"/>
            <a:r>
              <a:rPr lang="en-US" sz="1900" u="sng" dirty="0"/>
              <a:t>COPD hospitalizations</a:t>
            </a:r>
            <a:r>
              <a:rPr lang="en-US" sz="1900" dirty="0"/>
              <a:t>: Increase noted 2008 – 2011; subsequent decrease until 2015.</a:t>
            </a:r>
          </a:p>
          <a:p>
            <a:pPr lvl="1"/>
            <a:r>
              <a:rPr lang="en-US" sz="1700" dirty="0"/>
              <a:t>Start of increasing trend noted in 2016, which coincides with increase in ozone concentrations. </a:t>
            </a:r>
          </a:p>
          <a:p>
            <a:endParaRPr lang="en-US" dirty="0"/>
          </a:p>
        </p:txBody>
      </p:sp>
    </p:spTree>
    <p:extLst>
      <p:ext uri="{BB962C8B-B14F-4D97-AF65-F5344CB8AC3E}">
        <p14:creationId xmlns:p14="http://schemas.microsoft.com/office/powerpoint/2010/main" val="237663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4D26-3984-41BA-AF68-4467D6CA23B7}"/>
              </a:ext>
            </a:extLst>
          </p:cNvPr>
          <p:cNvSpPr>
            <a:spLocks noGrp="1"/>
          </p:cNvSpPr>
          <p:nvPr>
            <p:ph type="title"/>
          </p:nvPr>
        </p:nvSpPr>
        <p:spPr>
          <a:xfrm>
            <a:off x="1482552" y="2342866"/>
            <a:ext cx="8596668" cy="1320800"/>
          </a:xfrm>
        </p:spPr>
        <p:txBody>
          <a:bodyPr/>
          <a:lstStyle/>
          <a:p>
            <a:pPr algn="ctr"/>
            <a:r>
              <a:rPr lang="en-US" dirty="0"/>
              <a:t>Questions?</a:t>
            </a:r>
          </a:p>
        </p:txBody>
      </p:sp>
    </p:spTree>
    <p:extLst>
      <p:ext uri="{BB962C8B-B14F-4D97-AF65-F5344CB8AC3E}">
        <p14:creationId xmlns:p14="http://schemas.microsoft.com/office/powerpoint/2010/main" val="358092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1021891" y="291548"/>
            <a:ext cx="8596668" cy="874643"/>
          </a:xfrm>
        </p:spPr>
        <p:txBody>
          <a:bodyPr/>
          <a:lstStyle/>
          <a:p>
            <a:pPr algn="ctr"/>
            <a:r>
              <a:rPr lang="en-US" dirty="0"/>
              <a:t>Methods</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584569" y="1488613"/>
            <a:ext cx="9606352" cy="5077839"/>
          </a:xfrm>
        </p:spPr>
        <p:txBody>
          <a:bodyPr/>
          <a:lstStyle/>
          <a:p>
            <a:r>
              <a:rPr lang="en-US" dirty="0"/>
              <a:t>EPA AQI Data</a:t>
            </a:r>
          </a:p>
          <a:p>
            <a:r>
              <a:rPr lang="en-US" dirty="0"/>
              <a:t>EPA Individual air pollutant data (gases)</a:t>
            </a:r>
          </a:p>
          <a:p>
            <a:r>
              <a:rPr lang="en-US" dirty="0"/>
              <a:t>Limitations:  Used data available</a:t>
            </a:r>
          </a:p>
          <a:p>
            <a:pPr lvl="1"/>
            <a:r>
              <a:rPr lang="en-US" dirty="0"/>
              <a:t>Note: all years and/or locations not available for all datasets</a:t>
            </a:r>
          </a:p>
          <a:p>
            <a:r>
              <a:rPr lang="en-US" dirty="0"/>
              <a:t>Utilized </a:t>
            </a:r>
            <a:r>
              <a:rPr lang="en-US" dirty="0" err="1"/>
              <a:t>zip_download</a:t>
            </a:r>
            <a:r>
              <a:rPr lang="en-US" dirty="0"/>
              <a:t> function to download the large datasets for data more than a decade</a:t>
            </a:r>
          </a:p>
          <a:p>
            <a:r>
              <a:rPr lang="en-US" dirty="0"/>
              <a:t>Utilized API and Seaborn to create heat maps for ozone levels in tristate by county</a:t>
            </a:r>
          </a:p>
          <a:p>
            <a:pPr marL="0" indent="0">
              <a:buNone/>
            </a:pP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79340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F56-4BE2-48E2-A825-651AF3F7DAE3}"/>
              </a:ext>
            </a:extLst>
          </p:cNvPr>
          <p:cNvSpPr>
            <a:spLocks noGrp="1"/>
          </p:cNvSpPr>
          <p:nvPr>
            <p:ph type="title"/>
          </p:nvPr>
        </p:nvSpPr>
        <p:spPr>
          <a:xfrm>
            <a:off x="754303" y="213417"/>
            <a:ext cx="10683393" cy="775855"/>
          </a:xfrm>
        </p:spPr>
        <p:txBody>
          <a:bodyPr/>
          <a:lstStyle/>
          <a:p>
            <a:pPr algn="ctr"/>
            <a:r>
              <a:rPr lang="en-US" dirty="0"/>
              <a:t>Project Overview</a:t>
            </a:r>
          </a:p>
        </p:txBody>
      </p:sp>
      <p:sp>
        <p:nvSpPr>
          <p:cNvPr id="3" name="Content Placeholder 2">
            <a:extLst>
              <a:ext uri="{FF2B5EF4-FFF2-40B4-BE49-F238E27FC236}">
                <a16:creationId xmlns:a16="http://schemas.microsoft.com/office/drawing/2014/main" id="{616F5D8F-8AAA-4CAC-A58A-30F57D4A0B3D}"/>
              </a:ext>
            </a:extLst>
          </p:cNvPr>
          <p:cNvSpPr>
            <a:spLocks noGrp="1"/>
          </p:cNvSpPr>
          <p:nvPr>
            <p:ph idx="1"/>
          </p:nvPr>
        </p:nvSpPr>
        <p:spPr>
          <a:xfrm>
            <a:off x="865440" y="1232452"/>
            <a:ext cx="10307179" cy="5518148"/>
          </a:xfrm>
        </p:spPr>
        <p:txBody>
          <a:bodyPr>
            <a:normAutofit/>
          </a:bodyPr>
          <a:lstStyle/>
          <a:p>
            <a:pPr marL="0" indent="0">
              <a:lnSpc>
                <a:spcPct val="110000"/>
              </a:lnSpc>
              <a:buNone/>
            </a:pPr>
            <a:r>
              <a:rPr lang="en-US" dirty="0"/>
              <a:t>We examined the trends in outdoor air quality, based on established air quality indicators, from the U.S. Environmental Protection Agency (EPA). We also examined potential trends in the temporal associations between air pollutants and specific health effects in humans. </a:t>
            </a:r>
          </a:p>
          <a:p>
            <a:pPr marL="0" indent="0">
              <a:lnSpc>
                <a:spcPct val="110000"/>
              </a:lnSpc>
              <a:buNone/>
            </a:pPr>
            <a:r>
              <a:rPr lang="en-US" sz="2000" b="1" u="sng" dirty="0"/>
              <a:t>Key Questions:</a:t>
            </a:r>
          </a:p>
          <a:p>
            <a:pPr>
              <a:lnSpc>
                <a:spcPct val="110000"/>
              </a:lnSpc>
            </a:pPr>
            <a:r>
              <a:rPr lang="en-US" dirty="0"/>
              <a:t>What are the trends for Air Quality Indicators (AQIs) for the tristate area over the last 40 years?</a:t>
            </a:r>
          </a:p>
          <a:p>
            <a:pPr>
              <a:lnSpc>
                <a:spcPct val="110000"/>
              </a:lnSpc>
            </a:pPr>
            <a:r>
              <a:rPr lang="en-US" dirty="0"/>
              <a:t>What are the trends in the air quality-related health outcomes in the tristate area over the last 10 years?</a:t>
            </a:r>
          </a:p>
          <a:p>
            <a:pPr>
              <a:lnSpc>
                <a:spcPct val="110000"/>
              </a:lnSpc>
            </a:pPr>
            <a:r>
              <a:rPr lang="en-US" dirty="0"/>
              <a:t>Are specific air pollutant gases more closely associated with negative health outcomes than others in the tristate area?</a:t>
            </a:r>
          </a:p>
          <a:p>
            <a:endParaRPr lang="en-US" dirty="0"/>
          </a:p>
        </p:txBody>
      </p:sp>
    </p:spTree>
    <p:extLst>
      <p:ext uri="{BB962C8B-B14F-4D97-AF65-F5344CB8AC3E}">
        <p14:creationId xmlns:p14="http://schemas.microsoft.com/office/powerpoint/2010/main" val="427815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19D6B277-BE0D-42B9-B53C-6666C0FB62D3}"/>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4385"/>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351693" y="1408927"/>
            <a:ext cx="5412762" cy="4040146"/>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1273682" y="198783"/>
            <a:ext cx="8596668" cy="874643"/>
          </a:xfrm>
        </p:spPr>
        <p:txBody>
          <a:bodyPr/>
          <a:lstStyle/>
          <a:p>
            <a:pPr algn="ctr"/>
            <a:r>
              <a:rPr lang="en-US" dirty="0"/>
              <a:t>Background</a:t>
            </a:r>
          </a:p>
        </p:txBody>
      </p:sp>
      <p:sp>
        <p:nvSpPr>
          <p:cNvPr id="3" name="Content Placeholder 2">
            <a:extLst>
              <a:ext uri="{FF2B5EF4-FFF2-40B4-BE49-F238E27FC236}">
                <a16:creationId xmlns:a16="http://schemas.microsoft.com/office/drawing/2014/main" id="{AC253896-DEA0-4A71-806B-F204463411C5}"/>
              </a:ext>
            </a:extLst>
          </p:cNvPr>
          <p:cNvSpPr>
            <a:spLocks noGrp="1"/>
          </p:cNvSpPr>
          <p:nvPr>
            <p:ph idx="1"/>
          </p:nvPr>
        </p:nvSpPr>
        <p:spPr>
          <a:xfrm>
            <a:off x="6096000" y="1249927"/>
            <a:ext cx="4784035" cy="4237127"/>
          </a:xfrm>
        </p:spPr>
        <p:txBody>
          <a:bodyPr>
            <a:normAutofit/>
          </a:bodyPr>
          <a:lstStyle/>
          <a:p>
            <a:r>
              <a:rPr lang="en-US" dirty="0"/>
              <a:t>Clean Air Act was passed in 1963, with amendments in 1970 and 1990. </a:t>
            </a:r>
          </a:p>
          <a:p>
            <a:r>
              <a:rPr lang="en-US" dirty="0"/>
              <a:t>Air pollution is associated with several health effects, particularly respiratory illness.</a:t>
            </a:r>
          </a:p>
          <a:p>
            <a:r>
              <a:rPr lang="en-US" dirty="0"/>
              <a:t>Air quality measurements for the tristate area (NY, NJ, CT) have not consistently met the U.S. EPA </a:t>
            </a:r>
            <a:r>
              <a:rPr lang="fr-FR" dirty="0"/>
              <a:t> </a:t>
            </a:r>
            <a:r>
              <a:rPr lang="fr-FR" dirty="0">
                <a:solidFill>
                  <a:srgbClr val="00B050"/>
                </a:solidFill>
                <a:hlinkClick r:id="rId5">
                  <a:extLst>
                    <a:ext uri="{A12FA001-AC4F-418D-AE19-62706E023703}">
                      <ahyp:hlinkClr xmlns:ahyp="http://schemas.microsoft.com/office/drawing/2018/hyperlinkcolor" val="tx"/>
                    </a:ext>
                  </a:extLst>
                </a:hlinkClick>
              </a:rPr>
              <a:t>National Ambient Air Quality Standards (NAAQS)</a:t>
            </a:r>
            <a:r>
              <a:rPr lang="fr-FR" dirty="0">
                <a:solidFill>
                  <a:srgbClr val="00B050"/>
                </a:solidFill>
              </a:rPr>
              <a:t>.</a:t>
            </a:r>
            <a:r>
              <a:rPr lang="fr-FR" baseline="30000" dirty="0"/>
              <a:t>a</a:t>
            </a:r>
            <a:endParaRPr lang="en-US" baseline="30000" dirty="0"/>
          </a:p>
          <a:p>
            <a:endParaRPr lang="en-US" dirty="0"/>
          </a:p>
          <a:p>
            <a:pPr marL="0" indent="0">
              <a:buNone/>
            </a:pPr>
            <a:endParaRPr lang="en-US" dirty="0"/>
          </a:p>
          <a:p>
            <a:pPr lvl="1"/>
            <a:endParaRPr lang="en-US" dirty="0"/>
          </a:p>
        </p:txBody>
      </p:sp>
      <p:pic>
        <p:nvPicPr>
          <p:cNvPr id="12" name="Picture 11">
            <a:extLst>
              <a:ext uri="{FF2B5EF4-FFF2-40B4-BE49-F238E27FC236}">
                <a16:creationId xmlns:a16="http://schemas.microsoft.com/office/drawing/2014/main" id="{BFDA26D3-CCB8-4677-8D91-BDEBB319C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0187" y="5096599"/>
            <a:ext cx="3534268" cy="352474"/>
          </a:xfrm>
          <a:prstGeom prst="rect">
            <a:avLst/>
          </a:prstGeom>
        </p:spPr>
      </p:pic>
      <p:sp>
        <p:nvSpPr>
          <p:cNvPr id="13" name="Footer Placeholder 12">
            <a:extLst>
              <a:ext uri="{FF2B5EF4-FFF2-40B4-BE49-F238E27FC236}">
                <a16:creationId xmlns:a16="http://schemas.microsoft.com/office/drawing/2014/main" id="{CD896794-3433-43A3-A556-1244F7400AFA}"/>
              </a:ext>
            </a:extLst>
          </p:cNvPr>
          <p:cNvSpPr>
            <a:spLocks noGrp="1"/>
          </p:cNvSpPr>
          <p:nvPr>
            <p:ph type="ftr" sz="quarter" idx="11"/>
          </p:nvPr>
        </p:nvSpPr>
        <p:spPr>
          <a:xfrm>
            <a:off x="677334" y="6041362"/>
            <a:ext cx="8837728" cy="365125"/>
          </a:xfrm>
        </p:spPr>
        <p:txBody>
          <a:bodyPr/>
          <a:lstStyle/>
          <a:p>
            <a:r>
              <a:rPr lang="en-US" dirty="0"/>
              <a:t>a. </a:t>
            </a:r>
            <a:r>
              <a:rPr lang="en-US" b="1" dirty="0"/>
              <a:t>Reviewing National Ambient Air Quality Standards (NAAQS): Scientific and Technical Information. Reviewing National Ambient Air Quality Standards (NAAQS): Scientific and Technical Information</a:t>
            </a:r>
            <a:endParaRPr lang="en-US" dirty="0"/>
          </a:p>
        </p:txBody>
      </p:sp>
    </p:spTree>
    <p:extLst>
      <p:ext uri="{BB962C8B-B14F-4D97-AF65-F5344CB8AC3E}">
        <p14:creationId xmlns:p14="http://schemas.microsoft.com/office/powerpoint/2010/main" val="37424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F451-39D5-4C9C-8B55-FB26B601407F}"/>
              </a:ext>
            </a:extLst>
          </p:cNvPr>
          <p:cNvSpPr>
            <a:spLocks noGrp="1"/>
          </p:cNvSpPr>
          <p:nvPr>
            <p:ph type="title"/>
          </p:nvPr>
        </p:nvSpPr>
        <p:spPr>
          <a:xfrm>
            <a:off x="1047656" y="326047"/>
            <a:ext cx="2573444" cy="516835"/>
          </a:xfrm>
        </p:spPr>
        <p:txBody>
          <a:bodyPr>
            <a:normAutofit fontScale="90000"/>
          </a:bodyPr>
          <a:lstStyle/>
          <a:p>
            <a:pPr algn="ctr"/>
            <a:r>
              <a:rPr lang="en-US" dirty="0"/>
              <a:t>Background</a:t>
            </a:r>
          </a:p>
        </p:txBody>
      </p:sp>
      <p:graphicFrame>
        <p:nvGraphicFramePr>
          <p:cNvPr id="4" name="Table 4">
            <a:extLst>
              <a:ext uri="{FF2B5EF4-FFF2-40B4-BE49-F238E27FC236}">
                <a16:creationId xmlns:a16="http://schemas.microsoft.com/office/drawing/2014/main" id="{AF4484D0-5BBD-4DA1-9E15-5A3892C0D0C9}"/>
              </a:ext>
            </a:extLst>
          </p:cNvPr>
          <p:cNvGraphicFramePr>
            <a:graphicFrameLocks noGrp="1"/>
          </p:cNvGraphicFramePr>
          <p:nvPr>
            <p:ph idx="1"/>
            <p:extLst>
              <p:ext uri="{D42A27DB-BD31-4B8C-83A1-F6EECF244321}">
                <p14:modId xmlns:p14="http://schemas.microsoft.com/office/powerpoint/2010/main" val="2705876618"/>
              </p:ext>
            </p:extLst>
          </p:nvPr>
        </p:nvGraphicFramePr>
        <p:xfrm>
          <a:off x="4412972" y="222910"/>
          <a:ext cx="7617480" cy="6126480"/>
        </p:xfrm>
        <a:graphic>
          <a:graphicData uri="http://schemas.openxmlformats.org/drawingml/2006/table">
            <a:tbl>
              <a:tblPr firstRow="1" bandRow="1">
                <a:tableStyleId>{5C22544A-7EE6-4342-B048-85BDC9FD1C3A}</a:tableStyleId>
              </a:tblPr>
              <a:tblGrid>
                <a:gridCol w="2499527">
                  <a:extLst>
                    <a:ext uri="{9D8B030D-6E8A-4147-A177-3AD203B41FA5}">
                      <a16:colId xmlns:a16="http://schemas.microsoft.com/office/drawing/2014/main" val="1267800178"/>
                    </a:ext>
                  </a:extLst>
                </a:gridCol>
                <a:gridCol w="2578793">
                  <a:extLst>
                    <a:ext uri="{9D8B030D-6E8A-4147-A177-3AD203B41FA5}">
                      <a16:colId xmlns:a16="http://schemas.microsoft.com/office/drawing/2014/main" val="1169494443"/>
                    </a:ext>
                  </a:extLst>
                </a:gridCol>
                <a:gridCol w="2539160">
                  <a:extLst>
                    <a:ext uri="{9D8B030D-6E8A-4147-A177-3AD203B41FA5}">
                      <a16:colId xmlns:a16="http://schemas.microsoft.com/office/drawing/2014/main" val="1519457952"/>
                    </a:ext>
                  </a:extLst>
                </a:gridCol>
              </a:tblGrid>
              <a:tr h="257943">
                <a:tc>
                  <a:txBody>
                    <a:bodyPr/>
                    <a:lstStyle/>
                    <a:p>
                      <a:r>
                        <a:rPr lang="en-US" sz="1200" dirty="0"/>
                        <a:t>EPA AQI </a:t>
                      </a:r>
                      <a:r>
                        <a:rPr lang="en-US" sz="1200" dirty="0" err="1"/>
                        <a:t>Categories</a:t>
                      </a:r>
                      <a:r>
                        <a:rPr lang="en-US" sz="1200" baseline="30000" dirty="0" err="1"/>
                        <a:t>b</a:t>
                      </a:r>
                      <a:endParaRPr lang="en-US" sz="1200" baseline="30000" dirty="0"/>
                    </a:p>
                  </a:txBody>
                  <a:tcPr/>
                </a:tc>
                <a:tc>
                  <a:txBody>
                    <a:bodyPr/>
                    <a:lstStyle/>
                    <a:p>
                      <a:r>
                        <a:rPr lang="en-US" sz="1200" dirty="0"/>
                        <a:t>Description</a:t>
                      </a:r>
                    </a:p>
                  </a:txBody>
                  <a:tcPr/>
                </a:tc>
                <a:tc>
                  <a:txBody>
                    <a:bodyPr/>
                    <a:lstStyle/>
                    <a:p>
                      <a:r>
                        <a:rPr lang="en-US" sz="1200" dirty="0"/>
                        <a:t>Project Category</a:t>
                      </a:r>
                    </a:p>
                  </a:txBody>
                  <a:tcPr>
                    <a:solidFill>
                      <a:srgbClr val="002060"/>
                    </a:solidFill>
                  </a:tcPr>
                </a:tc>
                <a:extLst>
                  <a:ext uri="{0D108BD9-81ED-4DB2-BD59-A6C34878D82A}">
                    <a16:rowId xmlns:a16="http://schemas.microsoft.com/office/drawing/2014/main" val="204674747"/>
                  </a:ext>
                </a:extLst>
              </a:tr>
              <a:tr h="429904">
                <a:tc>
                  <a:txBody>
                    <a:bodyPr/>
                    <a:lstStyle/>
                    <a:p>
                      <a:r>
                        <a:rPr lang="en-US" sz="1200" dirty="0"/>
                        <a:t>Good (0-50)</a:t>
                      </a:r>
                    </a:p>
                    <a:p>
                      <a:endParaRPr lang="en-US" sz="1200" dirty="0"/>
                    </a:p>
                  </a:txBody>
                  <a:tcPr/>
                </a:tc>
                <a:tc>
                  <a:txBody>
                    <a:bodyPr/>
                    <a:lstStyle/>
                    <a:p>
                      <a:r>
                        <a:rPr lang="en-US" sz="1200" dirty="0"/>
                        <a:t>Air quality is satisfactory</a:t>
                      </a:r>
                    </a:p>
                  </a:txBody>
                  <a:tcPr/>
                </a:tc>
                <a:tc>
                  <a:txBody>
                    <a:bodyPr/>
                    <a:lstStyle/>
                    <a:p>
                      <a:r>
                        <a:rPr lang="en-US" sz="1200" dirty="0"/>
                        <a:t>Acceptable Air Quality</a:t>
                      </a:r>
                    </a:p>
                  </a:txBody>
                  <a:tcPr/>
                </a:tc>
                <a:extLst>
                  <a:ext uri="{0D108BD9-81ED-4DB2-BD59-A6C34878D82A}">
                    <a16:rowId xmlns:a16="http://schemas.microsoft.com/office/drawing/2014/main" val="583659072"/>
                  </a:ext>
                </a:extLst>
              </a:tr>
              <a:tr h="429904">
                <a:tc>
                  <a:txBody>
                    <a:bodyPr/>
                    <a:lstStyle/>
                    <a:p>
                      <a:r>
                        <a:rPr lang="en-US" sz="1200" dirty="0"/>
                        <a:t>Moderate (51-100)</a:t>
                      </a:r>
                    </a:p>
                    <a:p>
                      <a:endParaRPr lang="en-US" sz="1200" dirty="0"/>
                    </a:p>
                  </a:txBody>
                  <a:tcPr/>
                </a:tc>
                <a:tc>
                  <a:txBody>
                    <a:bodyPr/>
                    <a:lstStyle/>
                    <a:p>
                      <a:r>
                        <a:rPr lang="en-US" sz="1200" dirty="0"/>
                        <a:t>Air quality is acceptable</a:t>
                      </a:r>
                    </a:p>
                  </a:txBody>
                  <a:tcPr/>
                </a:tc>
                <a:tc>
                  <a:txBody>
                    <a:bodyPr/>
                    <a:lstStyle/>
                    <a:p>
                      <a:r>
                        <a:rPr lang="en-US" sz="1200" dirty="0"/>
                        <a:t>Acceptable Air Quality</a:t>
                      </a:r>
                    </a:p>
                  </a:txBody>
                  <a:tcPr/>
                </a:tc>
                <a:extLst>
                  <a:ext uri="{0D108BD9-81ED-4DB2-BD59-A6C34878D82A}">
                    <a16:rowId xmlns:a16="http://schemas.microsoft.com/office/drawing/2014/main" val="102250735"/>
                  </a:ext>
                </a:extLst>
              </a:tr>
              <a:tr h="1461675">
                <a:tc>
                  <a:txBody>
                    <a:bodyPr/>
                    <a:lstStyle/>
                    <a:p>
                      <a:r>
                        <a:rPr lang="en-US" sz="1200" dirty="0"/>
                        <a:t>Unhealthy for Sensitive Groups (101-150)</a:t>
                      </a:r>
                    </a:p>
                  </a:txBody>
                  <a:tcPr/>
                </a:tc>
                <a:tc>
                  <a:txBody>
                    <a:bodyPr/>
                    <a:lstStyle/>
                    <a:p>
                      <a:r>
                        <a:rPr lang="en-US" sz="1200" dirty="0"/>
                        <a:t>People with lung disease, older adults and children are at a greater risk from exposure to ozone, whereas persons with heart and lung disease, older adults and children are at greater risk from the presence of particles in the air.</a:t>
                      </a:r>
                    </a:p>
                  </a:txBody>
                  <a:tcPr/>
                </a:tc>
                <a:tc>
                  <a:txBody>
                    <a:bodyPr/>
                    <a:lstStyle/>
                    <a:p>
                      <a:r>
                        <a:rPr lang="en-US" sz="1200" dirty="0"/>
                        <a:t>Poor Air Quality</a:t>
                      </a:r>
                    </a:p>
                  </a:txBody>
                  <a:tcPr/>
                </a:tc>
                <a:extLst>
                  <a:ext uri="{0D108BD9-81ED-4DB2-BD59-A6C34878D82A}">
                    <a16:rowId xmlns:a16="http://schemas.microsoft.com/office/drawing/2014/main" val="1344980479"/>
                  </a:ext>
                </a:extLst>
              </a:tr>
              <a:tr h="1117752">
                <a:tc>
                  <a:txBody>
                    <a:bodyPr/>
                    <a:lstStyle/>
                    <a:p>
                      <a:r>
                        <a:rPr lang="en-US" sz="1200" dirty="0"/>
                        <a:t>Unhealthy (151-200)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Everyone may begin to experience some adverse health effects, and members of the sensitive groups may experience more serious effects.</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885942379"/>
                  </a:ext>
                </a:extLst>
              </a:tr>
              <a:tr h="1117752">
                <a:tc>
                  <a:txBody>
                    <a:bodyPr/>
                    <a:lstStyle/>
                    <a:p>
                      <a:r>
                        <a:rPr lang="en-US" sz="1200" dirty="0"/>
                        <a:t>Very Unhealthy (201-300)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Everyone may begin to experience some adverse health effects, and members of the sensitive groups may experience more serious effects.</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1574135826"/>
                  </a:ext>
                </a:extLst>
              </a:tr>
              <a:tr h="945790">
                <a:tc>
                  <a:txBody>
                    <a:bodyPr/>
                    <a:lstStyle/>
                    <a:p>
                      <a:r>
                        <a:rPr lang="en-US" sz="1200" dirty="0"/>
                        <a:t>Hazardous (&gt; 301)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This would trigger health warnings of emergency conditions. The entire population is more likely to be affected.</a:t>
                      </a:r>
                    </a:p>
                    <a:p>
                      <a:endParaRPr lang="en-US" sz="1200" dirty="0"/>
                    </a:p>
                  </a:txBody>
                  <a:tcPr/>
                </a:tc>
                <a:tc>
                  <a:txBody>
                    <a:bodyPr/>
                    <a:lstStyle/>
                    <a:p>
                      <a:r>
                        <a:rPr lang="en-US" sz="1200" dirty="0"/>
                        <a:t>Poor Air Quality</a:t>
                      </a:r>
                    </a:p>
                  </a:txBody>
                  <a:tcPr/>
                </a:tc>
                <a:extLst>
                  <a:ext uri="{0D108BD9-81ED-4DB2-BD59-A6C34878D82A}">
                    <a16:rowId xmlns:a16="http://schemas.microsoft.com/office/drawing/2014/main" val="3372981264"/>
                  </a:ext>
                </a:extLst>
              </a:tr>
            </a:tbl>
          </a:graphicData>
        </a:graphic>
      </p:graphicFrame>
      <p:sp>
        <p:nvSpPr>
          <p:cNvPr id="6" name="TextBox 5">
            <a:extLst>
              <a:ext uri="{FF2B5EF4-FFF2-40B4-BE49-F238E27FC236}">
                <a16:creationId xmlns:a16="http://schemas.microsoft.com/office/drawing/2014/main" id="{ACC3A9C6-C4ED-474F-B6A0-B77CC0823D01}"/>
              </a:ext>
            </a:extLst>
          </p:cNvPr>
          <p:cNvSpPr txBox="1"/>
          <p:nvPr/>
        </p:nvSpPr>
        <p:spPr>
          <a:xfrm>
            <a:off x="197114" y="1088783"/>
            <a:ext cx="3945155" cy="3693319"/>
          </a:xfrm>
          <a:prstGeom prst="rect">
            <a:avLst/>
          </a:prstGeom>
          <a:noFill/>
        </p:spPr>
        <p:txBody>
          <a:bodyPr wrap="square" rtlCol="0">
            <a:spAutoFit/>
          </a:bodyPr>
          <a:lstStyle/>
          <a:p>
            <a:endParaRPr lang="en-US" dirty="0"/>
          </a:p>
          <a:p>
            <a:pPr marL="285750" indent="-285750">
              <a:buClr>
                <a:srgbClr val="00B0F0"/>
              </a:buClr>
              <a:buSzPct val="60000"/>
              <a:buFont typeface="Wingdings" panose="05000000000000000000" pitchFamily="2" charset="2"/>
              <a:buChar char="Ø"/>
            </a:pPr>
            <a:r>
              <a:rPr lang="en-US" dirty="0">
                <a:solidFill>
                  <a:schemeClr val="tx1">
                    <a:lumMod val="75000"/>
                    <a:lumOff val="25000"/>
                  </a:schemeClr>
                </a:solidFill>
              </a:rPr>
              <a:t>U.S. Environmental Protection Agency tracks individual air pollutant concentrations as well as compiling an overall air quality index (AQI).</a:t>
            </a:r>
          </a:p>
          <a:p>
            <a:pPr marL="285750" indent="-285750">
              <a:buClr>
                <a:srgbClr val="00B0F0"/>
              </a:buClr>
              <a:buSzPct val="60000"/>
              <a:buFont typeface="Wingdings" panose="05000000000000000000" pitchFamily="2" charset="2"/>
              <a:buChar char="Ø"/>
            </a:pPr>
            <a:endParaRPr lang="en-US" dirty="0">
              <a:solidFill>
                <a:schemeClr val="tx1">
                  <a:lumMod val="75000"/>
                  <a:lumOff val="25000"/>
                </a:schemeClr>
              </a:solidFill>
            </a:endParaRPr>
          </a:p>
          <a:p>
            <a:pPr marL="285750" indent="-285750">
              <a:buClr>
                <a:srgbClr val="00B0F0"/>
              </a:buClr>
              <a:buSzPct val="60000"/>
              <a:buFont typeface="Wingdings" panose="05000000000000000000" pitchFamily="2" charset="2"/>
              <a:buChar char="Ø"/>
            </a:pPr>
            <a:r>
              <a:rPr lang="en-US" dirty="0"/>
              <a:t>The AQI focuses on health effects that may be experienced within a few hours or days after breathing unhealthy air. </a:t>
            </a:r>
          </a:p>
          <a:p>
            <a:pPr marL="285750" indent="-285750">
              <a:buFont typeface="Arial" panose="020B0604020202020204" pitchFamily="34" charset="0"/>
              <a:buChar char="•"/>
            </a:pPr>
            <a:endParaRPr lang="en-US" dirty="0"/>
          </a:p>
          <a:p>
            <a:endParaRPr lang="en-US" dirty="0"/>
          </a:p>
        </p:txBody>
      </p:sp>
      <p:sp>
        <p:nvSpPr>
          <p:cNvPr id="7" name="Footer Placeholder 6">
            <a:extLst>
              <a:ext uri="{FF2B5EF4-FFF2-40B4-BE49-F238E27FC236}">
                <a16:creationId xmlns:a16="http://schemas.microsoft.com/office/drawing/2014/main" id="{19F91429-0908-4C1C-B123-BFEE2EBA7C7F}"/>
              </a:ext>
            </a:extLst>
          </p:cNvPr>
          <p:cNvSpPr>
            <a:spLocks noGrp="1"/>
          </p:cNvSpPr>
          <p:nvPr>
            <p:ph type="ftr" sz="quarter" idx="11"/>
          </p:nvPr>
        </p:nvSpPr>
        <p:spPr>
          <a:xfrm>
            <a:off x="472294" y="6349390"/>
            <a:ext cx="6297612" cy="365125"/>
          </a:xfrm>
        </p:spPr>
        <p:txBody>
          <a:bodyPr/>
          <a:lstStyle/>
          <a:p>
            <a:r>
              <a:rPr lang="en-US" dirty="0"/>
              <a:t>b. </a:t>
            </a:r>
            <a:r>
              <a:rPr lang="en-US" dirty="0">
                <a:hlinkClick r:id="rId3"/>
              </a:rPr>
              <a:t>https://www.epa.gov/outdoor-air-quality-data/about-air-data-reports#aqi</a:t>
            </a:r>
            <a:r>
              <a:rPr lang="en-US" dirty="0"/>
              <a:t>.  Air Quality Index Summary Report.</a:t>
            </a:r>
          </a:p>
        </p:txBody>
      </p:sp>
    </p:spTree>
    <p:extLst>
      <p:ext uri="{BB962C8B-B14F-4D97-AF65-F5344CB8AC3E}">
        <p14:creationId xmlns:p14="http://schemas.microsoft.com/office/powerpoint/2010/main" val="120420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8" name="Title 1">
            <a:extLst>
              <a:ext uri="{FF2B5EF4-FFF2-40B4-BE49-F238E27FC236}">
                <a16:creationId xmlns:a16="http://schemas.microsoft.com/office/drawing/2014/main" id="{CD80CC35-6EB5-4A21-9329-2DBB4AFE6420}"/>
              </a:ext>
            </a:extLst>
          </p:cNvPr>
          <p:cNvSpPr>
            <a:spLocks noGrp="1"/>
          </p:cNvSpPr>
          <p:nvPr>
            <p:ph type="title"/>
          </p:nvPr>
        </p:nvSpPr>
        <p:spPr>
          <a:xfrm>
            <a:off x="2203560" y="277864"/>
            <a:ext cx="7784877" cy="911728"/>
          </a:xfrm>
        </p:spPr>
        <p:txBody>
          <a:bodyPr vert="horz" lIns="91440" tIns="45720" rIns="91440" bIns="45720" rtlCol="0" anchor="b">
            <a:noAutofit/>
          </a:bodyPr>
          <a:lstStyle/>
          <a:p>
            <a:pPr algn="ctr">
              <a:lnSpc>
                <a:spcPct val="90000"/>
              </a:lnSpc>
            </a:pPr>
            <a:r>
              <a:rPr lang="en-US" sz="3200" dirty="0"/>
              <a:t>Forty-year Trend in AQI (1980 – 2019)</a:t>
            </a:r>
            <a:br>
              <a:rPr lang="en-US" sz="3200" dirty="0"/>
            </a:br>
            <a:r>
              <a:rPr lang="en-US" sz="3200" dirty="0"/>
              <a:t>Tristate Area (NY, NJ, CT)</a:t>
            </a:r>
          </a:p>
        </p:txBody>
      </p:sp>
      <p:sp>
        <p:nvSpPr>
          <p:cNvPr id="92" name="Isosceles Triangle 91">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descr="A screenshot of a cell phone&#10;&#10;Description automatically generated">
            <a:extLst>
              <a:ext uri="{FF2B5EF4-FFF2-40B4-BE49-F238E27FC236}">
                <a16:creationId xmlns:a16="http://schemas.microsoft.com/office/drawing/2014/main" id="{CB5A77CD-6F12-4B96-833D-D1F364327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64" y="1505152"/>
            <a:ext cx="6485071" cy="5188055"/>
          </a:xfrm>
          <a:prstGeom prst="rect">
            <a:avLst/>
          </a:prstGeom>
        </p:spPr>
      </p:pic>
    </p:spTree>
    <p:extLst>
      <p:ext uri="{BB962C8B-B14F-4D97-AF65-F5344CB8AC3E}">
        <p14:creationId xmlns:p14="http://schemas.microsoft.com/office/powerpoint/2010/main" val="224206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7" name="Title 1">
            <a:extLst>
              <a:ext uri="{FF2B5EF4-FFF2-40B4-BE49-F238E27FC236}">
                <a16:creationId xmlns:a16="http://schemas.microsoft.com/office/drawing/2014/main" id="{CD80CC35-6EB5-4A21-9329-2DBB4AFE6420}"/>
              </a:ext>
            </a:extLst>
          </p:cNvPr>
          <p:cNvSpPr>
            <a:spLocks noGrp="1"/>
          </p:cNvSpPr>
          <p:nvPr>
            <p:ph type="title"/>
          </p:nvPr>
        </p:nvSpPr>
        <p:spPr>
          <a:xfrm>
            <a:off x="158638" y="392491"/>
            <a:ext cx="5558234" cy="1375608"/>
          </a:xfrm>
        </p:spPr>
        <p:txBody>
          <a:bodyPr anchor="ctr">
            <a:normAutofit fontScale="90000"/>
          </a:bodyPr>
          <a:lstStyle/>
          <a:p>
            <a:r>
              <a:rPr lang="en-US" dirty="0">
                <a:solidFill>
                  <a:schemeClr val="bg1"/>
                </a:solidFill>
              </a:rPr>
              <a:t>Trend: Carbon Monoxide (CO) Concentration (2006-2016) for the Tristate Area</a:t>
            </a:r>
          </a:p>
        </p:txBody>
      </p:sp>
      <p:sp>
        <p:nvSpPr>
          <p:cNvPr id="62" name="Content Placeholder 61">
            <a:extLst>
              <a:ext uri="{FF2B5EF4-FFF2-40B4-BE49-F238E27FC236}">
                <a16:creationId xmlns:a16="http://schemas.microsoft.com/office/drawing/2014/main" id="{397ED75F-DDD6-46C0-89B7-AEFCC17BC74F}"/>
              </a:ext>
            </a:extLst>
          </p:cNvPr>
          <p:cNvSpPr>
            <a:spLocks noGrp="1"/>
          </p:cNvSpPr>
          <p:nvPr>
            <p:ph idx="1"/>
          </p:nvPr>
        </p:nvSpPr>
        <p:spPr>
          <a:xfrm>
            <a:off x="673754" y="2160590"/>
            <a:ext cx="3973943" cy="3440110"/>
          </a:xfrm>
        </p:spPr>
        <p:txBody>
          <a:bodyPr>
            <a:normAutofit/>
          </a:bodyPr>
          <a:lstStyle/>
          <a:p>
            <a:r>
              <a:rPr lang="en-US" dirty="0">
                <a:solidFill>
                  <a:schemeClr val="bg1"/>
                </a:solidFill>
              </a:rPr>
              <a:t>All CO gas concentrations in ambient air over the 10-year period were well under the 35 parts-per-million (ppm)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CO concentrations show a less consistent decrease during this period than NY and CT.  </a:t>
            </a:r>
          </a:p>
        </p:txBody>
      </p:sp>
      <p:pic>
        <p:nvPicPr>
          <p:cNvPr id="7" name="Content Placeholder 6" descr="A close up of a map&#10;&#10;Description automatically generated">
            <a:extLst>
              <a:ext uri="{FF2B5EF4-FFF2-40B4-BE49-F238E27FC236}">
                <a16:creationId xmlns:a16="http://schemas.microsoft.com/office/drawing/2014/main" id="{02208C2F-AA4D-49CD-A817-D69A26A01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267" y="247130"/>
            <a:ext cx="6363733" cy="6363733"/>
          </a:xfrm>
          <a:prstGeom prst="rect">
            <a:avLst/>
          </a:prstGeom>
        </p:spPr>
      </p:pic>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Footer Placeholder 7">
            <a:extLst>
              <a:ext uri="{FF2B5EF4-FFF2-40B4-BE49-F238E27FC236}">
                <a16:creationId xmlns:a16="http://schemas.microsoft.com/office/drawing/2014/main" id="{A670EF33-7114-4227-BF95-3CC6F0903300}"/>
              </a:ext>
            </a:extLst>
          </p:cNvPr>
          <p:cNvSpPr>
            <a:spLocks noGrp="1"/>
          </p:cNvSpPr>
          <p:nvPr>
            <p:ph type="ftr" sz="quarter" idx="11"/>
          </p:nvPr>
        </p:nvSpPr>
        <p:spPr/>
        <p:txBody>
          <a:bodyPr/>
          <a:lstStyle/>
          <a:p>
            <a:r>
              <a:rPr lang="en-US" dirty="0">
                <a:solidFill>
                  <a:schemeClr val="bg1"/>
                </a:solidFill>
              </a:rPr>
              <a:t>c. https://www.epa.gov/criteria-air-pollutants/naaqs-table</a:t>
            </a:r>
          </a:p>
        </p:txBody>
      </p:sp>
    </p:spTree>
    <p:extLst>
      <p:ext uri="{BB962C8B-B14F-4D97-AF65-F5344CB8AC3E}">
        <p14:creationId xmlns:p14="http://schemas.microsoft.com/office/powerpoint/2010/main" val="4058847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D80CC35-6EB5-4A21-9329-2DBB4AFE6420}"/>
              </a:ext>
            </a:extLst>
          </p:cNvPr>
          <p:cNvSpPr>
            <a:spLocks noGrp="1"/>
          </p:cNvSpPr>
          <p:nvPr>
            <p:ph type="title"/>
          </p:nvPr>
        </p:nvSpPr>
        <p:spPr>
          <a:xfrm>
            <a:off x="211015" y="140677"/>
            <a:ext cx="5345723" cy="1878398"/>
          </a:xfrm>
        </p:spPr>
        <p:txBody>
          <a:bodyPr anchor="ctr">
            <a:normAutofit fontScale="90000"/>
          </a:bodyPr>
          <a:lstStyle/>
          <a:p>
            <a:r>
              <a:rPr lang="en-US" dirty="0">
                <a:solidFill>
                  <a:schemeClr val="bg1"/>
                </a:solidFill>
              </a:rPr>
              <a:t>Trend: Nitrogen Dioxide (NO2) Concentration (2006-2016) for the Tristate Area</a:t>
            </a:r>
          </a:p>
        </p:txBody>
      </p:sp>
      <p:sp>
        <p:nvSpPr>
          <p:cNvPr id="22" name="Content Placeholder 21">
            <a:extLst>
              <a:ext uri="{FF2B5EF4-FFF2-40B4-BE49-F238E27FC236}">
                <a16:creationId xmlns:a16="http://schemas.microsoft.com/office/drawing/2014/main" id="{743B5F14-3A7D-4DA0-9F4E-21B424ADD666}"/>
              </a:ext>
            </a:extLst>
          </p:cNvPr>
          <p:cNvSpPr>
            <a:spLocks noGrp="1"/>
          </p:cNvSpPr>
          <p:nvPr>
            <p:ph idx="1"/>
          </p:nvPr>
        </p:nvSpPr>
        <p:spPr>
          <a:xfrm>
            <a:off x="673754" y="2160590"/>
            <a:ext cx="3973943" cy="3440110"/>
          </a:xfrm>
        </p:spPr>
        <p:txBody>
          <a:bodyPr>
            <a:normAutofit/>
          </a:bodyPr>
          <a:lstStyle/>
          <a:p>
            <a:r>
              <a:rPr lang="en-US" dirty="0">
                <a:solidFill>
                  <a:schemeClr val="bg1"/>
                </a:solidFill>
              </a:rPr>
              <a:t>All NO2 gas concentrations in ambient air over the 10-year period were well under the 100 parts-per-billion (ppb)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NO2 concentrations show a less consistent decrease during this period than NY and CT.</a:t>
            </a:r>
          </a:p>
          <a:p>
            <a:pPr lvl="1"/>
            <a:r>
              <a:rPr lang="en-US" dirty="0">
                <a:solidFill>
                  <a:schemeClr val="bg1"/>
                </a:solidFill>
              </a:rPr>
              <a:t>Remain on a decreasing trend beginning in 2014.  </a:t>
            </a:r>
          </a:p>
          <a:p>
            <a:endParaRPr lang="en-US" dirty="0">
              <a:solidFill>
                <a:schemeClr val="bg1"/>
              </a:solidFill>
            </a:endParaRPr>
          </a:p>
        </p:txBody>
      </p:sp>
      <p:pic>
        <p:nvPicPr>
          <p:cNvPr id="7" name="Content Placeholder 6" descr="A close up of a map&#10;&#10;Description automatically generated">
            <a:extLst>
              <a:ext uri="{FF2B5EF4-FFF2-40B4-BE49-F238E27FC236}">
                <a16:creationId xmlns:a16="http://schemas.microsoft.com/office/drawing/2014/main" id="{419EE24A-A971-4BD8-9532-1C42CD4F1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103" y="451513"/>
            <a:ext cx="6248398" cy="6248398"/>
          </a:xfrm>
          <a:prstGeom prst="rect">
            <a:avLst/>
          </a:prstGeom>
        </p:spPr>
      </p:pic>
      <p:sp>
        <p:nvSpPr>
          <p:cNvPr id="31" name="Isosceles Triangle 3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Footer Placeholder 7">
            <a:extLst>
              <a:ext uri="{FF2B5EF4-FFF2-40B4-BE49-F238E27FC236}">
                <a16:creationId xmlns:a16="http://schemas.microsoft.com/office/drawing/2014/main" id="{422E3093-40BE-47BF-95A4-EDFFC665485A}"/>
              </a:ext>
            </a:extLst>
          </p:cNvPr>
          <p:cNvSpPr>
            <a:spLocks noGrp="1"/>
          </p:cNvSpPr>
          <p:nvPr>
            <p:ph type="ftr" sz="quarter" idx="11"/>
          </p:nvPr>
        </p:nvSpPr>
        <p:spPr>
          <a:xfrm>
            <a:off x="677334" y="6041362"/>
            <a:ext cx="6297612" cy="365125"/>
          </a:xfrm>
        </p:spPr>
        <p:txBody>
          <a:bodyPr/>
          <a:lstStyle/>
          <a:p>
            <a:r>
              <a:rPr lang="en-US" dirty="0">
                <a:solidFill>
                  <a:schemeClr val="bg1"/>
                </a:solidFill>
              </a:rPr>
              <a:t>c. https://www.epa.gov/criteria-air-pollutants/naaqs-table</a:t>
            </a:r>
          </a:p>
        </p:txBody>
      </p:sp>
    </p:spTree>
    <p:extLst>
      <p:ext uri="{BB962C8B-B14F-4D97-AF65-F5344CB8AC3E}">
        <p14:creationId xmlns:p14="http://schemas.microsoft.com/office/powerpoint/2010/main" val="24532267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E6719CE-ECF4-4AE5-9AAB-F3C9068EF166}"/>
              </a:ext>
            </a:extLst>
          </p:cNvPr>
          <p:cNvSpPr>
            <a:spLocks noGrp="1"/>
          </p:cNvSpPr>
          <p:nvPr>
            <p:ph type="title"/>
          </p:nvPr>
        </p:nvSpPr>
        <p:spPr>
          <a:xfrm>
            <a:off x="211825" y="312904"/>
            <a:ext cx="5238570" cy="1534782"/>
          </a:xfrm>
        </p:spPr>
        <p:txBody>
          <a:bodyPr anchor="ctr">
            <a:normAutofit fontScale="90000"/>
          </a:bodyPr>
          <a:lstStyle/>
          <a:p>
            <a:r>
              <a:rPr lang="en-US" dirty="0">
                <a:solidFill>
                  <a:schemeClr val="bg1"/>
                </a:solidFill>
              </a:rPr>
              <a:t>Trend: Sulphur Dioxide (SO2) Concentration (2006-2016) for the Tristate Area</a:t>
            </a:r>
          </a:p>
        </p:txBody>
      </p:sp>
      <p:sp>
        <p:nvSpPr>
          <p:cNvPr id="40" name="Content Placeholder 8">
            <a:extLst>
              <a:ext uri="{FF2B5EF4-FFF2-40B4-BE49-F238E27FC236}">
                <a16:creationId xmlns:a16="http://schemas.microsoft.com/office/drawing/2014/main" id="{792D1B66-B5E0-4D9E-ACFF-E7030BB50C03}"/>
              </a:ext>
            </a:extLst>
          </p:cNvPr>
          <p:cNvSpPr>
            <a:spLocks noGrp="1"/>
          </p:cNvSpPr>
          <p:nvPr>
            <p:ph idx="1"/>
          </p:nvPr>
        </p:nvSpPr>
        <p:spPr>
          <a:xfrm>
            <a:off x="673754" y="2160590"/>
            <a:ext cx="3973943" cy="3440110"/>
          </a:xfrm>
        </p:spPr>
        <p:txBody>
          <a:bodyPr>
            <a:normAutofit fontScale="92500"/>
          </a:bodyPr>
          <a:lstStyle/>
          <a:p>
            <a:r>
              <a:rPr lang="en-US" dirty="0">
                <a:solidFill>
                  <a:schemeClr val="bg1"/>
                </a:solidFill>
              </a:rPr>
              <a:t>All SO2 gas concentrations in ambient air over the 10-year period were well under the 75 parts-per-billion (ppb) one-hour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SO2 concentrations show a less consistent decrease during this period than NY and CT.</a:t>
            </a:r>
          </a:p>
          <a:p>
            <a:pPr lvl="1"/>
            <a:r>
              <a:rPr lang="en-US" dirty="0">
                <a:solidFill>
                  <a:schemeClr val="bg1"/>
                </a:solidFill>
              </a:rPr>
              <a:t>NJ continues on a decreasing trend and average concentrations are less than NY and CT levels as per 2016 data. </a:t>
            </a:r>
          </a:p>
        </p:txBody>
      </p:sp>
      <p:pic>
        <p:nvPicPr>
          <p:cNvPr id="5" name="Content Placeholder 4" descr="A close up of a map&#10;&#10;Description automatically generated">
            <a:extLst>
              <a:ext uri="{FF2B5EF4-FFF2-40B4-BE49-F238E27FC236}">
                <a16:creationId xmlns:a16="http://schemas.microsoft.com/office/drawing/2014/main" id="{43046902-3707-4A6C-9768-A87470EFE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301" y="484293"/>
            <a:ext cx="6183793" cy="6183793"/>
          </a:xfrm>
          <a:prstGeom prst="rect">
            <a:avLst/>
          </a:prstGeom>
        </p:spPr>
      </p:pic>
      <p:sp>
        <p:nvSpPr>
          <p:cNvPr id="51" name="Isosceles Triangle 5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1" name="Footer Placeholder 7">
            <a:extLst>
              <a:ext uri="{FF2B5EF4-FFF2-40B4-BE49-F238E27FC236}">
                <a16:creationId xmlns:a16="http://schemas.microsoft.com/office/drawing/2014/main" id="{5F796E71-8D67-430D-A613-AA15DEF3A989}"/>
              </a:ext>
            </a:extLst>
          </p:cNvPr>
          <p:cNvSpPr>
            <a:spLocks noGrp="1"/>
          </p:cNvSpPr>
          <p:nvPr>
            <p:ph type="ftr" sz="quarter" idx="11"/>
          </p:nvPr>
        </p:nvSpPr>
        <p:spPr>
          <a:xfrm>
            <a:off x="677334" y="6041362"/>
            <a:ext cx="6297612" cy="365125"/>
          </a:xfrm>
        </p:spPr>
        <p:txBody>
          <a:bodyPr/>
          <a:lstStyle/>
          <a:p>
            <a:r>
              <a:rPr lang="en-US" dirty="0">
                <a:solidFill>
                  <a:schemeClr val="bg1"/>
                </a:solidFill>
              </a:rPr>
              <a:t>c. https://www.epa.gov/criteria-air-pollutants/naaqs-table</a:t>
            </a:r>
          </a:p>
        </p:txBody>
      </p:sp>
    </p:spTree>
    <p:extLst>
      <p:ext uri="{BB962C8B-B14F-4D97-AF65-F5344CB8AC3E}">
        <p14:creationId xmlns:p14="http://schemas.microsoft.com/office/powerpoint/2010/main" val="1489726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5F46F75-4D5D-4D5C-A807-14F611F10429}"/>
              </a:ext>
            </a:extLst>
          </p:cNvPr>
          <p:cNvSpPr>
            <a:spLocks noGrp="1"/>
          </p:cNvSpPr>
          <p:nvPr>
            <p:ph type="title"/>
          </p:nvPr>
        </p:nvSpPr>
        <p:spPr>
          <a:xfrm>
            <a:off x="124161" y="64143"/>
            <a:ext cx="5542879" cy="1843227"/>
          </a:xfrm>
        </p:spPr>
        <p:txBody>
          <a:bodyPr anchor="ctr">
            <a:normAutofit fontScale="90000"/>
          </a:bodyPr>
          <a:lstStyle/>
          <a:p>
            <a:r>
              <a:rPr lang="en-US" dirty="0">
                <a:solidFill>
                  <a:schemeClr val="bg1"/>
                </a:solidFill>
              </a:rPr>
              <a:t>Trend: Ozone (O3) Concentration (2006-2016) for the Tristate Area</a:t>
            </a:r>
          </a:p>
        </p:txBody>
      </p:sp>
      <p:pic>
        <p:nvPicPr>
          <p:cNvPr id="5" name="Content Placeholder 4" descr="A close up of a map&#10;&#10;Description automatically generated">
            <a:extLst>
              <a:ext uri="{FF2B5EF4-FFF2-40B4-BE49-F238E27FC236}">
                <a16:creationId xmlns:a16="http://schemas.microsoft.com/office/drawing/2014/main" id="{49781F0A-047C-41CA-83CE-5F0D5170B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040" y="422032"/>
            <a:ext cx="6189784" cy="618978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Content Placeholder 8">
            <a:extLst>
              <a:ext uri="{FF2B5EF4-FFF2-40B4-BE49-F238E27FC236}">
                <a16:creationId xmlns:a16="http://schemas.microsoft.com/office/drawing/2014/main" id="{CEF8418E-55A5-4828-ACCF-4B11A6BA435D}"/>
              </a:ext>
            </a:extLst>
          </p:cNvPr>
          <p:cNvSpPr>
            <a:spLocks noGrp="1"/>
          </p:cNvSpPr>
          <p:nvPr>
            <p:ph idx="1"/>
          </p:nvPr>
        </p:nvSpPr>
        <p:spPr>
          <a:xfrm>
            <a:off x="487163" y="1914407"/>
            <a:ext cx="4320931" cy="4697409"/>
          </a:xfrm>
        </p:spPr>
        <p:txBody>
          <a:bodyPr>
            <a:normAutofit fontScale="92500" lnSpcReduction="10000"/>
          </a:bodyPr>
          <a:lstStyle/>
          <a:p>
            <a:r>
              <a:rPr lang="en-US" dirty="0">
                <a:solidFill>
                  <a:schemeClr val="bg1"/>
                </a:solidFill>
              </a:rPr>
              <a:t>All O3 gas concentrations in ambient air over the 10-year period were under the 0.070 ppm eight-hour limit specified by the U.S. </a:t>
            </a:r>
            <a:r>
              <a:rPr lang="en-US" dirty="0" err="1">
                <a:solidFill>
                  <a:schemeClr val="bg1"/>
                </a:solidFill>
              </a:rPr>
              <a:t>EPA.</a:t>
            </a:r>
            <a:r>
              <a:rPr lang="en-US" baseline="30000" dirty="0" err="1">
                <a:solidFill>
                  <a:schemeClr val="bg1"/>
                </a:solidFill>
              </a:rPr>
              <a:t>c</a:t>
            </a:r>
            <a:endParaRPr lang="en-US" baseline="30000" dirty="0">
              <a:solidFill>
                <a:schemeClr val="bg1"/>
              </a:solidFill>
            </a:endParaRPr>
          </a:p>
          <a:p>
            <a:r>
              <a:rPr lang="en-US" dirty="0">
                <a:solidFill>
                  <a:schemeClr val="bg1"/>
                </a:solidFill>
              </a:rPr>
              <a:t>New Jersey O3 concentrations show patterns consistent with that of NY and CT during this period. </a:t>
            </a:r>
          </a:p>
          <a:p>
            <a:r>
              <a:rPr lang="en-US" dirty="0">
                <a:solidFill>
                  <a:schemeClr val="bg1"/>
                </a:solidFill>
              </a:rPr>
              <a:t>NJ shows a decreasing trend beginning in 2015 and average concentrations are less than NY and CT levels as per 2016 data. </a:t>
            </a:r>
          </a:p>
          <a:p>
            <a:r>
              <a:rPr lang="en-US" dirty="0">
                <a:solidFill>
                  <a:schemeClr val="bg1"/>
                </a:solidFill>
              </a:rPr>
              <a:t>Ozone levels are more closely related to respiratory illness than other gas pollutants. </a:t>
            </a:r>
          </a:p>
          <a:p>
            <a:pPr lvl="1"/>
            <a:r>
              <a:rPr lang="en-US" dirty="0">
                <a:solidFill>
                  <a:schemeClr val="bg1"/>
                </a:solidFill>
              </a:rPr>
              <a:t>CT levels are consistently the highest and NJ may experience some effects due to proximity and movement of air currents. </a:t>
            </a:r>
          </a:p>
        </p:txBody>
      </p:sp>
      <p:sp>
        <p:nvSpPr>
          <p:cNvPr id="13" name="Footer Placeholder 7">
            <a:extLst>
              <a:ext uri="{FF2B5EF4-FFF2-40B4-BE49-F238E27FC236}">
                <a16:creationId xmlns:a16="http://schemas.microsoft.com/office/drawing/2014/main" id="{66861F27-DC35-470E-80D9-E286D9223386}"/>
              </a:ext>
            </a:extLst>
          </p:cNvPr>
          <p:cNvSpPr>
            <a:spLocks noGrp="1"/>
          </p:cNvSpPr>
          <p:nvPr>
            <p:ph type="ftr" sz="quarter" idx="11"/>
          </p:nvPr>
        </p:nvSpPr>
        <p:spPr>
          <a:xfrm>
            <a:off x="4896852" y="6317027"/>
            <a:ext cx="6297612" cy="365125"/>
          </a:xfrm>
        </p:spPr>
        <p:txBody>
          <a:bodyPr/>
          <a:lstStyle/>
          <a:p>
            <a:r>
              <a:rPr lang="en-US" dirty="0">
                <a:solidFill>
                  <a:schemeClr val="tx1"/>
                </a:solidFill>
              </a:rPr>
              <a:t>c. https://www.epa.gov/criteria-air-pollutants/naaqs-table</a:t>
            </a:r>
          </a:p>
        </p:txBody>
      </p:sp>
    </p:spTree>
    <p:extLst>
      <p:ext uri="{BB962C8B-B14F-4D97-AF65-F5344CB8AC3E}">
        <p14:creationId xmlns:p14="http://schemas.microsoft.com/office/powerpoint/2010/main" val="30117098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1391</Words>
  <Application>Microsoft Office PowerPoint</Application>
  <PresentationFormat>Widescreen</PresentationFormat>
  <Paragraphs>117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Air Pollution in the Tristate Area: Trends &amp; Health Effects</vt:lpstr>
      <vt:lpstr>Project Overview</vt:lpstr>
      <vt:lpstr>Background</vt:lpstr>
      <vt:lpstr>Background</vt:lpstr>
      <vt:lpstr>Forty-year Trend in AQI (1980 – 2019) Tristate Area (NY, NJ, CT)</vt:lpstr>
      <vt:lpstr>Trend: Carbon Monoxide (CO) Concentration (2006-2016) for the Tristate Area</vt:lpstr>
      <vt:lpstr>Trend: Nitrogen Dioxide (NO2) Concentration (2006-2016) for the Tristate Area</vt:lpstr>
      <vt:lpstr>Trend: Sulphur Dioxide (SO2) Concentration (2006-2016) for the Tristate Area</vt:lpstr>
      <vt:lpstr>Trend: Ozone (O3) Concentration (2006-2016) for the Tristate Area</vt:lpstr>
      <vt:lpstr>Heat Maps: 2013 Ozone Levels</vt:lpstr>
      <vt:lpstr>Asthma Emergency Department Visits &amp; Hospitalizations for the Tristate Area (2006-2016)</vt:lpstr>
      <vt:lpstr>Hospitalizations for Chronic Obstructive Pulmonary Disease (COPD) in the Tristate Area (2006-2016)</vt:lpstr>
      <vt:lpstr>Conclusions</vt:lpstr>
      <vt:lpstr>Questions?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the Tristate Area: Trends &amp; Health Effects</dc:title>
  <dc:creator>Bhavani Sathya</dc:creator>
  <cp:lastModifiedBy>Bhavani Sathya</cp:lastModifiedBy>
  <cp:revision>20</cp:revision>
  <dcterms:created xsi:type="dcterms:W3CDTF">2020-01-14T14:08:59Z</dcterms:created>
  <dcterms:modified xsi:type="dcterms:W3CDTF">2020-01-14T15:19:28Z</dcterms:modified>
</cp:coreProperties>
</file>