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0"/>
  </p:notesMasterIdLst>
  <p:sldIdLst>
    <p:sldId id="444" r:id="rId2"/>
    <p:sldId id="343" r:id="rId3"/>
    <p:sldId id="458" r:id="rId4"/>
    <p:sldId id="463" r:id="rId5"/>
    <p:sldId id="359" r:id="rId6"/>
    <p:sldId id="459" r:id="rId7"/>
    <p:sldId id="460" r:id="rId8"/>
    <p:sldId id="462" r:id="rId9"/>
    <p:sldId id="373" r:id="rId10"/>
    <p:sldId id="461" r:id="rId11"/>
    <p:sldId id="360" r:id="rId12"/>
    <p:sldId id="361" r:id="rId13"/>
    <p:sldId id="362" r:id="rId14"/>
    <p:sldId id="364" r:id="rId15"/>
    <p:sldId id="363" r:id="rId16"/>
    <p:sldId id="365" r:id="rId17"/>
    <p:sldId id="457" r:id="rId18"/>
    <p:sldId id="366" r:id="rId19"/>
    <p:sldId id="452" r:id="rId20"/>
    <p:sldId id="454" r:id="rId21"/>
    <p:sldId id="455" r:id="rId22"/>
    <p:sldId id="456" r:id="rId23"/>
    <p:sldId id="367" r:id="rId24"/>
    <p:sldId id="267" r:id="rId25"/>
    <p:sldId id="258" r:id="rId26"/>
    <p:sldId id="451" r:id="rId27"/>
    <p:sldId id="435" r:id="rId28"/>
    <p:sldId id="369" r:id="rId29"/>
    <p:sldId id="352" r:id="rId30"/>
    <p:sldId id="450" r:id="rId31"/>
    <p:sldId id="445" r:id="rId32"/>
    <p:sldId id="422" r:id="rId33"/>
    <p:sldId id="427" r:id="rId34"/>
    <p:sldId id="431" r:id="rId35"/>
    <p:sldId id="432" r:id="rId36"/>
    <p:sldId id="350" r:id="rId37"/>
    <p:sldId id="433" r:id="rId38"/>
    <p:sldId id="44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7" autoAdjust="0"/>
    <p:restoredTop sz="94660"/>
  </p:normalViewPr>
  <p:slideViewPr>
    <p:cSldViewPr snapToGrid="0">
      <p:cViewPr>
        <p:scale>
          <a:sx n="81" d="100"/>
          <a:sy n="81" d="100"/>
        </p:scale>
        <p:origin x="4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46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27DE5-DC85-4C30-80F6-58557D3AA12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7F7CF-614A-43E8-83C0-09083547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5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7F7CF-614A-43E8-83C0-0908354760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8837D-D5E1-0A4B-899B-C74A51C8D2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34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8837D-D5E1-0A4B-899B-C74A51C8D2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24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8837D-D5E1-0A4B-899B-C74A51C8D2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3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Change further curves. Phase = k2 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7F7CF-614A-43E8-83C0-0908354760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76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Change further curves. Phase = k2 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7F7CF-614A-43E8-83C0-0908354760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3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01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5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9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25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5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73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58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36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6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16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0794581A-245F-4990-B1E9-BDA47B825B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30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4581A-245F-4990-B1E9-BDA47B825B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1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66.png"/><Relationship Id="rId3" Type="http://schemas.openxmlformats.org/officeDocument/2006/relationships/image" Target="../media/image45.png"/><Relationship Id="rId7" Type="http://schemas.openxmlformats.org/officeDocument/2006/relationships/image" Target="../media/image14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40.png"/><Relationship Id="rId10" Type="http://schemas.openxmlformats.org/officeDocument/2006/relationships/image" Target="../media/image67.png"/><Relationship Id="rId1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40.png"/><Relationship Id="rId5" Type="http://schemas.openxmlformats.org/officeDocument/2006/relationships/image" Target="../media/image62.png"/><Relationship Id="rId15" Type="http://schemas.openxmlformats.org/officeDocument/2006/relationships/image" Target="../media/image71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80.png"/><Relationship Id="rId1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312.png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5" Type="http://schemas.openxmlformats.org/officeDocument/2006/relationships/image" Target="../media/image21.png"/><Relationship Id="rId4" Type="http://schemas.microsoft.com/office/2007/relationships/hdphoto" Target="../media/hdphoto3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4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0.png"/><Relationship Id="rId12" Type="http://schemas.openxmlformats.org/officeDocument/2006/relationships/image" Target="../media/image3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500.png"/><Relationship Id="rId5" Type="http://schemas.openxmlformats.org/officeDocument/2006/relationships/image" Target="../media/image200.png"/><Relationship Id="rId10" Type="http://schemas.openxmlformats.org/officeDocument/2006/relationships/image" Target="../media/image1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2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200.png"/><Relationship Id="rId10" Type="http://schemas.openxmlformats.org/officeDocument/2006/relationships/image" Target="../media/image170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90B0-18AC-432B-9D2F-E15CD8C2D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Simulink Project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DC2D437-9CB7-4F34-9EBB-3C9500E0ACA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cap="none" smtClean="0"/>
                        <m:t>System</m:t>
                      </m:r>
                      <m:r>
                        <m:rPr>
                          <m:nor/>
                        </m:rPr>
                        <a:rPr lang="en-IN" cap="none" smtClean="0"/>
                        <m:t> </m:t>
                      </m:r>
                      <m:r>
                        <m:rPr>
                          <m:nor/>
                        </m:rPr>
                        <a:rPr lang="en-IN" cap="none" smtClean="0"/>
                        <m:t>Modelling</m:t>
                      </m:r>
                      <m:r>
                        <m:rPr>
                          <m:nor/>
                        </m:rPr>
                        <a:rPr lang="en-IN" cap="none" smtClean="0"/>
                        <m:t> </m:t>
                      </m:r>
                      <m:r>
                        <m:rPr>
                          <m:nor/>
                        </m:rPr>
                        <a:rPr lang="en-IN" cap="none" smtClean="0"/>
                        <m:t>For</m:t>
                      </m:r>
                      <m:r>
                        <m:rPr>
                          <m:nor/>
                        </m:rPr>
                        <a:rPr lang="en-IN" b="0" i="0" cap="none" smtClean="0"/>
                        <m:t> </m:t>
                      </m:r>
                      <m:r>
                        <m:rPr>
                          <m:nor/>
                        </m:rPr>
                        <a:rPr lang="en-US" cap="none" dirty="0" smtClean="0"/>
                        <m:t>Magneto</m:t>
                      </m:r>
                      <m:r>
                        <m:rPr>
                          <m:nor/>
                        </m:rPr>
                        <a:rPr lang="en-US" cap="none" dirty="0" smtClean="0"/>
                        <m:t> </m:t>
                      </m:r>
                      <m:r>
                        <m:rPr>
                          <m:nor/>
                        </m:rPr>
                        <a:rPr lang="en-IN" b="0" i="0" cap="none" dirty="0" smtClean="0"/>
                        <m:t>Active</m:t>
                      </m:r>
                      <m:r>
                        <m:rPr>
                          <m:nor/>
                        </m:rPr>
                        <a:rPr lang="en-IN" b="0" i="0" cap="none" dirty="0" smtClean="0"/>
                        <m:t> </m:t>
                      </m:r>
                      <m:r>
                        <m:rPr>
                          <m:nor/>
                        </m:rPr>
                        <a:rPr lang="en-US" cap="none" dirty="0" smtClean="0"/>
                        <m:t>Elastomers</m:t>
                      </m:r>
                    </m:oMath>
                  </m:oMathPara>
                </a14:m>
                <a:endParaRPr lang="en-US" cap="none" dirty="0"/>
              </a:p>
              <a:p>
                <a:pPr algn="r"/>
                <a:r>
                  <a:rPr lang="en-US" cap="none" dirty="0"/>
                  <a:t>- Parag Pathak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DC2D437-9CB7-4F34-9EBB-3C9500E0AC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l="-356" r="-570" b="-31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538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B9A2-5B0D-46C2-A1CE-F4AE5BF3B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Backup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06068-5853-461B-9ADB-8FAE5D04C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07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AD6A-F7EC-524F-B091-D541B91F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Solution 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0A486-75A5-5A4F-BECB-CC7A5E5D6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4229229" cy="345061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0A486-75A5-5A4F-BECB-CC7A5E5D6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4229229" cy="3450613"/>
              </a:xfrm>
              <a:blipFill>
                <a:blip r:embed="rId3"/>
                <a:stretch>
                  <a:fillRect l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Canvas 150">
            <a:extLst>
              <a:ext uri="{FF2B5EF4-FFF2-40B4-BE49-F238E27FC236}">
                <a16:creationId xmlns:a16="http://schemas.microsoft.com/office/drawing/2014/main" id="{700ABE4D-FEF4-004B-9F2B-73C3AF3C5215}"/>
              </a:ext>
            </a:extLst>
          </p:cNvPr>
          <p:cNvGrpSpPr/>
          <p:nvPr/>
        </p:nvGrpSpPr>
        <p:grpSpPr>
          <a:xfrm>
            <a:off x="5763925" y="1703645"/>
            <a:ext cx="5943600" cy="2738119"/>
            <a:chOff x="0" y="0"/>
            <a:chExt cx="5943600" cy="27381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D050EB-56D3-4248-8019-BEBF712AF65D}"/>
                </a:ext>
              </a:extLst>
            </p:cNvPr>
            <p:cNvSpPr/>
            <p:nvPr/>
          </p:nvSpPr>
          <p:spPr>
            <a:xfrm>
              <a:off x="0" y="0"/>
              <a:ext cx="5943600" cy="2737485"/>
            </a:xfrm>
            <a:prstGeom prst="rect">
              <a:avLst/>
            </a:prstGeom>
            <a:ln>
              <a:noFill/>
              <a:prstDash val="lgDash"/>
            </a:ln>
          </p:spPr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A0D2176-6062-7349-9A63-C7D6B9FDCF32}"/>
                </a:ext>
              </a:extLst>
            </p:cNvPr>
            <p:cNvGrpSpPr/>
            <p:nvPr/>
          </p:nvGrpSpPr>
          <p:grpSpPr>
            <a:xfrm>
              <a:off x="156973" y="1399796"/>
              <a:ext cx="1089541" cy="1060124"/>
              <a:chOff x="-63534" y="2100846"/>
              <a:chExt cx="1280087" cy="1245769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7665D0F-677B-6249-8EF1-F1E803479C52}"/>
                  </a:ext>
                </a:extLst>
              </p:cNvPr>
              <p:cNvGrpSpPr/>
              <p:nvPr/>
            </p:nvGrpSpPr>
            <p:grpSpPr>
              <a:xfrm>
                <a:off x="141404" y="2456741"/>
                <a:ext cx="598293" cy="745724"/>
                <a:chOff x="146962" y="2201587"/>
                <a:chExt cx="745724" cy="745724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0027224-8863-B840-905C-439333144511}"/>
                    </a:ext>
                  </a:extLst>
                </p:cNvPr>
                <p:cNvCxnSpPr/>
                <p:nvPr/>
              </p:nvCxnSpPr>
              <p:spPr>
                <a:xfrm>
                  <a:off x="146962" y="2946827"/>
                  <a:ext cx="745724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2421C57A-1766-BF4E-B510-69B045A711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225899" y="2574449"/>
                  <a:ext cx="745724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222F1DE1-C8D3-344D-A1B8-8C1EF17CA3C5}"/>
                      </a:ext>
                    </a:extLst>
                  </p:cNvPr>
                  <p:cNvSpPr/>
                  <p:nvPr/>
                </p:nvSpPr>
                <p:spPr>
                  <a:xfrm>
                    <a:off x="-63534" y="2100846"/>
                    <a:ext cx="488366" cy="505035"/>
                  </a:xfrm>
                  <a:prstGeom prst="rect">
                    <a:avLst/>
                  </a:prstGeom>
                  <a:ln w="19050">
                    <a:noFill/>
                  </a:ln>
                </p:spPr>
                <p:txBody>
                  <a:bodyPr wrap="square">
                    <a:noAutofit/>
                  </a:bodyPr>
                  <a:lstStyle/>
                  <a:p>
                    <a:pPr marL="0" marR="0">
                      <a:lnSpc>
                        <a:spcPct val="105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𝟎</m:t>
                              </m:r>
                            </m:sup>
                          </m:sSub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marL="0" marR="0">
                      <a:lnSpc>
                        <a:spcPct val="105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600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222F1DE1-C8D3-344D-A1B8-8C1EF17CA3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3534" y="2100846"/>
                    <a:ext cx="488366" cy="50503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685BEC48-5098-B546-A494-E06CCE4123C7}"/>
                      </a:ext>
                    </a:extLst>
                  </p:cNvPr>
                  <p:cNvSpPr/>
                  <p:nvPr/>
                </p:nvSpPr>
                <p:spPr>
                  <a:xfrm>
                    <a:off x="685457" y="2940428"/>
                    <a:ext cx="531096" cy="406187"/>
                  </a:xfrm>
                  <a:prstGeom prst="rect">
                    <a:avLst/>
                  </a:prstGeom>
                  <a:ln w="19050">
                    <a:noFill/>
                  </a:ln>
                </p:spPr>
                <p:txBody>
                  <a:bodyPr wrap="square">
                    <a:noAutofit/>
                  </a:bodyPr>
                  <a:lstStyle/>
                  <a:p>
                    <a:pPr marL="0" marR="0">
                      <a:lnSpc>
                        <a:spcPct val="105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𝟎</m:t>
                              </m:r>
                            </m:sup>
                          </m:sSub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685BEC48-5098-B546-A494-E06CCE4123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457" y="2940428"/>
                    <a:ext cx="531096" cy="4061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Text Box 19">
              <a:extLst>
                <a:ext uri="{FF2B5EF4-FFF2-40B4-BE49-F238E27FC236}">
                  <a16:creationId xmlns:a16="http://schemas.microsoft.com/office/drawing/2014/main" id="{C58FA2FD-CD31-264D-A8A0-CF481572852C}"/>
                </a:ext>
              </a:extLst>
            </p:cNvPr>
            <p:cNvSpPr txBox="1"/>
            <p:nvPr/>
          </p:nvSpPr>
          <p:spPr>
            <a:xfrm>
              <a:off x="738148" y="656697"/>
              <a:ext cx="1090930" cy="29083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Fiber phase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43E7EC-50BE-4844-89FA-89F3F3421DBE}"/>
                </a:ext>
              </a:extLst>
            </p:cNvPr>
            <p:cNvGrpSpPr/>
            <p:nvPr/>
          </p:nvGrpSpPr>
          <p:grpSpPr>
            <a:xfrm>
              <a:off x="588274" y="35999"/>
              <a:ext cx="2105156" cy="2702120"/>
              <a:chOff x="580246" y="36001"/>
              <a:chExt cx="2105156" cy="27021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044335C3-896B-5E41-AEEC-85C15E768279}"/>
                      </a:ext>
                    </a:extLst>
                  </p:cNvPr>
                  <p:cNvSpPr/>
                  <p:nvPr/>
                </p:nvSpPr>
                <p:spPr>
                  <a:xfrm>
                    <a:off x="1238485" y="2322008"/>
                    <a:ext cx="582565" cy="416113"/>
                  </a:xfrm>
                  <a:prstGeom prst="rect">
                    <a:avLst/>
                  </a:prstGeom>
                </p:spPr>
                <p:txBody>
                  <a:bodyPr wrap="square">
                    <a:noAutofit/>
                  </a:bodyPr>
                  <a:lstStyle/>
                  <a:p>
                    <a:pPr marL="0" marR="0">
                      <a:lnSpc>
                        <a:spcPct val="105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𝑜𝑢𝑡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044335C3-896B-5E41-AEEC-85C15E7682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8485" y="2322008"/>
                    <a:ext cx="582565" cy="4161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A870A78-465D-B146-B545-FBE241E29329}"/>
                  </a:ext>
                </a:extLst>
              </p:cNvPr>
              <p:cNvGrpSpPr/>
              <p:nvPr/>
            </p:nvGrpSpPr>
            <p:grpSpPr>
              <a:xfrm>
                <a:off x="1322776" y="36001"/>
                <a:ext cx="995603" cy="296228"/>
                <a:chOff x="1023792" y="-682026"/>
                <a:chExt cx="995603" cy="1208713"/>
              </a:xfrm>
            </p:grpSpPr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D48E0D45-2843-4840-9747-38BE9C9CE461}"/>
                    </a:ext>
                  </a:extLst>
                </p:cNvPr>
                <p:cNvCxnSpPr/>
                <p:nvPr/>
              </p:nvCxnSpPr>
              <p:spPr>
                <a:xfrm flipV="1">
                  <a:off x="1023792" y="-682026"/>
                  <a:ext cx="0" cy="1208713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9694D1D9-D841-0E43-8DF1-2E58D4B5FA6F}"/>
                    </a:ext>
                  </a:extLst>
                </p:cNvPr>
                <p:cNvCxnSpPr/>
                <p:nvPr/>
              </p:nvCxnSpPr>
              <p:spPr>
                <a:xfrm flipV="1">
                  <a:off x="1523758" y="-682026"/>
                  <a:ext cx="0" cy="1208713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5A1E64D8-9E0C-6643-9D90-116463CAC1AB}"/>
                    </a:ext>
                  </a:extLst>
                </p:cNvPr>
                <p:cNvCxnSpPr/>
                <p:nvPr/>
              </p:nvCxnSpPr>
              <p:spPr>
                <a:xfrm flipV="1">
                  <a:off x="2019395" y="-682026"/>
                  <a:ext cx="0" cy="1208713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4540397-06E1-154F-95E9-04F6ADDBAD26}"/>
                  </a:ext>
                </a:extLst>
              </p:cNvPr>
              <p:cNvGrpSpPr/>
              <p:nvPr/>
            </p:nvGrpSpPr>
            <p:grpSpPr>
              <a:xfrm>
                <a:off x="1397519" y="2228452"/>
                <a:ext cx="995603" cy="296228"/>
                <a:chOff x="1069340" y="2223770"/>
                <a:chExt cx="995603" cy="1208713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D4DFDE90-A4C0-1149-B532-50BC4A6B640C}"/>
                    </a:ext>
                  </a:extLst>
                </p:cNvPr>
                <p:cNvCxnSpPr/>
                <p:nvPr/>
              </p:nvCxnSpPr>
              <p:spPr>
                <a:xfrm flipV="1">
                  <a:off x="1069340" y="2223770"/>
                  <a:ext cx="0" cy="1208713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95E8B1C2-4BCD-3D4F-8C4A-E2DFD57BBDBC}"/>
                    </a:ext>
                  </a:extLst>
                </p:cNvPr>
                <p:cNvCxnSpPr/>
                <p:nvPr/>
              </p:nvCxnSpPr>
              <p:spPr>
                <a:xfrm flipV="1">
                  <a:off x="1569305" y="2223770"/>
                  <a:ext cx="0" cy="1208713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2E4A6E99-5C67-B44A-9455-05947C9D6CF2}"/>
                    </a:ext>
                  </a:extLst>
                </p:cNvPr>
                <p:cNvCxnSpPr/>
                <p:nvPr/>
              </p:nvCxnSpPr>
              <p:spPr>
                <a:xfrm flipV="1">
                  <a:off x="2064943" y="2223770"/>
                  <a:ext cx="0" cy="1208713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EFFE697-70B6-9641-9322-E6BA1A331760}"/>
                  </a:ext>
                </a:extLst>
              </p:cNvPr>
              <p:cNvGrpSpPr/>
              <p:nvPr/>
            </p:nvGrpSpPr>
            <p:grpSpPr>
              <a:xfrm>
                <a:off x="580246" y="409625"/>
                <a:ext cx="2105156" cy="1734782"/>
                <a:chOff x="504" y="0"/>
                <a:chExt cx="2105239" cy="1029281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1D22277-9A28-0448-9652-A506E8B17219}"/>
                    </a:ext>
                  </a:extLst>
                </p:cNvPr>
                <p:cNvGrpSpPr/>
                <p:nvPr/>
              </p:nvGrpSpPr>
              <p:grpSpPr>
                <a:xfrm>
                  <a:off x="930" y="342948"/>
                  <a:ext cx="2104813" cy="343562"/>
                  <a:chOff x="1267" y="342947"/>
                  <a:chExt cx="2863618" cy="504106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D001311A-B733-8448-A0CC-B196D1C50ADA}"/>
                      </a:ext>
                    </a:extLst>
                  </p:cNvPr>
                  <p:cNvSpPr/>
                  <p:nvPr/>
                </p:nvSpPr>
                <p:spPr>
                  <a:xfrm>
                    <a:off x="1267" y="342947"/>
                    <a:ext cx="2861427" cy="200096"/>
                  </a:xfrm>
                  <a:prstGeom prst="rect">
                    <a:avLst/>
                  </a:prstGeom>
                  <a:solidFill>
                    <a:srgbClr val="E0EAE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A409D18D-C253-2F44-B676-66908B83C670}"/>
                      </a:ext>
                    </a:extLst>
                  </p:cNvPr>
                  <p:cNvSpPr/>
                  <p:nvPr/>
                </p:nvSpPr>
                <p:spPr>
                  <a:xfrm>
                    <a:off x="3456" y="542741"/>
                    <a:ext cx="2861429" cy="304312"/>
                  </a:xfrm>
                  <a:prstGeom prst="rect">
                    <a:avLst/>
                  </a:prstGeom>
                  <a:solidFill>
                    <a:srgbClr val="A8CDF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EB3B6A89-627C-0B48-9CC7-1DC61607CB14}"/>
                    </a:ext>
                  </a:extLst>
                </p:cNvPr>
                <p:cNvGrpSpPr/>
                <p:nvPr/>
              </p:nvGrpSpPr>
              <p:grpSpPr>
                <a:xfrm>
                  <a:off x="504" y="0"/>
                  <a:ext cx="2103629" cy="342900"/>
                  <a:chOff x="504" y="0"/>
                  <a:chExt cx="2862408" cy="504107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A68BB2B2-6095-5149-B95C-074D2FE34FE9}"/>
                      </a:ext>
                    </a:extLst>
                  </p:cNvPr>
                  <p:cNvSpPr/>
                  <p:nvPr/>
                </p:nvSpPr>
                <p:spPr>
                  <a:xfrm>
                    <a:off x="1084" y="0"/>
                    <a:ext cx="2861828" cy="200096"/>
                  </a:xfrm>
                  <a:prstGeom prst="rect">
                    <a:avLst/>
                  </a:prstGeom>
                  <a:solidFill>
                    <a:srgbClr val="E0EAE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58D3F12A-3B60-0A46-B9A6-D4BE4575221F}"/>
                      </a:ext>
                    </a:extLst>
                  </p:cNvPr>
                  <p:cNvSpPr/>
                  <p:nvPr/>
                </p:nvSpPr>
                <p:spPr>
                  <a:xfrm>
                    <a:off x="504" y="199793"/>
                    <a:ext cx="2861828" cy="304314"/>
                  </a:xfrm>
                  <a:prstGeom prst="rect">
                    <a:avLst/>
                  </a:prstGeom>
                  <a:solidFill>
                    <a:srgbClr val="A8CDF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D428BED-311F-034B-BA2D-26FC26CE6571}"/>
                    </a:ext>
                  </a:extLst>
                </p:cNvPr>
                <p:cNvGrpSpPr/>
                <p:nvPr/>
              </p:nvGrpSpPr>
              <p:grpSpPr>
                <a:xfrm>
                  <a:off x="717" y="686381"/>
                  <a:ext cx="2103416" cy="342900"/>
                  <a:chOff x="717" y="686381"/>
                  <a:chExt cx="2862118" cy="50410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58D1A198-2CCF-6A45-B917-C4E39E5780C8}"/>
                      </a:ext>
                    </a:extLst>
                  </p:cNvPr>
                  <p:cNvSpPr/>
                  <p:nvPr/>
                </p:nvSpPr>
                <p:spPr>
                  <a:xfrm>
                    <a:off x="1007" y="686381"/>
                    <a:ext cx="2861828" cy="200096"/>
                  </a:xfrm>
                  <a:prstGeom prst="rect">
                    <a:avLst/>
                  </a:prstGeom>
                  <a:solidFill>
                    <a:srgbClr val="E0EAE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94CC95CC-4AE3-8943-A376-3FE6A2E44E26}"/>
                      </a:ext>
                    </a:extLst>
                  </p:cNvPr>
                  <p:cNvSpPr/>
                  <p:nvPr/>
                </p:nvSpPr>
                <p:spPr>
                  <a:xfrm>
                    <a:off x="717" y="886174"/>
                    <a:ext cx="2861828" cy="304314"/>
                  </a:xfrm>
                  <a:prstGeom prst="rect">
                    <a:avLst/>
                  </a:prstGeom>
                  <a:solidFill>
                    <a:srgbClr val="A8CDF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7F6DB2-36D1-8644-BD02-E43FF17981C6}"/>
                </a:ext>
              </a:extLst>
            </p:cNvPr>
            <p:cNvGrpSpPr/>
            <p:nvPr/>
          </p:nvGrpSpPr>
          <p:grpSpPr>
            <a:xfrm>
              <a:off x="3579611" y="362403"/>
              <a:ext cx="2242357" cy="1781544"/>
              <a:chOff x="3579611" y="362403"/>
              <a:chExt cx="2242357" cy="178154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289B3E9-BE5E-2C46-B7D2-B436E928B305}"/>
                  </a:ext>
                </a:extLst>
              </p:cNvPr>
              <p:cNvGrpSpPr/>
              <p:nvPr/>
            </p:nvGrpSpPr>
            <p:grpSpPr>
              <a:xfrm>
                <a:off x="3579611" y="362403"/>
                <a:ext cx="2240265" cy="607625"/>
                <a:chOff x="1956791" y="0"/>
                <a:chExt cx="1957984" cy="893986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A1F42866-B71F-3E40-88B3-6BE5EAD490D0}"/>
                    </a:ext>
                  </a:extLst>
                </p:cNvPr>
                <p:cNvPicPr/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0780" r="1194" b="-25087"/>
                <a:stretch/>
              </p:blipFill>
              <p:spPr>
                <a:xfrm flipV="1">
                  <a:off x="1956791" y="431717"/>
                  <a:ext cx="1957070" cy="462269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3105A754-A677-614F-8F04-E0EAEEC04307}"/>
                    </a:ext>
                  </a:extLst>
                </p:cNvPr>
                <p:cNvPicPr/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2909" r="1194" b="-1"/>
                <a:stretch/>
              </p:blipFill>
              <p:spPr>
                <a:xfrm>
                  <a:off x="1956791" y="348849"/>
                  <a:ext cx="1957070" cy="267018"/>
                </a:xfrm>
                <a:prstGeom prst="rect">
                  <a:avLst/>
                </a:prstGeom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BB5CFC29-6FE3-B04E-BF92-C9043987CF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195" b="50603"/>
                <a:stretch/>
              </p:blipFill>
              <p:spPr>
                <a:xfrm>
                  <a:off x="1957248" y="0"/>
                  <a:ext cx="1957527" cy="355877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420C3E80-91CB-EE4D-B10E-DE49E596B3BA}"/>
                    </a:ext>
                  </a:extLst>
                </p:cNvPr>
                <p:cNvPicPr/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209" r="1195" b="49997"/>
                <a:stretch/>
              </p:blipFill>
              <p:spPr>
                <a:xfrm flipV="1">
                  <a:off x="1957705" y="0"/>
                  <a:ext cx="1957070" cy="185738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EBB1064-AD65-8940-862F-94740E2C5950}"/>
                  </a:ext>
                </a:extLst>
              </p:cNvPr>
              <p:cNvGrpSpPr/>
              <p:nvPr/>
            </p:nvGrpSpPr>
            <p:grpSpPr>
              <a:xfrm>
                <a:off x="3580976" y="949857"/>
                <a:ext cx="2239946" cy="607131"/>
                <a:chOff x="0" y="0"/>
                <a:chExt cx="1957984" cy="893986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3A5FC682-FB53-EF4F-8805-2A48D8D34B58}"/>
                    </a:ext>
                  </a:extLst>
                </p:cNvPr>
                <p:cNvPicPr/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0780" r="1194" b="-25087"/>
                <a:stretch/>
              </p:blipFill>
              <p:spPr>
                <a:xfrm flipV="1">
                  <a:off x="0" y="431716"/>
                  <a:ext cx="1957070" cy="462270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22E12098-7CB0-774B-B167-888AD5854125}"/>
                    </a:ext>
                  </a:extLst>
                </p:cNvPr>
                <p:cNvPicPr/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2909" r="1194" b="-1"/>
                <a:stretch/>
              </p:blipFill>
              <p:spPr>
                <a:xfrm>
                  <a:off x="0" y="348849"/>
                  <a:ext cx="1957070" cy="267018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0F9448A0-21EB-0B4D-87B7-2A3772CB08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195" b="50603"/>
                <a:stretch/>
              </p:blipFill>
              <p:spPr>
                <a:xfrm>
                  <a:off x="457" y="0"/>
                  <a:ext cx="1957527" cy="355877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64873391-9099-C14C-9A76-8889AB9FE299}"/>
                    </a:ext>
                  </a:extLst>
                </p:cNvPr>
                <p:cNvPicPr/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209" r="1195" b="49997"/>
                <a:stretch/>
              </p:blipFill>
              <p:spPr>
                <a:xfrm flipV="1">
                  <a:off x="914" y="0"/>
                  <a:ext cx="1957070" cy="185738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1F6B035-120D-AB4F-9990-DAE82A7D4BF1}"/>
                  </a:ext>
                </a:extLst>
              </p:cNvPr>
              <p:cNvGrpSpPr/>
              <p:nvPr/>
            </p:nvGrpSpPr>
            <p:grpSpPr>
              <a:xfrm>
                <a:off x="3582022" y="1536816"/>
                <a:ext cx="2239946" cy="607131"/>
                <a:chOff x="0" y="0"/>
                <a:chExt cx="1957984" cy="893986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8EA74AA1-183B-BD42-B474-F8A5D4287FEA}"/>
                    </a:ext>
                  </a:extLst>
                </p:cNvPr>
                <p:cNvPicPr/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0780" r="1194" b="-25087"/>
                <a:stretch/>
              </p:blipFill>
              <p:spPr>
                <a:xfrm flipV="1">
                  <a:off x="0" y="431716"/>
                  <a:ext cx="1957070" cy="462270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DF1BD753-5D00-974A-A086-26753881B27F}"/>
                    </a:ext>
                  </a:extLst>
                </p:cNvPr>
                <p:cNvPicPr/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2909" r="1194" b="-1"/>
                <a:stretch/>
              </p:blipFill>
              <p:spPr>
                <a:xfrm>
                  <a:off x="0" y="348849"/>
                  <a:ext cx="1957070" cy="267018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9BCA66BC-AC9B-C641-AF0C-35DD907AC3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195" b="50603"/>
                <a:stretch/>
              </p:blipFill>
              <p:spPr>
                <a:xfrm>
                  <a:off x="457" y="0"/>
                  <a:ext cx="1957527" cy="355877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DD91349C-FA2D-9C42-A5FE-9EF77470E7E7}"/>
                    </a:ext>
                  </a:extLst>
                </p:cNvPr>
                <p:cNvPicPr/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209" r="1195" b="49997"/>
                <a:stretch/>
              </p:blipFill>
              <p:spPr>
                <a:xfrm flipV="1">
                  <a:off x="914" y="0"/>
                  <a:ext cx="1957070" cy="185738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83BF9D5C-B080-E849-8CCD-407262051978}"/>
                </a:ext>
              </a:extLst>
            </p:cNvPr>
            <p:cNvSpPr/>
            <p:nvPr/>
          </p:nvSpPr>
          <p:spPr>
            <a:xfrm>
              <a:off x="2787855" y="1046553"/>
              <a:ext cx="664308" cy="328246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4F3ECB3-2E96-DA43-93EE-8FCE0FA06909}"/>
                </a:ext>
              </a:extLst>
            </p:cNvPr>
            <p:cNvGrpSpPr/>
            <p:nvPr/>
          </p:nvGrpSpPr>
          <p:grpSpPr>
            <a:xfrm>
              <a:off x="3194027" y="1343733"/>
              <a:ext cx="967669" cy="1071099"/>
              <a:chOff x="0" y="0"/>
              <a:chExt cx="1136992" cy="125961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0BF416C-B555-F341-8701-FC6E94871F93}"/>
                  </a:ext>
                </a:extLst>
              </p:cNvPr>
              <p:cNvGrpSpPr/>
              <p:nvPr/>
            </p:nvGrpSpPr>
            <p:grpSpPr>
              <a:xfrm>
                <a:off x="204938" y="355895"/>
                <a:ext cx="598293" cy="745724"/>
                <a:chOff x="204938" y="355895"/>
                <a:chExt cx="745724" cy="745724"/>
              </a:xfrm>
            </p:grpSpPr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76F835C8-D152-F041-AD6A-4B39C494F026}"/>
                    </a:ext>
                  </a:extLst>
                </p:cNvPr>
                <p:cNvCxnSpPr/>
                <p:nvPr/>
              </p:nvCxnSpPr>
              <p:spPr>
                <a:xfrm>
                  <a:off x="204938" y="1101134"/>
                  <a:ext cx="745724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66AD90F0-2B11-C045-A8E4-CE35CE7CE5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167923" y="728757"/>
                  <a:ext cx="745724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40D34CF7-FA68-1D4A-8576-AD45535AC346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488366" cy="505034"/>
                  </a:xfrm>
                  <a:prstGeom prst="rect">
                    <a:avLst/>
                  </a:prstGeom>
                  <a:ln w="19050">
                    <a:noFill/>
                  </a:ln>
                </p:spPr>
                <p:txBody>
                  <a:bodyPr wrap="square">
                    <a:noAutofit/>
                  </a:bodyPr>
                  <a:lstStyle/>
                  <a:p>
                    <a:pPr marL="0" marR="0">
                      <a:lnSpc>
                        <a:spcPct val="105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marL="0" marR="0">
                      <a:lnSpc>
                        <a:spcPct val="105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600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40D34CF7-FA68-1D4A-8576-AD45535AC3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488366" cy="50503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2C3B581D-2E20-C845-A84E-ED564EB2D4FB}"/>
                      </a:ext>
                    </a:extLst>
                  </p:cNvPr>
                  <p:cNvSpPr/>
                  <p:nvPr/>
                </p:nvSpPr>
                <p:spPr>
                  <a:xfrm>
                    <a:off x="683332" y="861783"/>
                    <a:ext cx="453660" cy="397836"/>
                  </a:xfrm>
                  <a:prstGeom prst="rect">
                    <a:avLst/>
                  </a:prstGeom>
                  <a:ln w="19050">
                    <a:noFill/>
                  </a:ln>
                </p:spPr>
                <p:txBody>
                  <a:bodyPr wrap="square">
                    <a:noAutofit/>
                  </a:bodyPr>
                  <a:lstStyle/>
                  <a:p>
                    <a:pPr marL="0" marR="0">
                      <a:lnSpc>
                        <a:spcPct val="105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2C3B581D-2E20-C845-A84E-ED564EB2D4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32" y="861783"/>
                    <a:ext cx="453660" cy="39783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B3F4599-136E-5946-8AC1-3CCDD2C77AA3}"/>
                    </a:ext>
                  </a:extLst>
                </p:cNvPr>
                <p:cNvSpPr/>
                <p:nvPr/>
              </p:nvSpPr>
              <p:spPr>
                <a:xfrm>
                  <a:off x="2765453" y="856555"/>
                  <a:ext cx="635635" cy="383540"/>
                </a:xfrm>
                <a:prstGeom prst="rect">
                  <a:avLst/>
                </a:prstGeom>
              </p:spPr>
              <p:txBody>
                <a:bodyPr wrap="square">
                  <a:no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𝑭</m:t>
                        </m:r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B3F4599-136E-5946-8AC1-3CCDD2C77A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453" y="856555"/>
                  <a:ext cx="635635" cy="38354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A7B94B4-7C88-EE4C-A045-4289100E7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2715" y="995577"/>
              <a:ext cx="0" cy="58041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C8F67D9-0065-184E-B894-E1B1B289385B}"/>
                    </a:ext>
                  </a:extLst>
                </p:cNvPr>
                <p:cNvSpPr/>
                <p:nvPr/>
              </p:nvSpPr>
              <p:spPr>
                <a:xfrm>
                  <a:off x="1500165" y="1145760"/>
                  <a:ext cx="436245" cy="394335"/>
                </a:xfrm>
                <a:prstGeom prst="rect">
                  <a:avLst/>
                </a:prstGeom>
              </p:spPr>
              <p:txBody>
                <a:bodyPr wrap="square">
                  <a:no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C8F67D9-0065-184E-B894-E1B1B28938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0165" y="1145760"/>
                  <a:ext cx="436245" cy="39433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9DB61BB-751C-3E46-8AFA-A19E41A2B1BD}"/>
                  </a:ext>
                </a:extLst>
              </p:cNvPr>
              <p:cNvSpPr/>
              <p:nvPr/>
            </p:nvSpPr>
            <p:spPr>
              <a:xfrm>
                <a:off x="209737" y="4471688"/>
                <a:ext cx="6096000" cy="166327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Substitute into Incremental Constitutive relations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𝑖𝑘𝑙𝑗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FF74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74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74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74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74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FF74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74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74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74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74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74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74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74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𝑖𝑗𝑘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𝑖𝑠𝑝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ℳ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rgbClr val="FF74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74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74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74FF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74FF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FF74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74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74FF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74FF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74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74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74FF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74FF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9DB61BB-751C-3E46-8AFA-A19E41A2B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37" y="4471688"/>
                <a:ext cx="6096000" cy="1663276"/>
              </a:xfrm>
              <a:prstGeom prst="rect">
                <a:avLst/>
              </a:prstGeom>
              <a:blipFill>
                <a:blip r:embed="rId12"/>
                <a:stretch>
                  <a:fillRect l="-800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F9818B5-B0A4-4E48-B308-34E46020F6D7}"/>
                  </a:ext>
                </a:extLst>
              </p:cNvPr>
              <p:cNvSpPr/>
              <p:nvPr/>
            </p:nvSpPr>
            <p:spPr>
              <a:xfrm>
                <a:off x="5909952" y="4619535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Add Governing relations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𝜵</m:t>
                            </m:r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acc>
                              <m:accPr>
                                <m:chr m:val="̇"/>
                                <m:ctrlP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𝑯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𝜵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𝝉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Incompressibility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𝜵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F9818B5-B0A4-4E48-B308-34E46020F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952" y="4619535"/>
                <a:ext cx="6096000" cy="1200329"/>
              </a:xfrm>
              <a:prstGeom prst="rect">
                <a:avLst/>
              </a:prstGeom>
              <a:blipFill>
                <a:blip r:embed="rId13"/>
                <a:stretch>
                  <a:fillRect l="-800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 60">
            <a:extLst>
              <a:ext uri="{FF2B5EF4-FFF2-40B4-BE49-F238E27FC236}">
                <a16:creationId xmlns:a16="http://schemas.microsoft.com/office/drawing/2014/main" id="{5C3DC272-7318-44B7-95B3-D19876C8A7B4}"/>
              </a:ext>
            </a:extLst>
          </p:cNvPr>
          <p:cNvSpPr/>
          <p:nvPr/>
        </p:nvSpPr>
        <p:spPr>
          <a:xfrm>
            <a:off x="490977" y="2882343"/>
            <a:ext cx="602147" cy="1587500"/>
          </a:xfrm>
          <a:custGeom>
            <a:avLst/>
            <a:gdLst>
              <a:gd name="connsiteX0" fmla="*/ 602147 w 602147"/>
              <a:gd name="connsiteY0" fmla="*/ 0 h 1587500"/>
              <a:gd name="connsiteX1" fmla="*/ 5247 w 602147"/>
              <a:gd name="connsiteY1" fmla="*/ 622300 h 1587500"/>
              <a:gd name="connsiteX2" fmla="*/ 360847 w 602147"/>
              <a:gd name="connsiteY2" fmla="*/ 158750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47" h="1587500">
                <a:moveTo>
                  <a:pt x="602147" y="0"/>
                </a:moveTo>
                <a:cubicBezTo>
                  <a:pt x="323805" y="178858"/>
                  <a:pt x="45464" y="357717"/>
                  <a:pt x="5247" y="622300"/>
                </a:cubicBezTo>
                <a:cubicBezTo>
                  <a:pt x="-34970" y="886883"/>
                  <a:pt x="162938" y="1237191"/>
                  <a:pt x="360847" y="1587500"/>
                </a:cubicBezTo>
              </a:path>
            </a:pathLst>
          </a:custGeom>
          <a:noFill/>
          <a:ln>
            <a:solidFill>
              <a:srgbClr val="E44BE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E96323E0-F501-4566-9C95-4291771857AA}"/>
              </a:ext>
            </a:extLst>
          </p:cNvPr>
          <p:cNvSpPr/>
          <p:nvPr/>
        </p:nvSpPr>
        <p:spPr>
          <a:xfrm>
            <a:off x="4776494" y="3467100"/>
            <a:ext cx="2081505" cy="1839648"/>
          </a:xfrm>
          <a:custGeom>
            <a:avLst/>
            <a:gdLst>
              <a:gd name="connsiteX0" fmla="*/ 0 w 2247900"/>
              <a:gd name="connsiteY0" fmla="*/ 0 h 1839648"/>
              <a:gd name="connsiteX1" fmla="*/ 1282700 w 2247900"/>
              <a:gd name="connsiteY1" fmla="*/ 533400 h 1839648"/>
              <a:gd name="connsiteX2" fmla="*/ 1739900 w 2247900"/>
              <a:gd name="connsiteY2" fmla="*/ 1651000 h 1839648"/>
              <a:gd name="connsiteX3" fmla="*/ 2247900 w 2247900"/>
              <a:gd name="connsiteY3" fmla="*/ 1828800 h 1839648"/>
              <a:gd name="connsiteX0" fmla="*/ 0 w 2247900"/>
              <a:gd name="connsiteY0" fmla="*/ 0 h 1839648"/>
              <a:gd name="connsiteX1" fmla="*/ 1282700 w 2247900"/>
              <a:gd name="connsiteY1" fmla="*/ 533400 h 1839648"/>
              <a:gd name="connsiteX2" fmla="*/ 1739900 w 2247900"/>
              <a:gd name="connsiteY2" fmla="*/ 1651000 h 1839648"/>
              <a:gd name="connsiteX3" fmla="*/ 2247900 w 2247900"/>
              <a:gd name="connsiteY3" fmla="*/ 1828800 h 183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1839648">
                <a:moveTo>
                  <a:pt x="0" y="0"/>
                </a:moveTo>
                <a:cubicBezTo>
                  <a:pt x="592364" y="27516"/>
                  <a:pt x="992717" y="258233"/>
                  <a:pt x="1282700" y="533400"/>
                </a:cubicBezTo>
                <a:cubicBezTo>
                  <a:pt x="1572683" y="808567"/>
                  <a:pt x="1579033" y="1435100"/>
                  <a:pt x="1739900" y="1651000"/>
                </a:cubicBezTo>
                <a:cubicBezTo>
                  <a:pt x="1900767" y="1866900"/>
                  <a:pt x="2074333" y="1847850"/>
                  <a:pt x="2247900" y="1828800"/>
                </a:cubicBezTo>
              </a:path>
            </a:pathLst>
          </a:custGeom>
          <a:noFill/>
          <a:ln>
            <a:solidFill>
              <a:srgbClr val="E44BE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6E51-796B-A844-82A9-1384688F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 order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D3ABB7-3D57-C04A-AE5D-F543B17093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⟹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1122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1221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1111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1212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1221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1122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2222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222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222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D3ABB7-3D57-C04A-AE5D-F543B1709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9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1365-FAFF-C64B-9BF5-0C72D9B2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order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08DCE-2224-0F49-890C-473F0E185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520158" cy="345061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⟹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1212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1122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1221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1111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222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1221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1122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2222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222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08DCE-2224-0F49-890C-473F0E185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520158" cy="34506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89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6B91-DEDA-DB4B-9B22-56335798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solution for single medium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FF0FCA-868D-DD46-A8BC-541A10754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520158" cy="374281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First Order system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𝑩𝒚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𝑽𝒚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General Solution</a:t>
                </a:r>
                <a:endParaRPr lang="en-US" b="1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𝑾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Eigen vector matrix (V),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Eigenvalue matrix (V)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FF0FCA-868D-DD46-A8BC-541A10754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520158" cy="3742811"/>
              </a:xfrm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38D1B0C-9B5F-214F-A066-F2AAD5B17ADE}"/>
              </a:ext>
            </a:extLst>
          </p:cNvPr>
          <p:cNvSpPr/>
          <p:nvPr/>
        </p:nvSpPr>
        <p:spPr>
          <a:xfrm>
            <a:off x="9642802" y="3326805"/>
            <a:ext cx="2035391" cy="1108276"/>
          </a:xfrm>
          <a:prstGeom prst="rect">
            <a:avLst/>
          </a:prstGeom>
          <a:solidFill>
            <a:srgbClr val="8ED7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CD09CD-4B55-B24B-B131-A2B103D81F35}"/>
              </a:ext>
            </a:extLst>
          </p:cNvPr>
          <p:cNvGrpSpPr/>
          <p:nvPr/>
        </p:nvGrpSpPr>
        <p:grpSpPr>
          <a:xfrm>
            <a:off x="8579683" y="1730176"/>
            <a:ext cx="1036300" cy="4051428"/>
            <a:chOff x="5331740" y="2165761"/>
            <a:chExt cx="1036300" cy="40514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64737B1-9484-6E42-93DC-6CEB6D46A2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3299" y="2729290"/>
              <a:ext cx="0" cy="278586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D9F2513-C41D-5D4C-9C23-B45282C75DC3}"/>
                    </a:ext>
                  </a:extLst>
                </p:cNvPr>
                <p:cNvSpPr/>
                <p:nvPr/>
              </p:nvSpPr>
              <p:spPr>
                <a:xfrm>
                  <a:off x="5422956" y="5369059"/>
                  <a:ext cx="945084" cy="848130"/>
                </a:xfrm>
                <a:prstGeom prst="rect">
                  <a:avLst/>
                </a:prstGeom>
              </p:spPr>
              <p:txBody>
                <a:bodyPr wrap="square">
                  <a:no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0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D9F2513-C41D-5D4C-9C23-B45282C75D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956" y="5369059"/>
                  <a:ext cx="945084" cy="8481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C8F4C0C-E952-6B4F-ACCD-124B2FBE834B}"/>
                    </a:ext>
                  </a:extLst>
                </p:cNvPr>
                <p:cNvSpPr/>
                <p:nvPr/>
              </p:nvSpPr>
              <p:spPr>
                <a:xfrm>
                  <a:off x="5331740" y="2165761"/>
                  <a:ext cx="927463" cy="849086"/>
                </a:xfrm>
                <a:prstGeom prst="rect">
                  <a:avLst/>
                </a:prstGeom>
              </p:spPr>
              <p:txBody>
                <a:bodyPr wrap="square">
                  <a:no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C8F4C0C-E952-6B4F-ACCD-124B2FBE8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1740" y="2165761"/>
                  <a:ext cx="927463" cy="849086"/>
                </a:xfrm>
                <a:prstGeom prst="rect">
                  <a:avLst/>
                </a:prstGeom>
                <a:blipFill>
                  <a:blip r:embed="rId4"/>
                  <a:stretch>
                    <a:fillRect l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381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A88F-E0BF-E145-B5A1-F1ECF20F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Interface conditions for change in medium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EF6A38-54D7-CF44-A97F-6F7BD0136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B-H Interface Conditions (2 </a:t>
                </a:r>
                <a:r>
                  <a:rPr lang="en-US" dirty="0" err="1"/>
                  <a:t>eqns</a:t>
                </a:r>
                <a:r>
                  <a:rPr lang="en-US" dirty="0"/>
                  <a:t>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Displacement Continuity (2 </a:t>
                </a:r>
                <a:r>
                  <a:rPr lang="en-US" dirty="0" err="1"/>
                  <a:t>eqns</a:t>
                </a:r>
                <a:r>
                  <a:rPr lang="en-US" dirty="0"/>
                  <a:t>)</a:t>
                </a:r>
                <a:endParaRPr lang="en-US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Traction Continuity  (2 </a:t>
                </a:r>
                <a:r>
                  <a:rPr lang="en-US" dirty="0" err="1"/>
                  <a:t>eqns</a:t>
                </a:r>
                <a:r>
                  <a:rPr lang="en-US" dirty="0"/>
                  <a:t>)</a:t>
                </a:r>
                <a:endParaRPr lang="en-US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𝚻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General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EF6A38-54D7-CF44-A97F-6F7BD0136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0" t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97B50D2-E6C1-2A4E-A60E-C2B032196B91}"/>
              </a:ext>
            </a:extLst>
          </p:cNvPr>
          <p:cNvSpPr/>
          <p:nvPr/>
        </p:nvSpPr>
        <p:spPr>
          <a:xfrm>
            <a:off x="9642801" y="2906717"/>
            <a:ext cx="2035391" cy="420088"/>
          </a:xfrm>
          <a:prstGeom prst="rect">
            <a:avLst/>
          </a:prstGeom>
          <a:solidFill>
            <a:srgbClr val="D8E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A560E1-FE52-1E4B-9034-ADEE9A91E934}"/>
              </a:ext>
            </a:extLst>
          </p:cNvPr>
          <p:cNvSpPr/>
          <p:nvPr/>
        </p:nvSpPr>
        <p:spPr>
          <a:xfrm>
            <a:off x="9642802" y="3326805"/>
            <a:ext cx="2035391" cy="1108276"/>
          </a:xfrm>
          <a:prstGeom prst="rect">
            <a:avLst/>
          </a:prstGeom>
          <a:solidFill>
            <a:srgbClr val="8ED7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6" name="Curved Up Arrow 5">
            <a:extLst>
              <a:ext uri="{FF2B5EF4-FFF2-40B4-BE49-F238E27FC236}">
                <a16:creationId xmlns:a16="http://schemas.microsoft.com/office/drawing/2014/main" id="{FA82F0E3-6476-4A49-A5F6-FC6F84701107}"/>
              </a:ext>
            </a:extLst>
          </p:cNvPr>
          <p:cNvSpPr/>
          <p:nvPr/>
        </p:nvSpPr>
        <p:spPr>
          <a:xfrm rot="5400000" flipH="1">
            <a:off x="9938549" y="3195344"/>
            <a:ext cx="481507" cy="2682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BE06D3-C564-41E9-8CB9-0962CA7C3D10}"/>
              </a:ext>
            </a:extLst>
          </p:cNvPr>
          <p:cNvSpPr/>
          <p:nvPr/>
        </p:nvSpPr>
        <p:spPr>
          <a:xfrm>
            <a:off x="10313448" y="3741038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Matrix(a)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4755C6-E225-4116-8622-A797776E18E0}"/>
              </a:ext>
            </a:extLst>
          </p:cNvPr>
          <p:cNvSpPr/>
          <p:nvPr/>
        </p:nvSpPr>
        <p:spPr>
          <a:xfrm>
            <a:off x="10332291" y="2894526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Fiber</a:t>
            </a:r>
            <a:r>
              <a:rPr lang="en-IN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2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10A0-B1BC-F340-8091-A107BF14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Bloch-</a:t>
            </a:r>
            <a:r>
              <a:rPr lang="en-US" dirty="0" err="1"/>
              <a:t>Floquet</a:t>
            </a:r>
            <a:r>
              <a:rPr lang="en-US" dirty="0"/>
              <a:t> condition to the K-Matrix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DEF51-3FD3-2048-931D-4BBADD60C2A8}"/>
              </a:ext>
            </a:extLst>
          </p:cNvPr>
          <p:cNvSpPr/>
          <p:nvPr/>
        </p:nvSpPr>
        <p:spPr>
          <a:xfrm>
            <a:off x="1393371" y="1849824"/>
            <a:ext cx="9405257" cy="5094515"/>
          </a:xfrm>
          <a:prstGeom prst="rect">
            <a:avLst/>
          </a:prstGeom>
          <a:ln>
            <a:noFill/>
            <a:prstDash val="lgDash"/>
          </a:ln>
        </p:spPr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A8C266-388D-E242-B9A1-AEF8FA3C6D36}"/>
              </a:ext>
            </a:extLst>
          </p:cNvPr>
          <p:cNvGrpSpPr/>
          <p:nvPr/>
        </p:nvGrpSpPr>
        <p:grpSpPr>
          <a:xfrm>
            <a:off x="4031046" y="2352753"/>
            <a:ext cx="2591004" cy="3910746"/>
            <a:chOff x="1561516" y="2255442"/>
            <a:chExt cx="2591004" cy="39107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5FBF879-026E-2848-BCA5-A6BD611CF171}"/>
                    </a:ext>
                  </a:extLst>
                </p:cNvPr>
                <p:cNvSpPr/>
                <p:nvPr/>
              </p:nvSpPr>
              <p:spPr>
                <a:xfrm>
                  <a:off x="2960802" y="3863249"/>
                  <a:ext cx="1045433" cy="857546"/>
                </a:xfrm>
                <a:prstGeom prst="rect">
                  <a:avLst/>
                </a:prstGeom>
              </p:spPr>
              <p:txBody>
                <a:bodyPr wrap="square">
                  <a:no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h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5FBF879-026E-2848-BCA5-A6BD611CF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802" y="3863249"/>
                  <a:ext cx="1045433" cy="85754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7C7DDAC-7FC6-5B4F-8AA1-7F3E4E8E7832}"/>
                </a:ext>
              </a:extLst>
            </p:cNvPr>
            <p:cNvGrpSpPr/>
            <p:nvPr/>
          </p:nvGrpSpPr>
          <p:grpSpPr>
            <a:xfrm>
              <a:off x="1561516" y="4192872"/>
              <a:ext cx="1645921" cy="1973316"/>
              <a:chOff x="0" y="0"/>
              <a:chExt cx="1222481" cy="137046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2A042D0-6018-4248-AD55-6B4BB681DBE1}"/>
                  </a:ext>
                </a:extLst>
              </p:cNvPr>
              <p:cNvGrpSpPr/>
              <p:nvPr/>
            </p:nvGrpSpPr>
            <p:grpSpPr>
              <a:xfrm>
                <a:off x="182381" y="469931"/>
                <a:ext cx="598293" cy="745724"/>
                <a:chOff x="182381" y="469931"/>
                <a:chExt cx="745724" cy="745724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EE079469-DE24-AB47-9065-3F067FE55F95}"/>
                    </a:ext>
                  </a:extLst>
                </p:cNvPr>
                <p:cNvCxnSpPr/>
                <p:nvPr/>
              </p:nvCxnSpPr>
              <p:spPr>
                <a:xfrm>
                  <a:off x="182381" y="1197900"/>
                  <a:ext cx="745724" cy="0"/>
                </a:xfrm>
                <a:prstGeom prst="straightConnector1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3AB76BE-4CDE-D740-A7BF-2271999834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162364" y="842793"/>
                  <a:ext cx="745724" cy="0"/>
                </a:xfrm>
                <a:prstGeom prst="straightConnector1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1B803C84-92C2-EF44-AC6A-A0690CEC33CA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458003" cy="469864"/>
                  </a:xfrm>
                  <a:prstGeom prst="rect">
                    <a:avLst/>
                  </a:prstGeom>
                </p:spPr>
                <p:txBody>
                  <a:bodyPr wrap="square">
                    <a:noAutofit/>
                  </a:bodyPr>
                  <a:lstStyle/>
                  <a:p>
                    <a:pPr marL="0" marR="0">
                      <a:lnSpc>
                        <a:spcPct val="105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marL="0" marR="0">
                      <a:lnSpc>
                        <a:spcPct val="105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3600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 </a:t>
                    </a:r>
                    <a:endParaRPr lang="en-US" sz="20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1B803C84-92C2-EF44-AC6A-A0690CEC33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458003" cy="46986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1D0EB807-9FD2-A644-B925-815B3DF0FCC5}"/>
                      </a:ext>
                    </a:extLst>
                  </p:cNvPr>
                  <p:cNvSpPr/>
                  <p:nvPr/>
                </p:nvSpPr>
                <p:spPr>
                  <a:xfrm>
                    <a:off x="780673" y="905641"/>
                    <a:ext cx="441808" cy="464820"/>
                  </a:xfrm>
                  <a:prstGeom prst="rect">
                    <a:avLst/>
                  </a:prstGeom>
                </p:spPr>
                <p:txBody>
                  <a:bodyPr wrap="square">
                    <a:noAutofit/>
                  </a:bodyPr>
                  <a:lstStyle/>
                  <a:p>
                    <a:pPr marL="0" marR="0">
                      <a:lnSpc>
                        <a:spcPct val="105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1D0EB807-9FD2-A644-B925-815B3DF0FC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73" y="905641"/>
                    <a:ext cx="441808" cy="4648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83" r="-8333" b="-18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A293981-6E0D-CB43-B513-667A2141507B}"/>
                    </a:ext>
                  </a:extLst>
                </p:cNvPr>
                <p:cNvSpPr/>
                <p:nvPr/>
              </p:nvSpPr>
              <p:spPr>
                <a:xfrm>
                  <a:off x="3151626" y="5281714"/>
                  <a:ext cx="945084" cy="848130"/>
                </a:xfrm>
                <a:prstGeom prst="rect">
                  <a:avLst/>
                </a:prstGeom>
              </p:spPr>
              <p:txBody>
                <a:bodyPr wrap="square">
                  <a:no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0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A293981-6E0D-CB43-B513-667A214150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626" y="5281714"/>
                  <a:ext cx="945084" cy="84813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A7CA969-B0F5-6748-BB18-2E0A6EB8E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5883" y="2803356"/>
              <a:ext cx="0" cy="278478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F8EA5F7-E406-6144-B135-17DA7D7741BB}"/>
                    </a:ext>
                  </a:extLst>
                </p:cNvPr>
                <p:cNvSpPr/>
                <p:nvPr/>
              </p:nvSpPr>
              <p:spPr>
                <a:xfrm>
                  <a:off x="3225057" y="2255442"/>
                  <a:ext cx="927463" cy="849086"/>
                </a:xfrm>
                <a:prstGeom prst="rect">
                  <a:avLst/>
                </a:prstGeom>
              </p:spPr>
              <p:txBody>
                <a:bodyPr wrap="square">
                  <a:no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h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F8EA5F7-E406-6144-B135-17DA7D7741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057" y="2255442"/>
                  <a:ext cx="927463" cy="84908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B62A13A-648D-8947-A618-C065CAB62CA8}"/>
              </a:ext>
            </a:extLst>
          </p:cNvPr>
          <p:cNvSpPr/>
          <p:nvPr/>
        </p:nvSpPr>
        <p:spPr>
          <a:xfrm>
            <a:off x="5256000" y="6303958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Bloch-</a:t>
            </a:r>
            <a:r>
              <a:rPr lang="en-US" dirty="0" err="1"/>
              <a:t>Floquet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7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2F9C58-C799-8742-B7B4-C413F601B828}"/>
              </a:ext>
            </a:extLst>
          </p:cNvPr>
          <p:cNvGrpSpPr/>
          <p:nvPr/>
        </p:nvGrpSpPr>
        <p:grpSpPr>
          <a:xfrm>
            <a:off x="7458845" y="1896679"/>
            <a:ext cx="4197434" cy="4935591"/>
            <a:chOff x="7635866" y="1859299"/>
            <a:chExt cx="4197434" cy="49355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E70112A-F007-8540-922B-DC9FC49CDE4A}"/>
                    </a:ext>
                  </a:extLst>
                </p:cNvPr>
                <p:cNvSpPr/>
                <p:nvPr/>
              </p:nvSpPr>
              <p:spPr>
                <a:xfrm>
                  <a:off x="9034484" y="6145279"/>
                  <a:ext cx="1005954" cy="649611"/>
                </a:xfrm>
                <a:prstGeom prst="rect">
                  <a:avLst/>
                </a:prstGeom>
              </p:spPr>
              <p:txBody>
                <a:bodyPr wrap="square">
                  <a:no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6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36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E70112A-F007-8540-922B-DC9FC49CDE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4484" y="6145279"/>
                  <a:ext cx="1005954" cy="649611"/>
                </a:xfrm>
                <a:prstGeom prst="rect">
                  <a:avLst/>
                </a:prstGeom>
                <a:blipFill>
                  <a:blip r:embed="rId3"/>
                  <a:stretch>
                    <a:fillRect l="-4938" r="-7407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10CFCF7-C09D-1A42-A84E-123893D09B18}"/>
                </a:ext>
              </a:extLst>
            </p:cNvPr>
            <p:cNvGrpSpPr/>
            <p:nvPr/>
          </p:nvGrpSpPr>
          <p:grpSpPr>
            <a:xfrm>
              <a:off x="7635866" y="2661012"/>
              <a:ext cx="4197434" cy="2794623"/>
              <a:chOff x="3149341" y="740439"/>
              <a:chExt cx="2144641" cy="48196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E68203C-23B7-2347-B01A-9D80B10B50FE}"/>
                  </a:ext>
                </a:extLst>
              </p:cNvPr>
              <p:cNvSpPr/>
              <p:nvPr/>
            </p:nvSpPr>
            <p:spPr>
              <a:xfrm>
                <a:off x="3149976" y="740439"/>
                <a:ext cx="2144006" cy="191135"/>
              </a:xfrm>
              <a:prstGeom prst="rect">
                <a:avLst/>
              </a:prstGeom>
              <a:solidFill>
                <a:srgbClr val="8ED7F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2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ED84925-5E55-034D-9D45-A75D0D2A1FDC}"/>
                  </a:ext>
                </a:extLst>
              </p:cNvPr>
              <p:cNvSpPr/>
              <p:nvPr/>
            </p:nvSpPr>
            <p:spPr>
              <a:xfrm>
                <a:off x="3149341" y="931574"/>
                <a:ext cx="2144006" cy="290830"/>
              </a:xfrm>
              <a:prstGeom prst="rect">
                <a:avLst/>
              </a:prstGeom>
              <a:solidFill>
                <a:srgbClr val="D8E8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B8F9317-B735-F54E-AB98-356001C8C5DE}"/>
                </a:ext>
              </a:extLst>
            </p:cNvPr>
            <p:cNvGrpSpPr/>
            <p:nvPr/>
          </p:nvGrpSpPr>
          <p:grpSpPr>
            <a:xfrm>
              <a:off x="9202034" y="1859299"/>
              <a:ext cx="1575460" cy="501392"/>
              <a:chOff x="1023792" y="-682026"/>
              <a:chExt cx="995603" cy="1208713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DB0F0AF-6A1D-9846-8D46-B8E43C271E85}"/>
                  </a:ext>
                </a:extLst>
              </p:cNvPr>
              <p:cNvCxnSpPr/>
              <p:nvPr/>
            </p:nvCxnSpPr>
            <p:spPr>
              <a:xfrm flipV="1">
                <a:off x="1023792" y="-682026"/>
                <a:ext cx="0" cy="1208713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14F2366-E0C4-E04C-BE46-EEFCD28E7866}"/>
                  </a:ext>
                </a:extLst>
              </p:cNvPr>
              <p:cNvCxnSpPr/>
              <p:nvPr/>
            </p:nvCxnSpPr>
            <p:spPr>
              <a:xfrm flipV="1">
                <a:off x="1523758" y="-682026"/>
                <a:ext cx="0" cy="1208713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31F2B52-E98B-4A45-A824-DDA9466A8CAD}"/>
                  </a:ext>
                </a:extLst>
              </p:cNvPr>
              <p:cNvCxnSpPr/>
              <p:nvPr/>
            </p:nvCxnSpPr>
            <p:spPr>
              <a:xfrm flipV="1">
                <a:off x="2019395" y="-682026"/>
                <a:ext cx="0" cy="1208713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76176BD-5758-8544-BDAC-30F0AF267156}"/>
                </a:ext>
              </a:extLst>
            </p:cNvPr>
            <p:cNvGrpSpPr/>
            <p:nvPr/>
          </p:nvGrpSpPr>
          <p:grpSpPr>
            <a:xfrm>
              <a:off x="8946231" y="5663735"/>
              <a:ext cx="1575460" cy="518033"/>
              <a:chOff x="1069340" y="2183652"/>
              <a:chExt cx="995603" cy="1248831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7CA6938-8698-624B-AD0A-D181B484AB07}"/>
                  </a:ext>
                </a:extLst>
              </p:cNvPr>
              <p:cNvCxnSpPr/>
              <p:nvPr/>
            </p:nvCxnSpPr>
            <p:spPr>
              <a:xfrm flipV="1">
                <a:off x="1069340" y="2223770"/>
                <a:ext cx="0" cy="1208713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4F1277C-397B-0740-B9F1-2EAA0608C7C1}"/>
                  </a:ext>
                </a:extLst>
              </p:cNvPr>
              <p:cNvCxnSpPr/>
              <p:nvPr/>
            </p:nvCxnSpPr>
            <p:spPr>
              <a:xfrm flipV="1">
                <a:off x="1569197" y="2183652"/>
                <a:ext cx="0" cy="1208713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4C52585-825D-A845-8598-B385BACF42C3}"/>
                  </a:ext>
                </a:extLst>
              </p:cNvPr>
              <p:cNvCxnSpPr/>
              <p:nvPr/>
            </p:nvCxnSpPr>
            <p:spPr>
              <a:xfrm flipV="1">
                <a:off x="2064943" y="2223770"/>
                <a:ext cx="0" cy="1208713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DC10A0-B1BC-F340-8091-A107BF14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K-Matrix expressions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DEF51-3FD3-2048-931D-4BBADD60C2A8}"/>
              </a:ext>
            </a:extLst>
          </p:cNvPr>
          <p:cNvSpPr/>
          <p:nvPr/>
        </p:nvSpPr>
        <p:spPr>
          <a:xfrm>
            <a:off x="1393371" y="1849824"/>
            <a:ext cx="9405257" cy="5094515"/>
          </a:xfrm>
          <a:prstGeom prst="rect">
            <a:avLst/>
          </a:prstGeom>
          <a:ln>
            <a:noFill/>
            <a:prstDash val="lgDash"/>
          </a:ln>
        </p:spPr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053C3B-845E-474B-8E84-A8277EFC55EB}"/>
              </a:ext>
            </a:extLst>
          </p:cNvPr>
          <p:cNvCxnSpPr>
            <a:cxnSpLocks/>
          </p:cNvCxnSpPr>
          <p:nvPr/>
        </p:nvCxnSpPr>
        <p:spPr>
          <a:xfrm flipV="1">
            <a:off x="8914841" y="3774128"/>
            <a:ext cx="0" cy="170142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AACD19-8077-0A47-B077-B2080DB82D7C}"/>
              </a:ext>
            </a:extLst>
          </p:cNvPr>
          <p:cNvCxnSpPr>
            <a:cxnSpLocks/>
          </p:cNvCxnSpPr>
          <p:nvPr/>
        </p:nvCxnSpPr>
        <p:spPr>
          <a:xfrm flipH="1" flipV="1">
            <a:off x="8913790" y="2683802"/>
            <a:ext cx="0" cy="114520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F062066-FACA-0241-9457-FD82806DA0E5}"/>
                  </a:ext>
                </a:extLst>
              </p:cNvPr>
              <p:cNvSpPr/>
              <p:nvPr/>
            </p:nvSpPr>
            <p:spPr>
              <a:xfrm>
                <a:off x="8870497" y="4444903"/>
                <a:ext cx="2410219" cy="668521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𝒂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𝒂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F062066-FACA-0241-9457-FD82806DA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497" y="4444903"/>
                <a:ext cx="2410219" cy="668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A8D049-369E-0B4A-829D-BBDD4EED12BB}"/>
                  </a:ext>
                </a:extLst>
              </p:cNvPr>
              <p:cNvSpPr/>
              <p:nvPr/>
            </p:nvSpPr>
            <p:spPr>
              <a:xfrm>
                <a:off x="7650088" y="3724828"/>
                <a:ext cx="1247700" cy="66744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𝒃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A8D049-369E-0B4A-829D-BBDD4EED1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088" y="3724828"/>
                <a:ext cx="1247700" cy="6674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A2EACEF-3C98-3145-BD9C-07C1F7EF8F70}"/>
                  </a:ext>
                </a:extLst>
              </p:cNvPr>
              <p:cNvSpPr/>
              <p:nvPr/>
            </p:nvSpPr>
            <p:spPr>
              <a:xfrm>
                <a:off x="7650088" y="2636679"/>
                <a:ext cx="1246999" cy="66744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𝒃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A2EACEF-3C98-3145-BD9C-07C1F7EF8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088" y="2636679"/>
                <a:ext cx="1246999" cy="6674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FDCFA8C-95AA-334F-8A19-AE2622454A32}"/>
                  </a:ext>
                </a:extLst>
              </p:cNvPr>
              <p:cNvSpPr/>
              <p:nvPr/>
            </p:nvSpPr>
            <p:spPr>
              <a:xfrm>
                <a:off x="8871122" y="3042510"/>
                <a:ext cx="2409594" cy="668521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𝒃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𝒃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FDCFA8C-95AA-334F-8A19-AE2622454A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122" y="3042510"/>
                <a:ext cx="2409594" cy="6685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763D4C6-ECCD-0546-BE90-BD517E9DEAE9}"/>
                  </a:ext>
                </a:extLst>
              </p:cNvPr>
              <p:cNvSpPr/>
              <p:nvPr/>
            </p:nvSpPr>
            <p:spPr>
              <a:xfrm>
                <a:off x="8278639" y="2104779"/>
                <a:ext cx="928422" cy="515928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d>
                            <m:dPr>
                              <m:ctrlPr>
                                <a:rPr lang="en-US" sz="2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h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763D4C6-ECCD-0546-BE90-BD517E9DE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639" y="2104779"/>
                <a:ext cx="928422" cy="515928"/>
              </a:xfrm>
              <a:prstGeom prst="rect">
                <a:avLst/>
              </a:prstGeom>
              <a:blipFill>
                <a:blip r:embed="rId8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F006CC-1029-2F4B-85E2-76DE60927AFA}"/>
                  </a:ext>
                </a:extLst>
              </p:cNvPr>
              <p:cNvSpPr/>
              <p:nvPr/>
            </p:nvSpPr>
            <p:spPr>
              <a:xfrm>
                <a:off x="8177745" y="4954617"/>
                <a:ext cx="847268" cy="538398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d>
                            <m:dPr>
                              <m:ctrlPr>
                                <a:rPr lang="en-US" sz="2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F006CC-1029-2F4B-85E2-76DE60927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745" y="4954617"/>
                <a:ext cx="847268" cy="5383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urved Up Arrow 25">
            <a:extLst>
              <a:ext uri="{FF2B5EF4-FFF2-40B4-BE49-F238E27FC236}">
                <a16:creationId xmlns:a16="http://schemas.microsoft.com/office/drawing/2014/main" id="{4354FECC-5A2E-4340-ADAE-D86593CA49EE}"/>
              </a:ext>
            </a:extLst>
          </p:cNvPr>
          <p:cNvSpPr/>
          <p:nvPr/>
        </p:nvSpPr>
        <p:spPr>
          <a:xfrm rot="5400000" flipH="1">
            <a:off x="7410973" y="3672898"/>
            <a:ext cx="481507" cy="26904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27" name="Curved Up Arrow 26">
            <a:extLst>
              <a:ext uri="{FF2B5EF4-FFF2-40B4-BE49-F238E27FC236}">
                <a16:creationId xmlns:a16="http://schemas.microsoft.com/office/drawing/2014/main" id="{0663F91B-0A5D-D244-9D26-65CABF0F0EB4}"/>
              </a:ext>
            </a:extLst>
          </p:cNvPr>
          <p:cNvSpPr/>
          <p:nvPr/>
        </p:nvSpPr>
        <p:spPr>
          <a:xfrm rot="5400000" flipH="1">
            <a:off x="7410598" y="2546667"/>
            <a:ext cx="481507" cy="2682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A8C266-388D-E242-B9A1-AEF8FA3C6D36}"/>
              </a:ext>
            </a:extLst>
          </p:cNvPr>
          <p:cNvGrpSpPr/>
          <p:nvPr/>
        </p:nvGrpSpPr>
        <p:grpSpPr>
          <a:xfrm>
            <a:off x="844093" y="2026430"/>
            <a:ext cx="2591004" cy="4138696"/>
            <a:chOff x="1561516" y="2027492"/>
            <a:chExt cx="2591004" cy="4138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5FBF879-026E-2848-BCA5-A6BD611CF171}"/>
                    </a:ext>
                  </a:extLst>
                </p:cNvPr>
                <p:cNvSpPr/>
                <p:nvPr/>
              </p:nvSpPr>
              <p:spPr>
                <a:xfrm>
                  <a:off x="2960802" y="3863249"/>
                  <a:ext cx="1045433" cy="857546"/>
                </a:xfrm>
                <a:prstGeom prst="rect">
                  <a:avLst/>
                </a:prstGeom>
              </p:spPr>
              <p:txBody>
                <a:bodyPr wrap="square">
                  <a:no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h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5FBF879-026E-2848-BCA5-A6BD611CF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802" y="3863249"/>
                  <a:ext cx="1045433" cy="85754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7C7DDAC-7FC6-5B4F-8AA1-7F3E4E8E7832}"/>
                </a:ext>
              </a:extLst>
            </p:cNvPr>
            <p:cNvGrpSpPr/>
            <p:nvPr/>
          </p:nvGrpSpPr>
          <p:grpSpPr>
            <a:xfrm>
              <a:off x="1561516" y="4192872"/>
              <a:ext cx="1645921" cy="1973316"/>
              <a:chOff x="0" y="0"/>
              <a:chExt cx="1222481" cy="137046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2A042D0-6018-4248-AD55-6B4BB681DBE1}"/>
                  </a:ext>
                </a:extLst>
              </p:cNvPr>
              <p:cNvGrpSpPr/>
              <p:nvPr/>
            </p:nvGrpSpPr>
            <p:grpSpPr>
              <a:xfrm>
                <a:off x="182381" y="469931"/>
                <a:ext cx="598293" cy="745724"/>
                <a:chOff x="182381" y="469931"/>
                <a:chExt cx="745724" cy="745724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EE079469-DE24-AB47-9065-3F067FE55F95}"/>
                    </a:ext>
                  </a:extLst>
                </p:cNvPr>
                <p:cNvCxnSpPr/>
                <p:nvPr/>
              </p:nvCxnSpPr>
              <p:spPr>
                <a:xfrm>
                  <a:off x="182381" y="1197900"/>
                  <a:ext cx="745724" cy="0"/>
                </a:xfrm>
                <a:prstGeom prst="straightConnector1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3AB76BE-4CDE-D740-A7BF-2271999834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162364" y="842793"/>
                  <a:ext cx="745724" cy="0"/>
                </a:xfrm>
                <a:prstGeom prst="straightConnector1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1B803C84-92C2-EF44-AC6A-A0690CEC33CA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458003" cy="469864"/>
                  </a:xfrm>
                  <a:prstGeom prst="rect">
                    <a:avLst/>
                  </a:prstGeom>
                </p:spPr>
                <p:txBody>
                  <a:bodyPr wrap="square">
                    <a:noAutofit/>
                  </a:bodyPr>
                  <a:lstStyle/>
                  <a:p>
                    <a:pPr marL="0" marR="0">
                      <a:lnSpc>
                        <a:spcPct val="105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marL="0" marR="0">
                      <a:lnSpc>
                        <a:spcPct val="105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3600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 </a:t>
                    </a:r>
                    <a:endParaRPr lang="en-US" sz="20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1B803C84-92C2-EF44-AC6A-A0690CEC33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458003" cy="46986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1D0EB807-9FD2-A644-B925-815B3DF0FCC5}"/>
                      </a:ext>
                    </a:extLst>
                  </p:cNvPr>
                  <p:cNvSpPr/>
                  <p:nvPr/>
                </p:nvSpPr>
                <p:spPr>
                  <a:xfrm>
                    <a:off x="780673" y="905641"/>
                    <a:ext cx="441808" cy="464820"/>
                  </a:xfrm>
                  <a:prstGeom prst="rect">
                    <a:avLst/>
                  </a:prstGeom>
                </p:spPr>
                <p:txBody>
                  <a:bodyPr wrap="square">
                    <a:noAutofit/>
                  </a:bodyPr>
                  <a:lstStyle/>
                  <a:p>
                    <a:pPr marL="0" marR="0">
                      <a:lnSpc>
                        <a:spcPct val="105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1D0EB807-9FD2-A644-B925-815B3DF0FC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73" y="905641"/>
                    <a:ext cx="441808" cy="4648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83" r="-8333" b="-18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706B61-9507-3540-B7FA-761A70E183D4}"/>
                </a:ext>
              </a:extLst>
            </p:cNvPr>
            <p:cNvSpPr/>
            <p:nvPr/>
          </p:nvSpPr>
          <p:spPr>
            <a:xfrm>
              <a:off x="2699222" y="2027492"/>
              <a:ext cx="573761" cy="66852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(a)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A293981-6E0D-CB43-B513-667A2141507B}"/>
                    </a:ext>
                  </a:extLst>
                </p:cNvPr>
                <p:cNvSpPr/>
                <p:nvPr/>
              </p:nvSpPr>
              <p:spPr>
                <a:xfrm>
                  <a:off x="3151626" y="5281714"/>
                  <a:ext cx="945084" cy="848130"/>
                </a:xfrm>
                <a:prstGeom prst="rect">
                  <a:avLst/>
                </a:prstGeom>
              </p:spPr>
              <p:txBody>
                <a:bodyPr wrap="square">
                  <a:no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0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A293981-6E0D-CB43-B513-667A214150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626" y="5281714"/>
                  <a:ext cx="945084" cy="84813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A7CA969-B0F5-6748-BB18-2E0A6EB8E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5883" y="2803356"/>
              <a:ext cx="0" cy="278478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F8EA5F7-E406-6144-B135-17DA7D7741BB}"/>
                    </a:ext>
                  </a:extLst>
                </p:cNvPr>
                <p:cNvSpPr/>
                <p:nvPr/>
              </p:nvSpPr>
              <p:spPr>
                <a:xfrm>
                  <a:off x="3225057" y="2255442"/>
                  <a:ext cx="927463" cy="849086"/>
                </a:xfrm>
                <a:prstGeom prst="rect">
                  <a:avLst/>
                </a:prstGeom>
              </p:spPr>
              <p:txBody>
                <a:bodyPr wrap="square">
                  <a:no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h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F8EA5F7-E406-6144-B135-17DA7D7741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057" y="2255442"/>
                  <a:ext cx="927463" cy="84908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565E5E6-2927-6444-A150-FFDCD205AE39}"/>
              </a:ext>
            </a:extLst>
          </p:cNvPr>
          <p:cNvGrpSpPr/>
          <p:nvPr/>
        </p:nvGrpSpPr>
        <p:grpSpPr>
          <a:xfrm>
            <a:off x="4322852" y="2026430"/>
            <a:ext cx="1463815" cy="4118305"/>
            <a:chOff x="4966313" y="2108256"/>
            <a:chExt cx="1463815" cy="411830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A8BEB1-6DD7-6A47-AA48-9685F7AEA223}"/>
                </a:ext>
              </a:extLst>
            </p:cNvPr>
            <p:cNvSpPr/>
            <p:nvPr/>
          </p:nvSpPr>
          <p:spPr>
            <a:xfrm>
              <a:off x="4966313" y="2108256"/>
              <a:ext cx="678982" cy="66852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(b)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C4FC6F4-4C8F-FB4D-8153-549FA9C7EC7F}"/>
                </a:ext>
              </a:extLst>
            </p:cNvPr>
            <p:cNvGrpSpPr/>
            <p:nvPr/>
          </p:nvGrpSpPr>
          <p:grpSpPr>
            <a:xfrm>
              <a:off x="5276064" y="2357482"/>
              <a:ext cx="1154064" cy="3869079"/>
              <a:chOff x="5122760" y="2325049"/>
              <a:chExt cx="1154064" cy="38690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38945C5E-A77A-4442-AFB2-5A224DFAA9C4}"/>
                      </a:ext>
                    </a:extLst>
                  </p:cNvPr>
                  <p:cNvSpPr/>
                  <p:nvPr/>
                </p:nvSpPr>
                <p:spPr>
                  <a:xfrm>
                    <a:off x="5240740" y="3745347"/>
                    <a:ext cx="574328" cy="668521"/>
                  </a:xfrm>
                  <a:prstGeom prst="rect">
                    <a:avLst/>
                  </a:prstGeom>
                </p:spPr>
                <p:txBody>
                  <a:bodyPr wrap="square">
                    <a:noAutofit/>
                  </a:bodyPr>
                  <a:lstStyle/>
                  <a:p>
                    <a:pPr marL="0" marR="0" algn="ctr">
                      <a:lnSpc>
                        <a:spcPct val="105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𝑲</m:t>
                          </m:r>
                        </m:oMath>
                      </m:oMathPara>
                    </a14:m>
                    <a:endPara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38945C5E-A77A-4442-AFB2-5A224DFAA9C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0740" y="3745347"/>
                    <a:ext cx="574328" cy="6685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BB871B1-632E-1544-ABB7-82461AB687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3299" y="2729290"/>
                <a:ext cx="0" cy="2785861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BD61F0E0-0C7C-1942-9758-E69E41D98F97}"/>
                      </a:ext>
                    </a:extLst>
                  </p:cNvPr>
                  <p:cNvSpPr/>
                  <p:nvPr/>
                </p:nvSpPr>
                <p:spPr>
                  <a:xfrm>
                    <a:off x="5331740" y="5345998"/>
                    <a:ext cx="945084" cy="848130"/>
                  </a:xfrm>
                  <a:prstGeom prst="rect">
                    <a:avLst/>
                  </a:prstGeom>
                </p:spPr>
                <p:txBody>
                  <a:bodyPr wrap="square">
                    <a:noAutofit/>
                  </a:bodyPr>
                  <a:lstStyle/>
                  <a:p>
                    <a:pPr marL="0" marR="0">
                      <a:lnSpc>
                        <a:spcPct val="105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sub>
                          </m:sSub>
                        </m:oMath>
                      </m:oMathPara>
                    </a14:m>
                    <a:endPara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BD61F0E0-0C7C-1942-9758-E69E41D98F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1740" y="5345998"/>
                    <a:ext cx="945084" cy="84813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EE86E184-D8B1-8849-8BD7-86D810ECBA50}"/>
                      </a:ext>
                    </a:extLst>
                  </p:cNvPr>
                  <p:cNvSpPr/>
                  <p:nvPr/>
                </p:nvSpPr>
                <p:spPr>
                  <a:xfrm>
                    <a:off x="5122760" y="2325049"/>
                    <a:ext cx="927463" cy="849086"/>
                  </a:xfrm>
                  <a:prstGeom prst="rect">
                    <a:avLst/>
                  </a:prstGeom>
                </p:spPr>
                <p:txBody>
                  <a:bodyPr wrap="square">
                    <a:noAutofit/>
                  </a:bodyPr>
                  <a:lstStyle/>
                  <a:p>
                    <a:pPr marL="0" marR="0">
                      <a:lnSpc>
                        <a:spcPct val="105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h</m:t>
                                  </m:r>
                                </m:e>
                              </m:d>
                            </m:sub>
                          </m:sSub>
                        </m:oMath>
                      </m:oMathPara>
                    </a14:m>
                    <a:endParaRPr lang="en-US" sz="2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EE86E184-D8B1-8849-8BD7-86D810ECBA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2760" y="2325049"/>
                    <a:ext cx="927463" cy="84908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B62A13A-648D-8947-A618-C065CAB62CA8}"/>
              </a:ext>
            </a:extLst>
          </p:cNvPr>
          <p:cNvSpPr/>
          <p:nvPr/>
        </p:nvSpPr>
        <p:spPr>
          <a:xfrm>
            <a:off x="2069047" y="6205585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Bloch-</a:t>
            </a:r>
            <a:r>
              <a:rPr lang="en-US" dirty="0" err="1"/>
              <a:t>Floquet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D91C91-1264-1243-B53C-34CFC2FF85F5}"/>
              </a:ext>
            </a:extLst>
          </p:cNvPr>
          <p:cNvSpPr/>
          <p:nvPr/>
        </p:nvSpPr>
        <p:spPr>
          <a:xfrm>
            <a:off x="4792565" y="6205585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K-Matrix</a:t>
            </a:r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0082F9C5-8D08-4C2F-AC84-2F22F26B114D}"/>
              </a:ext>
            </a:extLst>
          </p:cNvPr>
          <p:cNvSpPr/>
          <p:nvPr/>
        </p:nvSpPr>
        <p:spPr>
          <a:xfrm>
            <a:off x="3680386" y="3862187"/>
            <a:ext cx="813971" cy="369332"/>
          </a:xfrm>
          <a:prstGeom prst="mathEqual">
            <a:avLst>
              <a:gd name="adj1" fmla="val 23520"/>
              <a:gd name="adj2" fmla="val 25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Equals 53">
            <a:extLst>
              <a:ext uri="{FF2B5EF4-FFF2-40B4-BE49-F238E27FC236}">
                <a16:creationId xmlns:a16="http://schemas.microsoft.com/office/drawing/2014/main" id="{72938B85-9A38-438A-AA12-035E9B90AA04}"/>
              </a:ext>
            </a:extLst>
          </p:cNvPr>
          <p:cNvSpPr/>
          <p:nvPr/>
        </p:nvSpPr>
        <p:spPr>
          <a:xfrm>
            <a:off x="6003750" y="3862187"/>
            <a:ext cx="813971" cy="369332"/>
          </a:xfrm>
          <a:prstGeom prst="mathEqual">
            <a:avLst>
              <a:gd name="adj1" fmla="val 23520"/>
              <a:gd name="adj2" fmla="val 25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84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22" grpId="0"/>
      <p:bldP spid="25" grpId="0"/>
      <p:bldP spid="26" grpId="0" animBg="1"/>
      <p:bldP spid="27" grpId="0" animBg="1"/>
      <p:bldP spid="52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0AB4-7C4B-8945-992C-A550A44C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value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3C4B55-7690-D945-BFCE-5D4AABC7D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Eigen value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𝑲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𝑲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Eigen value Constraint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3C4B55-7690-D945-BFCE-5D4AABC7D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0180BE4-6838-FD42-A5F6-95C63CF6C29C}"/>
              </a:ext>
            </a:extLst>
          </p:cNvPr>
          <p:cNvGrpSpPr/>
          <p:nvPr/>
        </p:nvGrpSpPr>
        <p:grpSpPr>
          <a:xfrm>
            <a:off x="1896036" y="4370294"/>
            <a:ext cx="3684493" cy="730606"/>
            <a:chOff x="1896036" y="4370294"/>
            <a:chExt cx="3684493" cy="7306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9E0A83-7DF5-7F4B-A183-259074E23948}"/>
                </a:ext>
              </a:extLst>
            </p:cNvPr>
            <p:cNvSpPr txBox="1"/>
            <p:nvPr/>
          </p:nvSpPr>
          <p:spPr>
            <a:xfrm>
              <a:off x="1896036" y="4639235"/>
              <a:ext cx="2941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/>
                <a:t>Instability condition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DA1D866-EB6D-9346-AF1E-C6B8E8815826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4837867" y="4370294"/>
              <a:ext cx="742662" cy="49977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917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0AB4-7C4B-8945-992C-A550A44C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Substitute Eigen value constraint in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3C4B55-7690-D945-BFCE-5D4AABC7D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Eigen value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𝑲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𝑲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Eigen value Constraint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𝑐𝑟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=1,−1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3C4B55-7690-D945-BFCE-5D4AABC7D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0180BE4-6838-FD42-A5F6-95C63CF6C29C}"/>
              </a:ext>
            </a:extLst>
          </p:cNvPr>
          <p:cNvGrpSpPr/>
          <p:nvPr/>
        </p:nvGrpSpPr>
        <p:grpSpPr>
          <a:xfrm>
            <a:off x="866900" y="4370294"/>
            <a:ext cx="4713629" cy="730606"/>
            <a:chOff x="866900" y="4370294"/>
            <a:chExt cx="4713629" cy="7306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9E0A83-7DF5-7F4B-A183-259074E23948}"/>
                </a:ext>
              </a:extLst>
            </p:cNvPr>
            <p:cNvSpPr txBox="1"/>
            <p:nvPr/>
          </p:nvSpPr>
          <p:spPr>
            <a:xfrm>
              <a:off x="866900" y="4639235"/>
              <a:ext cx="3970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 New Instability condition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DA1D866-EB6D-9346-AF1E-C6B8E881582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4837868" y="4370294"/>
              <a:ext cx="742661" cy="49977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CCD045C-AC28-427B-8A6B-6EC28ED22D2D}"/>
                  </a:ext>
                </a:extLst>
              </p:cNvPr>
              <p:cNvSpPr/>
              <p:nvPr/>
            </p:nvSpPr>
            <p:spPr>
              <a:xfrm>
                <a:off x="8808050" y="2484313"/>
                <a:ext cx="20842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IN" b="0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Periodicity)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=0°,180°,360°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CCD045C-AC28-427B-8A6B-6EC28ED22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050" y="2484313"/>
                <a:ext cx="2084289" cy="923330"/>
              </a:xfrm>
              <a:prstGeom prst="rect">
                <a:avLst/>
              </a:prstGeom>
              <a:blipFill>
                <a:blip r:embed="rId3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2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48ED-20A1-2E41-8BFB-3AA916F8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MAEs?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0AA3-1A4C-8941-B58B-46BB79BBA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22296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MAEs consist of magnetic particles, such as micron-size iron particles, dispersed in an elastomeric matrix.</a:t>
            </a:r>
          </a:p>
          <a:p>
            <a:r>
              <a:rPr lang="en-US" dirty="0"/>
              <a:t>They can undergo large deformations when excited by a magnetic ﬁeld. </a:t>
            </a:r>
          </a:p>
          <a:p>
            <a:r>
              <a:rPr lang="en-US" dirty="0"/>
              <a:t>Uses include tunable vibration absorbers, damping components , noise barrier system and sensors. </a:t>
            </a:r>
          </a:p>
          <a:p>
            <a:r>
              <a:rPr lang="en-IN" dirty="0"/>
              <a:t>I</a:t>
            </a:r>
            <a:r>
              <a:rPr lang="en-US" dirty="0" err="1"/>
              <a:t>nstabilities</a:t>
            </a:r>
            <a:r>
              <a:rPr lang="en-US" dirty="0"/>
              <a:t> can cause failure of these components.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CA56B25-03C8-414E-A4B5-596A6FE01E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101" y="4040858"/>
            <a:ext cx="10131425" cy="28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2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02B5-9AF6-43B8-A9A2-B5963D7A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 cases of instability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74BBB-0EF1-4956-91A6-80EFDD0BC9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48060" y="2453919"/>
                <a:ext cx="3272172" cy="97508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IN" dirty="0"/>
                  <a:t>Microscopic periodic Instability: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=360°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74BBB-0EF1-4956-91A6-80EFDD0BC9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8060" y="2453919"/>
                <a:ext cx="3272172" cy="975081"/>
              </a:xfrm>
              <a:blipFill>
                <a:blip r:embed="rId2"/>
                <a:stretch>
                  <a:fillRect l="-933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BEACAB7-CF8C-403B-8F12-E5A0E43917FB}"/>
              </a:ext>
            </a:extLst>
          </p:cNvPr>
          <p:cNvGrpSpPr/>
          <p:nvPr/>
        </p:nvGrpSpPr>
        <p:grpSpPr>
          <a:xfrm>
            <a:off x="9019461" y="3669725"/>
            <a:ext cx="2035393" cy="2111759"/>
            <a:chOff x="5078304" y="3902331"/>
            <a:chExt cx="2035393" cy="211175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0A0C5FB-A85C-4ADD-9D2E-ED4EABF89601}"/>
                </a:ext>
              </a:extLst>
            </p:cNvPr>
            <p:cNvGrpSpPr/>
            <p:nvPr/>
          </p:nvGrpSpPr>
          <p:grpSpPr>
            <a:xfrm>
              <a:off x="5078304" y="3902332"/>
              <a:ext cx="2035392" cy="1056343"/>
              <a:chOff x="2505731" y="3702364"/>
              <a:chExt cx="2035392" cy="152836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B27CD48-C225-456A-8BA2-E295A162FBAC}"/>
                  </a:ext>
                </a:extLst>
              </p:cNvPr>
              <p:cNvSpPr/>
              <p:nvPr/>
            </p:nvSpPr>
            <p:spPr>
              <a:xfrm>
                <a:off x="2505731" y="3702364"/>
                <a:ext cx="2035391" cy="420088"/>
              </a:xfrm>
              <a:prstGeom prst="rect">
                <a:avLst/>
              </a:prstGeom>
              <a:solidFill>
                <a:srgbClr val="D8E8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3C96C5D-E1E1-4B0B-965F-80A01F0260C5}"/>
                  </a:ext>
                </a:extLst>
              </p:cNvPr>
              <p:cNvSpPr/>
              <p:nvPr/>
            </p:nvSpPr>
            <p:spPr>
              <a:xfrm>
                <a:off x="2505732" y="4122452"/>
                <a:ext cx="2035391" cy="1108276"/>
              </a:xfrm>
              <a:prstGeom prst="rect">
                <a:avLst/>
              </a:prstGeom>
              <a:solidFill>
                <a:srgbClr val="8ED7F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3E83160-A097-4E66-869B-CD256D1AFED9}"/>
                </a:ext>
              </a:extLst>
            </p:cNvPr>
            <p:cNvGrpSpPr/>
            <p:nvPr/>
          </p:nvGrpSpPr>
          <p:grpSpPr>
            <a:xfrm>
              <a:off x="5078305" y="4957747"/>
              <a:ext cx="2035392" cy="1056343"/>
              <a:chOff x="2505731" y="3702364"/>
              <a:chExt cx="2035392" cy="152836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523557-ADE8-4BBD-9086-70BEDC1B1CD3}"/>
                  </a:ext>
                </a:extLst>
              </p:cNvPr>
              <p:cNvSpPr/>
              <p:nvPr/>
            </p:nvSpPr>
            <p:spPr>
              <a:xfrm>
                <a:off x="2505731" y="3702364"/>
                <a:ext cx="2035391" cy="420088"/>
              </a:xfrm>
              <a:prstGeom prst="rect">
                <a:avLst/>
              </a:prstGeom>
              <a:solidFill>
                <a:srgbClr val="D8E8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C62F4A-FC2D-4CAC-9394-12A89C751D20}"/>
                  </a:ext>
                </a:extLst>
              </p:cNvPr>
              <p:cNvSpPr/>
              <p:nvPr/>
            </p:nvSpPr>
            <p:spPr>
              <a:xfrm>
                <a:off x="2505732" y="4122452"/>
                <a:ext cx="2035391" cy="1108276"/>
              </a:xfrm>
              <a:prstGeom prst="rect">
                <a:avLst/>
              </a:prstGeom>
              <a:solidFill>
                <a:srgbClr val="8ED7F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78DF1B-D159-4C53-A0FF-2A2B8113411B}"/>
                </a:ext>
              </a:extLst>
            </p:cNvPr>
            <p:cNvGrpSpPr/>
            <p:nvPr/>
          </p:nvGrpSpPr>
          <p:grpSpPr>
            <a:xfrm rot="16200000">
              <a:off x="5040122" y="4292907"/>
              <a:ext cx="2111758" cy="1330606"/>
              <a:chOff x="5407948" y="4369948"/>
              <a:chExt cx="6260820" cy="133060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6F7207F-D0FC-4EF0-9169-63F86A3F649B}"/>
                  </a:ext>
                </a:extLst>
              </p:cNvPr>
              <p:cNvGrpSpPr/>
              <p:nvPr/>
            </p:nvGrpSpPr>
            <p:grpSpPr>
              <a:xfrm>
                <a:off x="5407948" y="4369948"/>
                <a:ext cx="3130410" cy="1330606"/>
                <a:chOff x="5407948" y="4369948"/>
                <a:chExt cx="3130410" cy="1330606"/>
              </a:xfrm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9F8C8E13-FEE6-4117-AF8C-A740EF5CDB47}"/>
                    </a:ext>
                  </a:extLst>
                </p:cNvPr>
                <p:cNvSpPr/>
                <p:nvPr/>
              </p:nvSpPr>
              <p:spPr>
                <a:xfrm>
                  <a:off x="6973153" y="4370182"/>
                  <a:ext cx="1565205" cy="1330372"/>
                </a:xfrm>
                <a:custGeom>
                  <a:avLst/>
                  <a:gdLst>
                    <a:gd name="connsiteX0" fmla="*/ 0 w 1579418"/>
                    <a:gd name="connsiteY0" fmla="*/ 14093 h 1320776"/>
                    <a:gd name="connsiteX1" fmla="*/ 605642 w 1579418"/>
                    <a:gd name="connsiteY1" fmla="*/ 156597 h 1320776"/>
                    <a:gd name="connsiteX2" fmla="*/ 1045029 w 1579418"/>
                    <a:gd name="connsiteY2" fmla="*/ 1130374 h 1320776"/>
                    <a:gd name="connsiteX3" fmla="*/ 1579418 w 1579418"/>
                    <a:gd name="connsiteY3" fmla="*/ 1320379 h 1320776"/>
                    <a:gd name="connsiteX0" fmla="*/ 0 w 1565205"/>
                    <a:gd name="connsiteY0" fmla="*/ 9950 h 1340322"/>
                    <a:gd name="connsiteX1" fmla="*/ 591429 w 1565205"/>
                    <a:gd name="connsiteY1" fmla="*/ 176143 h 1340322"/>
                    <a:gd name="connsiteX2" fmla="*/ 1030816 w 1565205"/>
                    <a:gd name="connsiteY2" fmla="*/ 1149920 h 1340322"/>
                    <a:gd name="connsiteX3" fmla="*/ 1565205 w 1565205"/>
                    <a:gd name="connsiteY3" fmla="*/ 1339925 h 1340322"/>
                    <a:gd name="connsiteX0" fmla="*/ 0 w 1565205"/>
                    <a:gd name="connsiteY0" fmla="*/ 233 h 1330605"/>
                    <a:gd name="connsiteX1" fmla="*/ 591429 w 1565205"/>
                    <a:gd name="connsiteY1" fmla="*/ 166426 h 1330605"/>
                    <a:gd name="connsiteX2" fmla="*/ 1030816 w 1565205"/>
                    <a:gd name="connsiteY2" fmla="*/ 1140203 h 1330605"/>
                    <a:gd name="connsiteX3" fmla="*/ 1565205 w 1565205"/>
                    <a:gd name="connsiteY3" fmla="*/ 1330208 h 1330605"/>
                    <a:gd name="connsiteX0" fmla="*/ 0 w 1565205"/>
                    <a:gd name="connsiteY0" fmla="*/ 3979 h 1334351"/>
                    <a:gd name="connsiteX1" fmla="*/ 591429 w 1565205"/>
                    <a:gd name="connsiteY1" fmla="*/ 170172 h 1334351"/>
                    <a:gd name="connsiteX2" fmla="*/ 1030816 w 1565205"/>
                    <a:gd name="connsiteY2" fmla="*/ 1143949 h 1334351"/>
                    <a:gd name="connsiteX3" fmla="*/ 1565205 w 1565205"/>
                    <a:gd name="connsiteY3" fmla="*/ 1333954 h 1334351"/>
                    <a:gd name="connsiteX0" fmla="*/ 0 w 1565205"/>
                    <a:gd name="connsiteY0" fmla="*/ 0 h 1330372"/>
                    <a:gd name="connsiteX1" fmla="*/ 591429 w 1565205"/>
                    <a:gd name="connsiteY1" fmla="*/ 166193 h 1330372"/>
                    <a:gd name="connsiteX2" fmla="*/ 1030816 w 1565205"/>
                    <a:gd name="connsiteY2" fmla="*/ 1139970 h 1330372"/>
                    <a:gd name="connsiteX3" fmla="*/ 1565205 w 1565205"/>
                    <a:gd name="connsiteY3" fmla="*/ 1329975 h 1330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5205" h="1330372">
                      <a:moveTo>
                        <a:pt x="0" y="0"/>
                      </a:moveTo>
                      <a:cubicBezTo>
                        <a:pt x="258376" y="11392"/>
                        <a:pt x="419626" y="-23802"/>
                        <a:pt x="591429" y="166193"/>
                      </a:cubicBezTo>
                      <a:cubicBezTo>
                        <a:pt x="763232" y="356188"/>
                        <a:pt x="868520" y="946006"/>
                        <a:pt x="1030816" y="1139970"/>
                      </a:cubicBezTo>
                      <a:cubicBezTo>
                        <a:pt x="1193112" y="1333934"/>
                        <a:pt x="1379158" y="1331954"/>
                        <a:pt x="1565205" y="1329975"/>
                      </a:cubicBezTo>
                    </a:path>
                  </a:pathLst>
                </a:custGeom>
                <a:noFill/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7A78250D-A80A-44A9-B454-10E620B7290D}"/>
                    </a:ext>
                  </a:extLst>
                </p:cNvPr>
                <p:cNvSpPr/>
                <p:nvPr/>
              </p:nvSpPr>
              <p:spPr>
                <a:xfrm flipH="1">
                  <a:off x="5407948" y="4369948"/>
                  <a:ext cx="1565205" cy="1330606"/>
                </a:xfrm>
                <a:custGeom>
                  <a:avLst/>
                  <a:gdLst>
                    <a:gd name="connsiteX0" fmla="*/ 0 w 1579418"/>
                    <a:gd name="connsiteY0" fmla="*/ 14093 h 1320776"/>
                    <a:gd name="connsiteX1" fmla="*/ 605642 w 1579418"/>
                    <a:gd name="connsiteY1" fmla="*/ 156597 h 1320776"/>
                    <a:gd name="connsiteX2" fmla="*/ 1045029 w 1579418"/>
                    <a:gd name="connsiteY2" fmla="*/ 1130374 h 1320776"/>
                    <a:gd name="connsiteX3" fmla="*/ 1579418 w 1579418"/>
                    <a:gd name="connsiteY3" fmla="*/ 1320379 h 1320776"/>
                    <a:gd name="connsiteX0" fmla="*/ 0 w 1565205"/>
                    <a:gd name="connsiteY0" fmla="*/ 9950 h 1340322"/>
                    <a:gd name="connsiteX1" fmla="*/ 591429 w 1565205"/>
                    <a:gd name="connsiteY1" fmla="*/ 176143 h 1340322"/>
                    <a:gd name="connsiteX2" fmla="*/ 1030816 w 1565205"/>
                    <a:gd name="connsiteY2" fmla="*/ 1149920 h 1340322"/>
                    <a:gd name="connsiteX3" fmla="*/ 1565205 w 1565205"/>
                    <a:gd name="connsiteY3" fmla="*/ 1339925 h 1340322"/>
                    <a:gd name="connsiteX0" fmla="*/ 0 w 1565205"/>
                    <a:gd name="connsiteY0" fmla="*/ 233 h 1330605"/>
                    <a:gd name="connsiteX1" fmla="*/ 591429 w 1565205"/>
                    <a:gd name="connsiteY1" fmla="*/ 166426 h 1330605"/>
                    <a:gd name="connsiteX2" fmla="*/ 1030816 w 1565205"/>
                    <a:gd name="connsiteY2" fmla="*/ 1140203 h 1330605"/>
                    <a:gd name="connsiteX3" fmla="*/ 1565205 w 1565205"/>
                    <a:gd name="connsiteY3" fmla="*/ 1330208 h 1330605"/>
                    <a:gd name="connsiteX0" fmla="*/ 0 w 1565205"/>
                    <a:gd name="connsiteY0" fmla="*/ 3979 h 1334351"/>
                    <a:gd name="connsiteX1" fmla="*/ 591429 w 1565205"/>
                    <a:gd name="connsiteY1" fmla="*/ 170172 h 1334351"/>
                    <a:gd name="connsiteX2" fmla="*/ 1030816 w 1565205"/>
                    <a:gd name="connsiteY2" fmla="*/ 1143949 h 1334351"/>
                    <a:gd name="connsiteX3" fmla="*/ 1565205 w 1565205"/>
                    <a:gd name="connsiteY3" fmla="*/ 1333954 h 1334351"/>
                    <a:gd name="connsiteX0" fmla="*/ 0 w 1565205"/>
                    <a:gd name="connsiteY0" fmla="*/ 234 h 1330606"/>
                    <a:gd name="connsiteX1" fmla="*/ 591429 w 1565205"/>
                    <a:gd name="connsiteY1" fmla="*/ 166427 h 1330606"/>
                    <a:gd name="connsiteX2" fmla="*/ 1030816 w 1565205"/>
                    <a:gd name="connsiteY2" fmla="*/ 1140204 h 1330606"/>
                    <a:gd name="connsiteX3" fmla="*/ 1565205 w 1565205"/>
                    <a:gd name="connsiteY3" fmla="*/ 1330209 h 133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5205" h="1330606">
                      <a:moveTo>
                        <a:pt x="0" y="234"/>
                      </a:moveTo>
                      <a:cubicBezTo>
                        <a:pt x="263113" y="2150"/>
                        <a:pt x="419626" y="-23568"/>
                        <a:pt x="591429" y="166427"/>
                      </a:cubicBezTo>
                      <a:cubicBezTo>
                        <a:pt x="763232" y="356422"/>
                        <a:pt x="868520" y="946240"/>
                        <a:pt x="1030816" y="1140204"/>
                      </a:cubicBezTo>
                      <a:cubicBezTo>
                        <a:pt x="1193112" y="1334168"/>
                        <a:pt x="1379158" y="1332188"/>
                        <a:pt x="1565205" y="1330209"/>
                      </a:cubicBezTo>
                    </a:path>
                  </a:pathLst>
                </a:custGeom>
                <a:noFill/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FFB287C-7F56-49E4-A57A-EAD6F990730E}"/>
                  </a:ext>
                </a:extLst>
              </p:cNvPr>
              <p:cNvGrpSpPr/>
              <p:nvPr/>
            </p:nvGrpSpPr>
            <p:grpSpPr>
              <a:xfrm>
                <a:off x="8538358" y="4369948"/>
                <a:ext cx="3130410" cy="1330606"/>
                <a:chOff x="5407948" y="4369948"/>
                <a:chExt cx="3130410" cy="1330606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3BFC9FDB-E354-4CDC-83E8-83518A4619B5}"/>
                    </a:ext>
                  </a:extLst>
                </p:cNvPr>
                <p:cNvSpPr/>
                <p:nvPr/>
              </p:nvSpPr>
              <p:spPr>
                <a:xfrm>
                  <a:off x="6973153" y="4370182"/>
                  <a:ext cx="1565205" cy="1330372"/>
                </a:xfrm>
                <a:custGeom>
                  <a:avLst/>
                  <a:gdLst>
                    <a:gd name="connsiteX0" fmla="*/ 0 w 1579418"/>
                    <a:gd name="connsiteY0" fmla="*/ 14093 h 1320776"/>
                    <a:gd name="connsiteX1" fmla="*/ 605642 w 1579418"/>
                    <a:gd name="connsiteY1" fmla="*/ 156597 h 1320776"/>
                    <a:gd name="connsiteX2" fmla="*/ 1045029 w 1579418"/>
                    <a:gd name="connsiteY2" fmla="*/ 1130374 h 1320776"/>
                    <a:gd name="connsiteX3" fmla="*/ 1579418 w 1579418"/>
                    <a:gd name="connsiteY3" fmla="*/ 1320379 h 1320776"/>
                    <a:gd name="connsiteX0" fmla="*/ 0 w 1565205"/>
                    <a:gd name="connsiteY0" fmla="*/ 9950 h 1340322"/>
                    <a:gd name="connsiteX1" fmla="*/ 591429 w 1565205"/>
                    <a:gd name="connsiteY1" fmla="*/ 176143 h 1340322"/>
                    <a:gd name="connsiteX2" fmla="*/ 1030816 w 1565205"/>
                    <a:gd name="connsiteY2" fmla="*/ 1149920 h 1340322"/>
                    <a:gd name="connsiteX3" fmla="*/ 1565205 w 1565205"/>
                    <a:gd name="connsiteY3" fmla="*/ 1339925 h 1340322"/>
                    <a:gd name="connsiteX0" fmla="*/ 0 w 1565205"/>
                    <a:gd name="connsiteY0" fmla="*/ 233 h 1330605"/>
                    <a:gd name="connsiteX1" fmla="*/ 591429 w 1565205"/>
                    <a:gd name="connsiteY1" fmla="*/ 166426 h 1330605"/>
                    <a:gd name="connsiteX2" fmla="*/ 1030816 w 1565205"/>
                    <a:gd name="connsiteY2" fmla="*/ 1140203 h 1330605"/>
                    <a:gd name="connsiteX3" fmla="*/ 1565205 w 1565205"/>
                    <a:gd name="connsiteY3" fmla="*/ 1330208 h 1330605"/>
                    <a:gd name="connsiteX0" fmla="*/ 0 w 1565205"/>
                    <a:gd name="connsiteY0" fmla="*/ 3979 h 1334351"/>
                    <a:gd name="connsiteX1" fmla="*/ 591429 w 1565205"/>
                    <a:gd name="connsiteY1" fmla="*/ 170172 h 1334351"/>
                    <a:gd name="connsiteX2" fmla="*/ 1030816 w 1565205"/>
                    <a:gd name="connsiteY2" fmla="*/ 1143949 h 1334351"/>
                    <a:gd name="connsiteX3" fmla="*/ 1565205 w 1565205"/>
                    <a:gd name="connsiteY3" fmla="*/ 1333954 h 1334351"/>
                    <a:gd name="connsiteX0" fmla="*/ 0 w 1565205"/>
                    <a:gd name="connsiteY0" fmla="*/ 0 h 1330372"/>
                    <a:gd name="connsiteX1" fmla="*/ 591429 w 1565205"/>
                    <a:gd name="connsiteY1" fmla="*/ 166193 h 1330372"/>
                    <a:gd name="connsiteX2" fmla="*/ 1030816 w 1565205"/>
                    <a:gd name="connsiteY2" fmla="*/ 1139970 h 1330372"/>
                    <a:gd name="connsiteX3" fmla="*/ 1565205 w 1565205"/>
                    <a:gd name="connsiteY3" fmla="*/ 1329975 h 1330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5205" h="1330372">
                      <a:moveTo>
                        <a:pt x="0" y="0"/>
                      </a:moveTo>
                      <a:cubicBezTo>
                        <a:pt x="258376" y="11392"/>
                        <a:pt x="419626" y="-23802"/>
                        <a:pt x="591429" y="166193"/>
                      </a:cubicBezTo>
                      <a:cubicBezTo>
                        <a:pt x="763232" y="356188"/>
                        <a:pt x="868520" y="946006"/>
                        <a:pt x="1030816" y="1139970"/>
                      </a:cubicBezTo>
                      <a:cubicBezTo>
                        <a:pt x="1193112" y="1333934"/>
                        <a:pt x="1379158" y="1331954"/>
                        <a:pt x="1565205" y="1329975"/>
                      </a:cubicBezTo>
                    </a:path>
                  </a:pathLst>
                </a:custGeom>
                <a:noFill/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800B82D6-2AD6-4111-91AA-1C5188DD91B7}"/>
                    </a:ext>
                  </a:extLst>
                </p:cNvPr>
                <p:cNvSpPr/>
                <p:nvPr/>
              </p:nvSpPr>
              <p:spPr>
                <a:xfrm flipH="1">
                  <a:off x="5407948" y="4369948"/>
                  <a:ext cx="1565205" cy="1330606"/>
                </a:xfrm>
                <a:custGeom>
                  <a:avLst/>
                  <a:gdLst>
                    <a:gd name="connsiteX0" fmla="*/ 0 w 1579418"/>
                    <a:gd name="connsiteY0" fmla="*/ 14093 h 1320776"/>
                    <a:gd name="connsiteX1" fmla="*/ 605642 w 1579418"/>
                    <a:gd name="connsiteY1" fmla="*/ 156597 h 1320776"/>
                    <a:gd name="connsiteX2" fmla="*/ 1045029 w 1579418"/>
                    <a:gd name="connsiteY2" fmla="*/ 1130374 h 1320776"/>
                    <a:gd name="connsiteX3" fmla="*/ 1579418 w 1579418"/>
                    <a:gd name="connsiteY3" fmla="*/ 1320379 h 1320776"/>
                    <a:gd name="connsiteX0" fmla="*/ 0 w 1565205"/>
                    <a:gd name="connsiteY0" fmla="*/ 9950 h 1340322"/>
                    <a:gd name="connsiteX1" fmla="*/ 591429 w 1565205"/>
                    <a:gd name="connsiteY1" fmla="*/ 176143 h 1340322"/>
                    <a:gd name="connsiteX2" fmla="*/ 1030816 w 1565205"/>
                    <a:gd name="connsiteY2" fmla="*/ 1149920 h 1340322"/>
                    <a:gd name="connsiteX3" fmla="*/ 1565205 w 1565205"/>
                    <a:gd name="connsiteY3" fmla="*/ 1339925 h 1340322"/>
                    <a:gd name="connsiteX0" fmla="*/ 0 w 1565205"/>
                    <a:gd name="connsiteY0" fmla="*/ 233 h 1330605"/>
                    <a:gd name="connsiteX1" fmla="*/ 591429 w 1565205"/>
                    <a:gd name="connsiteY1" fmla="*/ 166426 h 1330605"/>
                    <a:gd name="connsiteX2" fmla="*/ 1030816 w 1565205"/>
                    <a:gd name="connsiteY2" fmla="*/ 1140203 h 1330605"/>
                    <a:gd name="connsiteX3" fmla="*/ 1565205 w 1565205"/>
                    <a:gd name="connsiteY3" fmla="*/ 1330208 h 1330605"/>
                    <a:gd name="connsiteX0" fmla="*/ 0 w 1565205"/>
                    <a:gd name="connsiteY0" fmla="*/ 3979 h 1334351"/>
                    <a:gd name="connsiteX1" fmla="*/ 591429 w 1565205"/>
                    <a:gd name="connsiteY1" fmla="*/ 170172 h 1334351"/>
                    <a:gd name="connsiteX2" fmla="*/ 1030816 w 1565205"/>
                    <a:gd name="connsiteY2" fmla="*/ 1143949 h 1334351"/>
                    <a:gd name="connsiteX3" fmla="*/ 1565205 w 1565205"/>
                    <a:gd name="connsiteY3" fmla="*/ 1333954 h 1334351"/>
                    <a:gd name="connsiteX0" fmla="*/ 0 w 1565205"/>
                    <a:gd name="connsiteY0" fmla="*/ 234 h 1330606"/>
                    <a:gd name="connsiteX1" fmla="*/ 591429 w 1565205"/>
                    <a:gd name="connsiteY1" fmla="*/ 166427 h 1330606"/>
                    <a:gd name="connsiteX2" fmla="*/ 1030816 w 1565205"/>
                    <a:gd name="connsiteY2" fmla="*/ 1140204 h 1330606"/>
                    <a:gd name="connsiteX3" fmla="*/ 1565205 w 1565205"/>
                    <a:gd name="connsiteY3" fmla="*/ 1330209 h 133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5205" h="1330606">
                      <a:moveTo>
                        <a:pt x="0" y="234"/>
                      </a:moveTo>
                      <a:cubicBezTo>
                        <a:pt x="263113" y="2150"/>
                        <a:pt x="419626" y="-23568"/>
                        <a:pt x="591429" y="166427"/>
                      </a:cubicBezTo>
                      <a:cubicBezTo>
                        <a:pt x="763232" y="356422"/>
                        <a:pt x="868520" y="946240"/>
                        <a:pt x="1030816" y="1140204"/>
                      </a:cubicBezTo>
                      <a:cubicBezTo>
                        <a:pt x="1193112" y="1334168"/>
                        <a:pt x="1379158" y="1332188"/>
                        <a:pt x="1565205" y="1330209"/>
                      </a:cubicBezTo>
                    </a:path>
                  </a:pathLst>
                </a:custGeom>
                <a:noFill/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E3181B-C7D6-44D1-9844-BC19FBF730EA}"/>
              </a:ext>
            </a:extLst>
          </p:cNvPr>
          <p:cNvGrpSpPr/>
          <p:nvPr/>
        </p:nvGrpSpPr>
        <p:grpSpPr>
          <a:xfrm>
            <a:off x="4474439" y="2450536"/>
            <a:ext cx="3600626" cy="3321633"/>
            <a:chOff x="8166789" y="2653559"/>
            <a:chExt cx="3600626" cy="332163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F593E0E-BE81-496D-8D32-12C0D9BC161C}"/>
                </a:ext>
              </a:extLst>
            </p:cNvPr>
            <p:cNvGrpSpPr/>
            <p:nvPr/>
          </p:nvGrpSpPr>
          <p:grpSpPr>
            <a:xfrm>
              <a:off x="8822261" y="3863434"/>
              <a:ext cx="2035393" cy="2111758"/>
              <a:chOff x="8822261" y="3863434"/>
              <a:chExt cx="2035393" cy="211175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3B85DFF-D968-4670-B4CC-A9A743415E50}"/>
                  </a:ext>
                </a:extLst>
              </p:cNvPr>
              <p:cNvGrpSpPr/>
              <p:nvPr/>
            </p:nvGrpSpPr>
            <p:grpSpPr>
              <a:xfrm>
                <a:off x="8822261" y="3863434"/>
                <a:ext cx="2035392" cy="1056343"/>
                <a:chOff x="2505731" y="3702364"/>
                <a:chExt cx="2035392" cy="1528364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8D36814-A666-4BBA-B95C-C4303646C67D}"/>
                    </a:ext>
                  </a:extLst>
                </p:cNvPr>
                <p:cNvSpPr/>
                <p:nvPr/>
              </p:nvSpPr>
              <p:spPr>
                <a:xfrm>
                  <a:off x="2505731" y="3702364"/>
                  <a:ext cx="2035391" cy="420088"/>
                </a:xfrm>
                <a:prstGeom prst="rect">
                  <a:avLst/>
                </a:prstGeom>
                <a:solidFill>
                  <a:srgbClr val="D8E8E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0B8D3E3-ECB5-4648-9F5F-DBE7F9D22A8B}"/>
                    </a:ext>
                  </a:extLst>
                </p:cNvPr>
                <p:cNvSpPr/>
                <p:nvPr/>
              </p:nvSpPr>
              <p:spPr>
                <a:xfrm>
                  <a:off x="2505732" y="4122452"/>
                  <a:ext cx="2035391" cy="1108276"/>
                </a:xfrm>
                <a:prstGeom prst="rect">
                  <a:avLst/>
                </a:prstGeom>
                <a:solidFill>
                  <a:srgbClr val="8ED7F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3200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59379DD-1509-474A-A667-484F9D053511}"/>
                  </a:ext>
                </a:extLst>
              </p:cNvPr>
              <p:cNvGrpSpPr/>
              <p:nvPr/>
            </p:nvGrpSpPr>
            <p:grpSpPr>
              <a:xfrm>
                <a:off x="8822262" y="4918849"/>
                <a:ext cx="2035392" cy="1056343"/>
                <a:chOff x="2505731" y="3702364"/>
                <a:chExt cx="2035392" cy="152836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0248E39-734D-4525-843D-34B1F9E7984F}"/>
                    </a:ext>
                  </a:extLst>
                </p:cNvPr>
                <p:cNvSpPr/>
                <p:nvPr/>
              </p:nvSpPr>
              <p:spPr>
                <a:xfrm>
                  <a:off x="2505731" y="3702364"/>
                  <a:ext cx="2035391" cy="420088"/>
                </a:xfrm>
                <a:prstGeom prst="rect">
                  <a:avLst/>
                </a:prstGeom>
                <a:solidFill>
                  <a:srgbClr val="D8E8E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A51499F-37F0-4B42-B709-5090AC2B43B8}"/>
                    </a:ext>
                  </a:extLst>
                </p:cNvPr>
                <p:cNvSpPr/>
                <p:nvPr/>
              </p:nvSpPr>
              <p:spPr>
                <a:xfrm>
                  <a:off x="2505732" y="4122452"/>
                  <a:ext cx="2035391" cy="1108276"/>
                </a:xfrm>
                <a:prstGeom prst="rect">
                  <a:avLst/>
                </a:prstGeom>
                <a:solidFill>
                  <a:srgbClr val="8ED7F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3200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CF4F247-BC44-4BCA-AAAD-97A160F59197}"/>
                  </a:ext>
                </a:extLst>
              </p:cNvPr>
              <p:cNvGrpSpPr/>
              <p:nvPr/>
            </p:nvGrpSpPr>
            <p:grpSpPr>
              <a:xfrm>
                <a:off x="8976115" y="3872747"/>
                <a:ext cx="1716986" cy="2101979"/>
                <a:chOff x="5114794" y="3872746"/>
                <a:chExt cx="2661213" cy="2101979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E0106D08-EB2C-4B68-A60E-9ADAF2805A6E}"/>
                    </a:ext>
                  </a:extLst>
                </p:cNvPr>
                <p:cNvGrpSpPr/>
                <p:nvPr/>
              </p:nvGrpSpPr>
              <p:grpSpPr>
                <a:xfrm rot="16200000">
                  <a:off x="5252157" y="4781483"/>
                  <a:ext cx="1055879" cy="1330606"/>
                  <a:chOff x="5407948" y="4369948"/>
                  <a:chExt cx="3130410" cy="1330606"/>
                </a:xfrm>
              </p:grpSpPr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4F7DB63F-8ADB-4F39-97F9-DC43657266D9}"/>
                      </a:ext>
                    </a:extLst>
                  </p:cNvPr>
                  <p:cNvSpPr/>
                  <p:nvPr/>
                </p:nvSpPr>
                <p:spPr>
                  <a:xfrm>
                    <a:off x="6973153" y="4370182"/>
                    <a:ext cx="1565205" cy="1330372"/>
                  </a:xfrm>
                  <a:custGeom>
                    <a:avLst/>
                    <a:gdLst>
                      <a:gd name="connsiteX0" fmla="*/ 0 w 1579418"/>
                      <a:gd name="connsiteY0" fmla="*/ 14093 h 1320776"/>
                      <a:gd name="connsiteX1" fmla="*/ 605642 w 1579418"/>
                      <a:gd name="connsiteY1" fmla="*/ 156597 h 1320776"/>
                      <a:gd name="connsiteX2" fmla="*/ 1045029 w 1579418"/>
                      <a:gd name="connsiteY2" fmla="*/ 1130374 h 1320776"/>
                      <a:gd name="connsiteX3" fmla="*/ 1579418 w 1579418"/>
                      <a:gd name="connsiteY3" fmla="*/ 1320379 h 1320776"/>
                      <a:gd name="connsiteX0" fmla="*/ 0 w 1565205"/>
                      <a:gd name="connsiteY0" fmla="*/ 9950 h 1340322"/>
                      <a:gd name="connsiteX1" fmla="*/ 591429 w 1565205"/>
                      <a:gd name="connsiteY1" fmla="*/ 176143 h 1340322"/>
                      <a:gd name="connsiteX2" fmla="*/ 1030816 w 1565205"/>
                      <a:gd name="connsiteY2" fmla="*/ 1149920 h 1340322"/>
                      <a:gd name="connsiteX3" fmla="*/ 1565205 w 1565205"/>
                      <a:gd name="connsiteY3" fmla="*/ 1339925 h 1340322"/>
                      <a:gd name="connsiteX0" fmla="*/ 0 w 1565205"/>
                      <a:gd name="connsiteY0" fmla="*/ 233 h 1330605"/>
                      <a:gd name="connsiteX1" fmla="*/ 591429 w 1565205"/>
                      <a:gd name="connsiteY1" fmla="*/ 166426 h 1330605"/>
                      <a:gd name="connsiteX2" fmla="*/ 1030816 w 1565205"/>
                      <a:gd name="connsiteY2" fmla="*/ 1140203 h 1330605"/>
                      <a:gd name="connsiteX3" fmla="*/ 1565205 w 1565205"/>
                      <a:gd name="connsiteY3" fmla="*/ 1330208 h 1330605"/>
                      <a:gd name="connsiteX0" fmla="*/ 0 w 1565205"/>
                      <a:gd name="connsiteY0" fmla="*/ 3979 h 1334351"/>
                      <a:gd name="connsiteX1" fmla="*/ 591429 w 1565205"/>
                      <a:gd name="connsiteY1" fmla="*/ 170172 h 1334351"/>
                      <a:gd name="connsiteX2" fmla="*/ 1030816 w 1565205"/>
                      <a:gd name="connsiteY2" fmla="*/ 1143949 h 1334351"/>
                      <a:gd name="connsiteX3" fmla="*/ 1565205 w 1565205"/>
                      <a:gd name="connsiteY3" fmla="*/ 1333954 h 1334351"/>
                      <a:gd name="connsiteX0" fmla="*/ 0 w 1565205"/>
                      <a:gd name="connsiteY0" fmla="*/ 0 h 1330372"/>
                      <a:gd name="connsiteX1" fmla="*/ 591429 w 1565205"/>
                      <a:gd name="connsiteY1" fmla="*/ 166193 h 1330372"/>
                      <a:gd name="connsiteX2" fmla="*/ 1030816 w 1565205"/>
                      <a:gd name="connsiteY2" fmla="*/ 1139970 h 1330372"/>
                      <a:gd name="connsiteX3" fmla="*/ 1565205 w 1565205"/>
                      <a:gd name="connsiteY3" fmla="*/ 1329975 h 13303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65205" h="1330372">
                        <a:moveTo>
                          <a:pt x="0" y="0"/>
                        </a:moveTo>
                        <a:cubicBezTo>
                          <a:pt x="258376" y="11392"/>
                          <a:pt x="419626" y="-23802"/>
                          <a:pt x="591429" y="166193"/>
                        </a:cubicBezTo>
                        <a:cubicBezTo>
                          <a:pt x="763232" y="356188"/>
                          <a:pt x="868520" y="946006"/>
                          <a:pt x="1030816" y="1139970"/>
                        </a:cubicBezTo>
                        <a:cubicBezTo>
                          <a:pt x="1193112" y="1333934"/>
                          <a:pt x="1379158" y="1331954"/>
                          <a:pt x="1565205" y="1329975"/>
                        </a:cubicBezTo>
                      </a:path>
                    </a:pathLst>
                  </a:custGeom>
                  <a:noFill/>
                  <a:ln w="28575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7191FC78-C424-4511-A663-FE583949ED43}"/>
                      </a:ext>
                    </a:extLst>
                  </p:cNvPr>
                  <p:cNvSpPr/>
                  <p:nvPr/>
                </p:nvSpPr>
                <p:spPr>
                  <a:xfrm flipH="1">
                    <a:off x="5407948" y="4369948"/>
                    <a:ext cx="1565205" cy="1330606"/>
                  </a:xfrm>
                  <a:custGeom>
                    <a:avLst/>
                    <a:gdLst>
                      <a:gd name="connsiteX0" fmla="*/ 0 w 1579418"/>
                      <a:gd name="connsiteY0" fmla="*/ 14093 h 1320776"/>
                      <a:gd name="connsiteX1" fmla="*/ 605642 w 1579418"/>
                      <a:gd name="connsiteY1" fmla="*/ 156597 h 1320776"/>
                      <a:gd name="connsiteX2" fmla="*/ 1045029 w 1579418"/>
                      <a:gd name="connsiteY2" fmla="*/ 1130374 h 1320776"/>
                      <a:gd name="connsiteX3" fmla="*/ 1579418 w 1579418"/>
                      <a:gd name="connsiteY3" fmla="*/ 1320379 h 1320776"/>
                      <a:gd name="connsiteX0" fmla="*/ 0 w 1565205"/>
                      <a:gd name="connsiteY0" fmla="*/ 9950 h 1340322"/>
                      <a:gd name="connsiteX1" fmla="*/ 591429 w 1565205"/>
                      <a:gd name="connsiteY1" fmla="*/ 176143 h 1340322"/>
                      <a:gd name="connsiteX2" fmla="*/ 1030816 w 1565205"/>
                      <a:gd name="connsiteY2" fmla="*/ 1149920 h 1340322"/>
                      <a:gd name="connsiteX3" fmla="*/ 1565205 w 1565205"/>
                      <a:gd name="connsiteY3" fmla="*/ 1339925 h 1340322"/>
                      <a:gd name="connsiteX0" fmla="*/ 0 w 1565205"/>
                      <a:gd name="connsiteY0" fmla="*/ 233 h 1330605"/>
                      <a:gd name="connsiteX1" fmla="*/ 591429 w 1565205"/>
                      <a:gd name="connsiteY1" fmla="*/ 166426 h 1330605"/>
                      <a:gd name="connsiteX2" fmla="*/ 1030816 w 1565205"/>
                      <a:gd name="connsiteY2" fmla="*/ 1140203 h 1330605"/>
                      <a:gd name="connsiteX3" fmla="*/ 1565205 w 1565205"/>
                      <a:gd name="connsiteY3" fmla="*/ 1330208 h 1330605"/>
                      <a:gd name="connsiteX0" fmla="*/ 0 w 1565205"/>
                      <a:gd name="connsiteY0" fmla="*/ 3979 h 1334351"/>
                      <a:gd name="connsiteX1" fmla="*/ 591429 w 1565205"/>
                      <a:gd name="connsiteY1" fmla="*/ 170172 h 1334351"/>
                      <a:gd name="connsiteX2" fmla="*/ 1030816 w 1565205"/>
                      <a:gd name="connsiteY2" fmla="*/ 1143949 h 1334351"/>
                      <a:gd name="connsiteX3" fmla="*/ 1565205 w 1565205"/>
                      <a:gd name="connsiteY3" fmla="*/ 1333954 h 1334351"/>
                      <a:gd name="connsiteX0" fmla="*/ 0 w 1565205"/>
                      <a:gd name="connsiteY0" fmla="*/ 234 h 1330606"/>
                      <a:gd name="connsiteX1" fmla="*/ 591429 w 1565205"/>
                      <a:gd name="connsiteY1" fmla="*/ 166427 h 1330606"/>
                      <a:gd name="connsiteX2" fmla="*/ 1030816 w 1565205"/>
                      <a:gd name="connsiteY2" fmla="*/ 1140204 h 1330606"/>
                      <a:gd name="connsiteX3" fmla="*/ 1565205 w 1565205"/>
                      <a:gd name="connsiteY3" fmla="*/ 1330209 h 1330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65205" h="1330606">
                        <a:moveTo>
                          <a:pt x="0" y="234"/>
                        </a:moveTo>
                        <a:cubicBezTo>
                          <a:pt x="263113" y="2150"/>
                          <a:pt x="419626" y="-23568"/>
                          <a:pt x="591429" y="166427"/>
                        </a:cubicBezTo>
                        <a:cubicBezTo>
                          <a:pt x="763232" y="356422"/>
                          <a:pt x="868520" y="946240"/>
                          <a:pt x="1030816" y="1140204"/>
                        </a:cubicBezTo>
                        <a:cubicBezTo>
                          <a:pt x="1193112" y="1334168"/>
                          <a:pt x="1379158" y="1332188"/>
                          <a:pt x="1565205" y="1330209"/>
                        </a:cubicBezTo>
                      </a:path>
                    </a:pathLst>
                  </a:custGeom>
                  <a:noFill/>
                  <a:ln w="28575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512788CB-ADB2-4639-8D26-CFAEC6B6E20B}"/>
                    </a:ext>
                  </a:extLst>
                </p:cNvPr>
                <p:cNvGrpSpPr/>
                <p:nvPr/>
              </p:nvGrpSpPr>
              <p:grpSpPr>
                <a:xfrm rot="16200000">
                  <a:off x="6582764" y="3735383"/>
                  <a:ext cx="1055879" cy="1330606"/>
                  <a:chOff x="5407947" y="4369949"/>
                  <a:chExt cx="3130411" cy="1330606"/>
                </a:xfrm>
              </p:grpSpPr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95285D1C-5B5F-477C-9675-950D1CC3B965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6973154" y="4370182"/>
                    <a:ext cx="1565204" cy="1330372"/>
                  </a:xfrm>
                  <a:custGeom>
                    <a:avLst/>
                    <a:gdLst>
                      <a:gd name="connsiteX0" fmla="*/ 0 w 1579418"/>
                      <a:gd name="connsiteY0" fmla="*/ 14093 h 1320776"/>
                      <a:gd name="connsiteX1" fmla="*/ 605642 w 1579418"/>
                      <a:gd name="connsiteY1" fmla="*/ 156597 h 1320776"/>
                      <a:gd name="connsiteX2" fmla="*/ 1045029 w 1579418"/>
                      <a:gd name="connsiteY2" fmla="*/ 1130374 h 1320776"/>
                      <a:gd name="connsiteX3" fmla="*/ 1579418 w 1579418"/>
                      <a:gd name="connsiteY3" fmla="*/ 1320379 h 1320776"/>
                      <a:gd name="connsiteX0" fmla="*/ 0 w 1565205"/>
                      <a:gd name="connsiteY0" fmla="*/ 9950 h 1340322"/>
                      <a:gd name="connsiteX1" fmla="*/ 591429 w 1565205"/>
                      <a:gd name="connsiteY1" fmla="*/ 176143 h 1340322"/>
                      <a:gd name="connsiteX2" fmla="*/ 1030816 w 1565205"/>
                      <a:gd name="connsiteY2" fmla="*/ 1149920 h 1340322"/>
                      <a:gd name="connsiteX3" fmla="*/ 1565205 w 1565205"/>
                      <a:gd name="connsiteY3" fmla="*/ 1339925 h 1340322"/>
                      <a:gd name="connsiteX0" fmla="*/ 0 w 1565205"/>
                      <a:gd name="connsiteY0" fmla="*/ 233 h 1330605"/>
                      <a:gd name="connsiteX1" fmla="*/ 591429 w 1565205"/>
                      <a:gd name="connsiteY1" fmla="*/ 166426 h 1330605"/>
                      <a:gd name="connsiteX2" fmla="*/ 1030816 w 1565205"/>
                      <a:gd name="connsiteY2" fmla="*/ 1140203 h 1330605"/>
                      <a:gd name="connsiteX3" fmla="*/ 1565205 w 1565205"/>
                      <a:gd name="connsiteY3" fmla="*/ 1330208 h 1330605"/>
                      <a:gd name="connsiteX0" fmla="*/ 0 w 1565205"/>
                      <a:gd name="connsiteY0" fmla="*/ 3979 h 1334351"/>
                      <a:gd name="connsiteX1" fmla="*/ 591429 w 1565205"/>
                      <a:gd name="connsiteY1" fmla="*/ 170172 h 1334351"/>
                      <a:gd name="connsiteX2" fmla="*/ 1030816 w 1565205"/>
                      <a:gd name="connsiteY2" fmla="*/ 1143949 h 1334351"/>
                      <a:gd name="connsiteX3" fmla="*/ 1565205 w 1565205"/>
                      <a:gd name="connsiteY3" fmla="*/ 1333954 h 1334351"/>
                      <a:gd name="connsiteX0" fmla="*/ 0 w 1565205"/>
                      <a:gd name="connsiteY0" fmla="*/ 0 h 1330372"/>
                      <a:gd name="connsiteX1" fmla="*/ 591429 w 1565205"/>
                      <a:gd name="connsiteY1" fmla="*/ 166193 h 1330372"/>
                      <a:gd name="connsiteX2" fmla="*/ 1030816 w 1565205"/>
                      <a:gd name="connsiteY2" fmla="*/ 1139970 h 1330372"/>
                      <a:gd name="connsiteX3" fmla="*/ 1565205 w 1565205"/>
                      <a:gd name="connsiteY3" fmla="*/ 1329975 h 13303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65205" h="1330372">
                        <a:moveTo>
                          <a:pt x="0" y="0"/>
                        </a:moveTo>
                        <a:cubicBezTo>
                          <a:pt x="258376" y="11392"/>
                          <a:pt x="419626" y="-23802"/>
                          <a:pt x="591429" y="166193"/>
                        </a:cubicBezTo>
                        <a:cubicBezTo>
                          <a:pt x="763232" y="356188"/>
                          <a:pt x="868520" y="946006"/>
                          <a:pt x="1030816" y="1139970"/>
                        </a:cubicBezTo>
                        <a:cubicBezTo>
                          <a:pt x="1193112" y="1333934"/>
                          <a:pt x="1379158" y="1331954"/>
                          <a:pt x="1565205" y="1329975"/>
                        </a:cubicBezTo>
                      </a:path>
                    </a:pathLst>
                  </a:custGeom>
                  <a:noFill/>
                  <a:ln w="28575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2063A897-D7F9-44A8-B06B-24A8FB40ED4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407947" y="4369949"/>
                    <a:ext cx="1565206" cy="1330606"/>
                  </a:xfrm>
                  <a:custGeom>
                    <a:avLst/>
                    <a:gdLst>
                      <a:gd name="connsiteX0" fmla="*/ 0 w 1579418"/>
                      <a:gd name="connsiteY0" fmla="*/ 14093 h 1320776"/>
                      <a:gd name="connsiteX1" fmla="*/ 605642 w 1579418"/>
                      <a:gd name="connsiteY1" fmla="*/ 156597 h 1320776"/>
                      <a:gd name="connsiteX2" fmla="*/ 1045029 w 1579418"/>
                      <a:gd name="connsiteY2" fmla="*/ 1130374 h 1320776"/>
                      <a:gd name="connsiteX3" fmla="*/ 1579418 w 1579418"/>
                      <a:gd name="connsiteY3" fmla="*/ 1320379 h 1320776"/>
                      <a:gd name="connsiteX0" fmla="*/ 0 w 1565205"/>
                      <a:gd name="connsiteY0" fmla="*/ 9950 h 1340322"/>
                      <a:gd name="connsiteX1" fmla="*/ 591429 w 1565205"/>
                      <a:gd name="connsiteY1" fmla="*/ 176143 h 1340322"/>
                      <a:gd name="connsiteX2" fmla="*/ 1030816 w 1565205"/>
                      <a:gd name="connsiteY2" fmla="*/ 1149920 h 1340322"/>
                      <a:gd name="connsiteX3" fmla="*/ 1565205 w 1565205"/>
                      <a:gd name="connsiteY3" fmla="*/ 1339925 h 1340322"/>
                      <a:gd name="connsiteX0" fmla="*/ 0 w 1565205"/>
                      <a:gd name="connsiteY0" fmla="*/ 233 h 1330605"/>
                      <a:gd name="connsiteX1" fmla="*/ 591429 w 1565205"/>
                      <a:gd name="connsiteY1" fmla="*/ 166426 h 1330605"/>
                      <a:gd name="connsiteX2" fmla="*/ 1030816 w 1565205"/>
                      <a:gd name="connsiteY2" fmla="*/ 1140203 h 1330605"/>
                      <a:gd name="connsiteX3" fmla="*/ 1565205 w 1565205"/>
                      <a:gd name="connsiteY3" fmla="*/ 1330208 h 1330605"/>
                      <a:gd name="connsiteX0" fmla="*/ 0 w 1565205"/>
                      <a:gd name="connsiteY0" fmla="*/ 3979 h 1334351"/>
                      <a:gd name="connsiteX1" fmla="*/ 591429 w 1565205"/>
                      <a:gd name="connsiteY1" fmla="*/ 170172 h 1334351"/>
                      <a:gd name="connsiteX2" fmla="*/ 1030816 w 1565205"/>
                      <a:gd name="connsiteY2" fmla="*/ 1143949 h 1334351"/>
                      <a:gd name="connsiteX3" fmla="*/ 1565205 w 1565205"/>
                      <a:gd name="connsiteY3" fmla="*/ 1333954 h 1334351"/>
                      <a:gd name="connsiteX0" fmla="*/ 0 w 1565205"/>
                      <a:gd name="connsiteY0" fmla="*/ 234 h 1330606"/>
                      <a:gd name="connsiteX1" fmla="*/ 591429 w 1565205"/>
                      <a:gd name="connsiteY1" fmla="*/ 166427 h 1330606"/>
                      <a:gd name="connsiteX2" fmla="*/ 1030816 w 1565205"/>
                      <a:gd name="connsiteY2" fmla="*/ 1140204 h 1330606"/>
                      <a:gd name="connsiteX3" fmla="*/ 1565205 w 1565205"/>
                      <a:gd name="connsiteY3" fmla="*/ 1330209 h 1330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65205" h="1330606">
                        <a:moveTo>
                          <a:pt x="0" y="234"/>
                        </a:moveTo>
                        <a:cubicBezTo>
                          <a:pt x="263113" y="2150"/>
                          <a:pt x="419626" y="-23568"/>
                          <a:pt x="591429" y="166427"/>
                        </a:cubicBezTo>
                        <a:cubicBezTo>
                          <a:pt x="763232" y="356422"/>
                          <a:pt x="868520" y="946240"/>
                          <a:pt x="1030816" y="1140204"/>
                        </a:cubicBezTo>
                        <a:cubicBezTo>
                          <a:pt x="1193112" y="1334168"/>
                          <a:pt x="1379158" y="1332188"/>
                          <a:pt x="1565205" y="1330209"/>
                        </a:cubicBezTo>
                      </a:path>
                    </a:pathLst>
                  </a:custGeom>
                  <a:noFill/>
                  <a:ln w="28575">
                    <a:solidFill>
                      <a:srgbClr val="7030A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ontent Placeholder 2">
                  <a:extLst>
                    <a:ext uri="{FF2B5EF4-FFF2-40B4-BE49-F238E27FC236}">
                      <a16:creationId xmlns:a16="http://schemas.microsoft.com/office/drawing/2014/main" id="{D7FB9B26-53D8-48B3-8682-A45A237BD83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166789" y="2653559"/>
                  <a:ext cx="3600626" cy="93861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 fontScale="850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800" kern="1200" cap="none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400" kern="1200" cap="none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200" kern="1200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200" kern="1200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IN" dirty="0"/>
                    <a:t>Microscopic anti-symmetric Instability: </a:t>
                  </a:r>
                  <a14:m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=180°</m:t>
                      </m:r>
                    </m:oMath>
                  </a14:m>
                  <a:endParaRPr lang="en-US" dirty="0"/>
                </a:p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𝜆𝜋</m:t>
                        </m:r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1" name="Content Placeholder 2">
                  <a:extLst>
                    <a:ext uri="{FF2B5EF4-FFF2-40B4-BE49-F238E27FC236}">
                      <a16:creationId xmlns:a16="http://schemas.microsoft.com/office/drawing/2014/main" id="{D7FB9B26-53D8-48B3-8682-A45A237BD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6789" y="2653559"/>
                  <a:ext cx="3600626" cy="938619"/>
                </a:xfrm>
                <a:prstGeom prst="rect">
                  <a:avLst/>
                </a:prstGeom>
                <a:blipFill>
                  <a:blip r:embed="rId3"/>
                  <a:stretch>
                    <a:fillRect l="-846" t="-25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76E5BCD7-1D84-4F77-8440-AC0E7B9CBA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0337" y="2450536"/>
                <a:ext cx="3272172" cy="12094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/>
                  <a:t>Macroscopic long wave Instability: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=0°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76E5BCD7-1D84-4F77-8440-AC0E7B9CB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37" y="2450536"/>
                <a:ext cx="3272172" cy="1209409"/>
              </a:xfrm>
              <a:prstGeom prst="rect">
                <a:avLst/>
              </a:prstGeom>
              <a:blipFill>
                <a:blip r:embed="rId4"/>
                <a:stretch>
                  <a:fillRect l="-746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DE5F3689-F683-4D5A-9AAF-88C78C06CB14}"/>
              </a:ext>
            </a:extLst>
          </p:cNvPr>
          <p:cNvGrpSpPr/>
          <p:nvPr/>
        </p:nvGrpSpPr>
        <p:grpSpPr>
          <a:xfrm>
            <a:off x="1489538" y="3681179"/>
            <a:ext cx="2035393" cy="2111757"/>
            <a:chOff x="5078304" y="3902332"/>
            <a:chExt cx="2035393" cy="211175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9F94662-E641-4B11-8651-A1B2A6A402E2}"/>
                </a:ext>
              </a:extLst>
            </p:cNvPr>
            <p:cNvGrpSpPr/>
            <p:nvPr/>
          </p:nvGrpSpPr>
          <p:grpSpPr>
            <a:xfrm>
              <a:off x="5078304" y="3902332"/>
              <a:ext cx="2035392" cy="1056343"/>
              <a:chOff x="2505731" y="3702364"/>
              <a:chExt cx="2035392" cy="152836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0A712BE-4D96-4B5B-B336-57C0EC128561}"/>
                  </a:ext>
                </a:extLst>
              </p:cNvPr>
              <p:cNvSpPr/>
              <p:nvPr/>
            </p:nvSpPr>
            <p:spPr>
              <a:xfrm>
                <a:off x="2505731" y="3702364"/>
                <a:ext cx="2035391" cy="420088"/>
              </a:xfrm>
              <a:prstGeom prst="rect">
                <a:avLst/>
              </a:prstGeom>
              <a:solidFill>
                <a:srgbClr val="D8E8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CA5A301-36F0-4673-865A-6DE12B79FECE}"/>
                  </a:ext>
                </a:extLst>
              </p:cNvPr>
              <p:cNvSpPr/>
              <p:nvPr/>
            </p:nvSpPr>
            <p:spPr>
              <a:xfrm>
                <a:off x="2505732" y="4122452"/>
                <a:ext cx="2035391" cy="1108276"/>
              </a:xfrm>
              <a:prstGeom prst="rect">
                <a:avLst/>
              </a:prstGeom>
              <a:solidFill>
                <a:srgbClr val="8ED7F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EF9B6F-3E1E-42C8-8BC3-2F9F188AD113}"/>
                </a:ext>
              </a:extLst>
            </p:cNvPr>
            <p:cNvGrpSpPr/>
            <p:nvPr/>
          </p:nvGrpSpPr>
          <p:grpSpPr>
            <a:xfrm>
              <a:off x="5078305" y="4957748"/>
              <a:ext cx="2035392" cy="1056341"/>
              <a:chOff x="2505731" y="3702364"/>
              <a:chExt cx="2035392" cy="152836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FF5D15A-CC27-4C95-8BC2-3561C0675FD2}"/>
                  </a:ext>
                </a:extLst>
              </p:cNvPr>
              <p:cNvSpPr/>
              <p:nvPr/>
            </p:nvSpPr>
            <p:spPr>
              <a:xfrm>
                <a:off x="2505731" y="3702364"/>
                <a:ext cx="2035391" cy="420088"/>
              </a:xfrm>
              <a:prstGeom prst="rect">
                <a:avLst/>
              </a:prstGeom>
              <a:solidFill>
                <a:srgbClr val="D8E8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EAF9A7F-8A61-4056-95F9-CD4A33FE5C88}"/>
                  </a:ext>
                </a:extLst>
              </p:cNvPr>
              <p:cNvSpPr/>
              <p:nvPr/>
            </p:nvSpPr>
            <p:spPr>
              <a:xfrm>
                <a:off x="2505732" y="4122452"/>
                <a:ext cx="2035391" cy="1108276"/>
              </a:xfrm>
              <a:prstGeom prst="rect">
                <a:avLst/>
              </a:prstGeom>
              <a:solidFill>
                <a:srgbClr val="8ED7F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3200"/>
              </a:p>
            </p:txBody>
          </p:sp>
        </p:grp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7323E15-561B-481B-ADA4-953593228DF5}"/>
              </a:ext>
            </a:extLst>
          </p:cNvPr>
          <p:cNvCxnSpPr>
            <a:cxnSpLocks/>
          </p:cNvCxnSpPr>
          <p:nvPr/>
        </p:nvCxnSpPr>
        <p:spPr>
          <a:xfrm flipV="1">
            <a:off x="2011680" y="3681179"/>
            <a:ext cx="1057642" cy="209052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4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1DB1-4C7C-402A-AB25-55C25628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9B1588-BEA4-497B-AB16-D4F54F686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"/>
          <a:stretch/>
        </p:blipFill>
        <p:spPr>
          <a:xfrm>
            <a:off x="-1" y="0"/>
            <a:ext cx="12192001" cy="685799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DC14AF-2D66-4010-AD82-639B99364FB9}"/>
                  </a:ext>
                </a:extLst>
              </p:cNvPr>
              <p:cNvSpPr/>
              <p:nvPr/>
            </p:nvSpPr>
            <p:spPr>
              <a:xfrm>
                <a:off x="3047999" y="993371"/>
                <a:ext cx="6096000" cy="6715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=0° , 360°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DC14AF-2D66-4010-AD82-639B99364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993371"/>
                <a:ext cx="6096000" cy="671530"/>
              </a:xfrm>
              <a:prstGeom prst="rect">
                <a:avLst/>
              </a:prstGeom>
              <a:blipFill>
                <a:blip r:embed="rId3"/>
                <a:stretch>
                  <a:fillRect b="-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03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B0C765-ED77-4987-BC8F-DC60750DA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9"/>
          <a:stretch/>
        </p:blipFill>
        <p:spPr>
          <a:xfrm>
            <a:off x="0" y="0"/>
            <a:ext cx="12192000" cy="6858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DC14AF-2D66-4010-AD82-639B99364FB9}"/>
                  </a:ext>
                </a:extLst>
              </p:cNvPr>
              <p:cNvSpPr/>
              <p:nvPr/>
            </p:nvSpPr>
            <p:spPr>
              <a:xfrm>
                <a:off x="3047999" y="993371"/>
                <a:ext cx="6096000" cy="6715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=180°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DC14AF-2D66-4010-AD82-639B99364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993371"/>
                <a:ext cx="6096000" cy="671530"/>
              </a:xfrm>
              <a:prstGeom prst="rect">
                <a:avLst/>
              </a:prstGeom>
              <a:blipFill>
                <a:blip r:embed="rId3"/>
                <a:stretch>
                  <a:fillRect b="-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67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8EC0E6-BE53-484D-9604-3916869E95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Sample Plot : |Eigen value| vs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8EC0E6-BE53-484D-9604-3916869E9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0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C538-CDBA-F946-9568-54AF7F029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00CD8-E7FD-874F-9DFF-AE5B53207F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8" t="8746" r="3553" b="1438"/>
          <a:stretch/>
        </p:blipFill>
        <p:spPr>
          <a:xfrm>
            <a:off x="1279040" y="2001199"/>
            <a:ext cx="9378264" cy="482237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97A60F7-522E-6D4B-8A7D-0C7E4DBAF872}"/>
              </a:ext>
            </a:extLst>
          </p:cNvPr>
          <p:cNvSpPr/>
          <p:nvPr/>
        </p:nvSpPr>
        <p:spPr>
          <a:xfrm>
            <a:off x="7122058" y="2554496"/>
            <a:ext cx="544285" cy="3265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EC2D33-C190-544B-83C3-AB702AD06F71}"/>
              </a:ext>
            </a:extLst>
          </p:cNvPr>
          <p:cNvSpPr/>
          <p:nvPr/>
        </p:nvSpPr>
        <p:spPr>
          <a:xfrm>
            <a:off x="1788058" y="2554496"/>
            <a:ext cx="544285" cy="3265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0728F5-47CF-4B41-9FB2-3BF03D92F59B}"/>
              </a:ext>
            </a:extLst>
          </p:cNvPr>
          <p:cNvCxnSpPr/>
          <p:nvPr/>
        </p:nvCxnSpPr>
        <p:spPr>
          <a:xfrm>
            <a:off x="7394200" y="2717781"/>
            <a:ext cx="0" cy="326571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65E9DD-1568-BA4B-87B8-C8AE3E59D449}"/>
              </a:ext>
            </a:extLst>
          </p:cNvPr>
          <p:cNvCxnSpPr>
            <a:cxnSpLocks/>
          </p:cNvCxnSpPr>
          <p:nvPr/>
        </p:nvCxnSpPr>
        <p:spPr>
          <a:xfrm flipH="1">
            <a:off x="2060200" y="2717781"/>
            <a:ext cx="5334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B0A748-CD23-2341-993C-B1479C8140C5}"/>
              </a:ext>
            </a:extLst>
          </p:cNvPr>
          <p:cNvSpPr txBox="1"/>
          <p:nvPr/>
        </p:nvSpPr>
        <p:spPr>
          <a:xfrm>
            <a:off x="4016781" y="2200630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ED3D9-95B4-BC4C-A2C5-6EB76496F4CD}"/>
              </a:ext>
            </a:extLst>
          </p:cNvPr>
          <p:cNvSpPr txBox="1"/>
          <p:nvPr/>
        </p:nvSpPr>
        <p:spPr>
          <a:xfrm>
            <a:off x="6550903" y="2111255"/>
            <a:ext cx="273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Microscopic instability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57F293-1020-2544-AF93-D291EE8A4C0E}"/>
              </a:ext>
            </a:extLst>
          </p:cNvPr>
          <p:cNvSpPr txBox="1"/>
          <p:nvPr/>
        </p:nvSpPr>
        <p:spPr>
          <a:xfrm>
            <a:off x="290718" y="2220146"/>
            <a:ext cx="152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Macroscopic instability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B0574F-4BC6-1F46-B69B-836B2BD7D592}"/>
              </a:ext>
            </a:extLst>
          </p:cNvPr>
          <p:cNvSpPr txBox="1"/>
          <p:nvPr/>
        </p:nvSpPr>
        <p:spPr>
          <a:xfrm>
            <a:off x="3057710" y="2848464"/>
            <a:ext cx="291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|Eigen value| ~1</a:t>
            </a:r>
          </a:p>
        </p:txBody>
      </p:sp>
    </p:spTree>
    <p:extLst>
      <p:ext uri="{BB962C8B-B14F-4D97-AF65-F5344CB8AC3E}">
        <p14:creationId xmlns:p14="http://schemas.microsoft.com/office/powerpoint/2010/main" val="13449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1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7890B0-18AC-432B-9D2F-E15CD8C2D212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dirty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𝑐𝑟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7890B0-18AC-432B-9D2F-E15CD8C2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2DC2D437-9CB7-4F34-9EBB-3C9500E0A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cap="none" dirty="0"/>
              <a:t>Transition point from macroscopic to microscopic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623596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A61FD5-9339-48B3-9590-2312E782C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EB0C47A-ECB7-4F2F-A8AB-01EFD0CD2171}"/>
              </a:ext>
            </a:extLst>
          </p:cNvPr>
          <p:cNvSpPr/>
          <p:nvPr/>
        </p:nvSpPr>
        <p:spPr>
          <a:xfrm>
            <a:off x="7641219" y="1749189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574B38-8B4A-4D76-9E60-8B78924D312D}"/>
              </a:ext>
            </a:extLst>
          </p:cNvPr>
          <p:cNvCxnSpPr>
            <a:endCxn id="8" idx="1"/>
          </p:cNvCxnSpPr>
          <p:nvPr/>
        </p:nvCxnSpPr>
        <p:spPr>
          <a:xfrm>
            <a:off x="6192248" y="1154829"/>
            <a:ext cx="1475753" cy="621142"/>
          </a:xfrm>
          <a:prstGeom prst="straightConnector1">
            <a:avLst/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CCCF63-BC8C-4A7D-A215-BCF14E44114C}"/>
              </a:ext>
            </a:extLst>
          </p:cNvPr>
          <p:cNvSpPr txBox="1"/>
          <p:nvPr/>
        </p:nvSpPr>
        <p:spPr>
          <a:xfrm>
            <a:off x="4676077" y="771429"/>
            <a:ext cx="274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Transition point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A0ED60-0CD7-4927-A543-28225570224B}"/>
                  </a:ext>
                </a:extLst>
              </p:cNvPr>
              <p:cNvSpPr/>
              <p:nvPr/>
            </p:nvSpPr>
            <p:spPr>
              <a:xfrm>
                <a:off x="4321524" y="6321695"/>
                <a:ext cx="7224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A0ED60-0CD7-4927-A543-282255702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524" y="6321695"/>
                <a:ext cx="72244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F5AEDAD-27F3-4859-80B7-B7FB22A5FFC6}"/>
                  </a:ext>
                </a:extLst>
              </p:cNvPr>
              <p:cNvSpPr/>
              <p:nvPr/>
            </p:nvSpPr>
            <p:spPr>
              <a:xfrm>
                <a:off x="844062" y="3146495"/>
                <a:ext cx="7319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F5AEDAD-27F3-4859-80B7-B7FB22A5F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2" y="3146495"/>
                <a:ext cx="73193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434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D95E76-2A3D-4086-B332-010B2CE08DB6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-1" t="7761" r="30834"/>
          <a:stretch/>
        </p:blipFill>
        <p:spPr>
          <a:xfrm>
            <a:off x="-1" y="518615"/>
            <a:ext cx="8584443" cy="63257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A61FD5-9339-48B3-9590-2312E782CD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411" t="7972" b="-1"/>
          <a:stretch/>
        </p:blipFill>
        <p:spPr>
          <a:xfrm>
            <a:off x="8584442" y="546666"/>
            <a:ext cx="3607558" cy="631133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EB0C47A-ECB7-4F2F-A8AB-01EFD0CD2171}"/>
              </a:ext>
            </a:extLst>
          </p:cNvPr>
          <p:cNvSpPr/>
          <p:nvPr/>
        </p:nvSpPr>
        <p:spPr>
          <a:xfrm>
            <a:off x="7558619" y="3475139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574B38-8B4A-4D76-9E60-8B78924D312D}"/>
              </a:ext>
            </a:extLst>
          </p:cNvPr>
          <p:cNvCxnSpPr>
            <a:endCxn id="8" idx="1"/>
          </p:cNvCxnSpPr>
          <p:nvPr/>
        </p:nvCxnSpPr>
        <p:spPr>
          <a:xfrm>
            <a:off x="6109648" y="2880779"/>
            <a:ext cx="1475753" cy="621142"/>
          </a:xfrm>
          <a:prstGeom prst="straightConnector1">
            <a:avLst/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CCCF63-BC8C-4A7D-A215-BCF14E44114C}"/>
              </a:ext>
            </a:extLst>
          </p:cNvPr>
          <p:cNvSpPr txBox="1"/>
          <p:nvPr/>
        </p:nvSpPr>
        <p:spPr>
          <a:xfrm>
            <a:off x="4593477" y="2497379"/>
            <a:ext cx="274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Transition point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A0ED60-0CD7-4927-A543-28225570224B}"/>
                  </a:ext>
                </a:extLst>
              </p:cNvPr>
              <p:cNvSpPr/>
              <p:nvPr/>
            </p:nvSpPr>
            <p:spPr>
              <a:xfrm>
                <a:off x="4321524" y="6321695"/>
                <a:ext cx="7224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A0ED60-0CD7-4927-A543-282255702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524" y="6321695"/>
                <a:ext cx="72244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F5AEDAD-27F3-4859-80B7-B7FB22A5FFC6}"/>
                  </a:ext>
                </a:extLst>
              </p:cNvPr>
              <p:cNvSpPr/>
              <p:nvPr/>
            </p:nvSpPr>
            <p:spPr>
              <a:xfrm>
                <a:off x="844062" y="3146495"/>
                <a:ext cx="886653" cy="4977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F5AEDAD-27F3-4859-80B7-B7FB22A5F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2" y="3146495"/>
                <a:ext cx="886653" cy="497700"/>
              </a:xfrm>
              <a:prstGeom prst="rect">
                <a:avLst/>
              </a:prstGeom>
              <a:blipFill>
                <a:blip r:embed="rId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8EB6BAA-854B-40C1-AC46-785CBD2F0D64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91" t="365" r="63" b="92073"/>
          <a:stretch/>
        </p:blipFill>
        <p:spPr>
          <a:xfrm>
            <a:off x="0" y="0"/>
            <a:ext cx="12392168" cy="51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74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EF3A-4476-459A-94D9-85E5FE08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Transition point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50BD-150D-4AE9-98F2-060CB00CD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transition from macroscopic instability to microscopic depends on where the two curves (0° and 180°) intersect. </a:t>
            </a:r>
          </a:p>
        </p:txBody>
      </p:sp>
    </p:spTree>
    <p:extLst>
      <p:ext uri="{BB962C8B-B14F-4D97-AF65-F5344CB8AC3E}">
        <p14:creationId xmlns:p14="http://schemas.microsoft.com/office/powerpoint/2010/main" val="2119185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34E7-8235-EB4E-9418-00920679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dimentional</a:t>
            </a:r>
            <a:r>
              <a:rPr lang="en-US" dirty="0"/>
              <a:t>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6AA3A-3C3B-6B4B-8DDD-22711D3C7E9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34695" y="2010877"/>
                <a:ext cx="4608576" cy="435429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Magnetic field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ℬ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ℬ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Wavenumber normalization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Shear ratio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Permeability ratio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2.5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6AA3A-3C3B-6B4B-8DDD-22711D3C7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34695" y="2010877"/>
                <a:ext cx="4608576" cy="4354297"/>
              </a:xfrm>
              <a:blipFill>
                <a:blip r:embed="rId2"/>
                <a:stretch>
                  <a:fillRect l="-1058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CC7D0E0-6BA9-CE4C-889D-A35FA90FAA2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54793" y="2017342"/>
                <a:ext cx="4604130" cy="395891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Saturation co-efficient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Volume fractions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Initial Susceptibilities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CC7D0E0-6BA9-CE4C-889D-A35FA90FAA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54793" y="2017342"/>
                <a:ext cx="4604130" cy="3958913"/>
              </a:xfrm>
              <a:blipFill>
                <a:blip r:embed="rId3"/>
                <a:stretch>
                  <a:fillRect l="-1060" t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CC59598-A44E-8645-8816-3AA7C8C57899}"/>
                  </a:ext>
                </a:extLst>
              </p:cNvPr>
              <p:cNvSpPr/>
              <p:nvPr/>
            </p:nvSpPr>
            <p:spPr>
              <a:xfrm>
                <a:off x="3691688" y="804889"/>
                <a:ext cx="6446252" cy="46166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⟹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CC59598-A44E-8645-8816-3AA7C8C57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88" y="804889"/>
                <a:ext cx="6446252" cy="461665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30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4CB0-7039-BB47-A3F5-D4D0D801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Energy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760F3-AB6A-D140-89DE-4C897B84C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Linear Magnetic </a:t>
                </a:r>
                <a:r>
                  <a:rPr lang="en-US" dirty="0"/>
                  <a:t>: Neo-Hookean + Magnetic Energy.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Additional Invariants 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𝑭𝑩</m:t>
                          </m:r>
                        </m:e>
                        <m:sup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𝑭𝑩</m:t>
                          </m:r>
                        </m:e>
                        <m:sup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𝑪𝑩</m:t>
                          </m:r>
                        </m:e>
                        <m:sup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𝑪𝑩</m:t>
                          </m:r>
                        </m:e>
                        <m:sup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760F3-AB6A-D140-89DE-4C897B84C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  <a:blipFill>
                <a:blip r:embed="rId2"/>
                <a:stretch>
                  <a:fillRect l="-512" t="-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44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A07BD9-EA95-9344-8C9B-9C666DE2B1AB}"/>
              </a:ext>
            </a:extLst>
          </p:cNvPr>
          <p:cNvSpPr/>
          <p:nvPr/>
        </p:nvSpPr>
        <p:spPr>
          <a:xfrm>
            <a:off x="2623742" y="2018146"/>
            <a:ext cx="4922982" cy="4073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CE988-9329-864E-AAA2-E2C9D979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 model of Magneto elastomers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2334EDF-BC3F-3E44-80B3-34C637E9C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8462" y="1847523"/>
                <a:ext cx="4279286" cy="4575256"/>
              </a:xfrm>
            </p:spPr>
            <p:txBody>
              <a:bodyPr tIns="182880" anchor="t" anchorCtr="0">
                <a:noAutofit/>
              </a:bodyPr>
              <a:lstStyle/>
              <a:p>
                <a:r>
                  <a:rPr lang="en-US" dirty="0"/>
                  <a:t>The deformation gradient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C9D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dirty="0"/>
                  <a:t> is a function of first </a:t>
                </a:r>
                <a:r>
                  <a:rPr lang="en-US" dirty="0" err="1"/>
                  <a:t>Piola</a:t>
                </a:r>
                <a:r>
                  <a:rPr lang="en-US" dirty="0"/>
                  <a:t> stress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/>
                  <a:t> with proportionality constant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/>
                  <a:t>The magnetic intensity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dirty="0"/>
                  <a:t> is a function of magnetic field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53FF0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proportionality constant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Note : This is a </a:t>
                </a:r>
                <a:r>
                  <a:rPr lang="en-US" dirty="0">
                    <a:solidFill>
                      <a:srgbClr val="FFFF00"/>
                    </a:solidFill>
                  </a:rPr>
                  <a:t>simplified</a:t>
                </a:r>
                <a:r>
                  <a:rPr lang="en-US" dirty="0"/>
                  <a:t> format. Refer (1,2) for full details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2334EDF-BC3F-3E44-80B3-34C637E9C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8462" y="1847523"/>
                <a:ext cx="4279286" cy="4575256"/>
              </a:xfrm>
              <a:blipFill>
                <a:blip r:embed="rId2"/>
                <a:stretch>
                  <a:fillRect l="-1282" r="-9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E4BD322-AAF8-6644-82D1-4B6ECDF8E125}"/>
              </a:ext>
            </a:extLst>
          </p:cNvPr>
          <p:cNvGrpSpPr/>
          <p:nvPr/>
        </p:nvGrpSpPr>
        <p:grpSpPr>
          <a:xfrm>
            <a:off x="2623742" y="4223354"/>
            <a:ext cx="4597400" cy="1859973"/>
            <a:chOff x="2623742" y="4053668"/>
            <a:chExt cx="4597400" cy="18599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D176AC4-274E-9B4C-BC38-DE65122849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rcRect t="51665"/>
            <a:stretch/>
          </p:blipFill>
          <p:spPr>
            <a:xfrm>
              <a:off x="2623742" y="4053668"/>
              <a:ext cx="4597400" cy="185997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6ECCBE-B6E2-254C-A4E0-AF97C8B18ABB}"/>
                </a:ext>
              </a:extLst>
            </p:cNvPr>
            <p:cNvSpPr/>
            <p:nvPr/>
          </p:nvSpPr>
          <p:spPr>
            <a:xfrm>
              <a:off x="2770909" y="4614393"/>
              <a:ext cx="443346" cy="7312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7FD2DB-2E7B-7243-8851-40E169E04043}"/>
                </a:ext>
              </a:extLst>
            </p:cNvPr>
            <p:cNvSpPr/>
            <p:nvPr/>
          </p:nvSpPr>
          <p:spPr>
            <a:xfrm>
              <a:off x="6472815" y="4614393"/>
              <a:ext cx="443346" cy="7312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AEA38A-6DA1-4541-B6A6-2CC74CA03D54}"/>
                </a:ext>
              </a:extLst>
            </p:cNvPr>
            <p:cNvSpPr/>
            <p:nvPr/>
          </p:nvSpPr>
          <p:spPr>
            <a:xfrm>
              <a:off x="4700769" y="5162204"/>
              <a:ext cx="443346" cy="7312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D91ED2-EB72-7440-B32B-594F2588F0E1}"/>
              </a:ext>
            </a:extLst>
          </p:cNvPr>
          <p:cNvGrpSpPr/>
          <p:nvPr/>
        </p:nvGrpSpPr>
        <p:grpSpPr>
          <a:xfrm>
            <a:off x="2705480" y="2824861"/>
            <a:ext cx="4597400" cy="2014895"/>
            <a:chOff x="2706254" y="2334915"/>
            <a:chExt cx="4597400" cy="201489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BE00C8-6770-3C45-8C3A-016A04B59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rcRect l="-226" t="52485" r="226" b="-4240"/>
            <a:stretch/>
          </p:blipFill>
          <p:spPr>
            <a:xfrm>
              <a:off x="2706254" y="2358219"/>
              <a:ext cx="4597400" cy="199159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F2685D-4D58-6A44-A518-81584246C03D}"/>
                </a:ext>
              </a:extLst>
            </p:cNvPr>
            <p:cNvSpPr/>
            <p:nvPr/>
          </p:nvSpPr>
          <p:spPr>
            <a:xfrm>
              <a:off x="4810503" y="2334915"/>
              <a:ext cx="443346" cy="7312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E02CD6"/>
                  </a:solidFill>
                </a:rPr>
                <a:t>F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F1CF01-434E-C942-9CCF-D009123F415F}"/>
                </a:ext>
              </a:extLst>
            </p:cNvPr>
            <p:cNvSpPr/>
            <p:nvPr/>
          </p:nvSpPr>
          <p:spPr>
            <a:xfrm>
              <a:off x="2787992" y="2891523"/>
              <a:ext cx="443346" cy="7312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8BB78D-10D6-FE48-87B2-4524A5729A02}"/>
                </a:ext>
              </a:extLst>
            </p:cNvPr>
            <p:cNvSpPr/>
            <p:nvPr/>
          </p:nvSpPr>
          <p:spPr>
            <a:xfrm>
              <a:off x="6489898" y="2891523"/>
              <a:ext cx="443346" cy="7312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3AAEC9-4430-714C-96C8-547C8D8AB5B0}"/>
              </a:ext>
            </a:extLst>
          </p:cNvPr>
          <p:cNvGrpSpPr/>
          <p:nvPr/>
        </p:nvGrpSpPr>
        <p:grpSpPr>
          <a:xfrm>
            <a:off x="3335818" y="3879538"/>
            <a:ext cx="3078510" cy="1099354"/>
            <a:chOff x="3340036" y="3559779"/>
            <a:chExt cx="3078510" cy="1099354"/>
          </a:xfrm>
        </p:grpSpPr>
        <p:sp>
          <p:nvSpPr>
            <p:cNvPr id="3" name="Up-Down Arrow 2">
              <a:extLst>
                <a:ext uri="{FF2B5EF4-FFF2-40B4-BE49-F238E27FC236}">
                  <a16:creationId xmlns:a16="http://schemas.microsoft.com/office/drawing/2014/main" id="{A9A96451-47E3-4649-A172-6E1395F3EEDA}"/>
                </a:ext>
              </a:extLst>
            </p:cNvPr>
            <p:cNvSpPr/>
            <p:nvPr/>
          </p:nvSpPr>
          <p:spPr>
            <a:xfrm>
              <a:off x="3340036" y="3611169"/>
              <a:ext cx="320055" cy="1047964"/>
            </a:xfrm>
            <a:prstGeom prst="upDown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-Down Arrow 15">
              <a:extLst>
                <a:ext uri="{FF2B5EF4-FFF2-40B4-BE49-F238E27FC236}">
                  <a16:creationId xmlns:a16="http://schemas.microsoft.com/office/drawing/2014/main" id="{2C4BEAC6-C720-864D-8CA5-DF903BCDEDD6}"/>
                </a:ext>
              </a:extLst>
            </p:cNvPr>
            <p:cNvSpPr/>
            <p:nvPr/>
          </p:nvSpPr>
          <p:spPr>
            <a:xfrm>
              <a:off x="6098491" y="3559779"/>
              <a:ext cx="320055" cy="1047964"/>
            </a:xfrm>
            <a:prstGeom prst="upDown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867553-6A55-A04C-A053-7504868C308D}"/>
                  </a:ext>
                </a:extLst>
              </p:cNvPr>
              <p:cNvSpPr/>
              <p:nvPr/>
            </p:nvSpPr>
            <p:spPr>
              <a:xfrm>
                <a:off x="4215521" y="5522039"/>
                <a:ext cx="15857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867553-6A55-A04C-A053-7504868C30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521" y="5522039"/>
                <a:ext cx="1585755" cy="523220"/>
              </a:xfrm>
              <a:prstGeom prst="rect">
                <a:avLst/>
              </a:prstGeom>
              <a:blipFill>
                <a:blip r:embed="rId5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81000E-7636-4813-9C72-DB3603E5FB04}"/>
                  </a:ext>
                </a:extLst>
              </p:cNvPr>
              <p:cNvSpPr txBox="1"/>
              <p:nvPr/>
            </p:nvSpPr>
            <p:spPr>
              <a:xfrm>
                <a:off x="2806179" y="2086219"/>
                <a:ext cx="4404437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 smtClean="0">
                                          <a:solidFill>
                                            <a:srgbClr val="FF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 smtClean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acc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81000E-7636-4813-9C72-DB3603E5F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179" y="2086219"/>
                <a:ext cx="4404437" cy="720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57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5993-69C4-4908-B486-F04C8764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Eigen value expressions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E9C83-8BC3-4720-9A1E-A51EF3BE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43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D94CB0-7039-BB47-A3F5-D4D0D8018A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Sample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dirty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Coefficients (Dielectric case)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D94CB0-7039-BB47-A3F5-D4D0D8018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6" b="-19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3AD168D-BC1F-43CE-9004-E536DD3FFD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4"/>
          <a:stretch/>
        </p:blipFill>
        <p:spPr>
          <a:xfrm>
            <a:off x="1203972" y="2367939"/>
            <a:ext cx="10988028" cy="36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4E741AE4-1212-8A4C-9D39-7D73DDEFE97A}"/>
              </a:ext>
            </a:extLst>
          </p:cNvPr>
          <p:cNvGrpSpPr/>
          <p:nvPr/>
        </p:nvGrpSpPr>
        <p:grpSpPr>
          <a:xfrm>
            <a:off x="2861331" y="1194112"/>
            <a:ext cx="2554041" cy="1847598"/>
            <a:chOff x="2322335" y="2823047"/>
            <a:chExt cx="4495068" cy="184759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6FA3433-5AC5-164F-9037-69FE07916B1B}"/>
                </a:ext>
              </a:extLst>
            </p:cNvPr>
            <p:cNvGrpSpPr/>
            <p:nvPr/>
          </p:nvGrpSpPr>
          <p:grpSpPr>
            <a:xfrm>
              <a:off x="2376971" y="2823047"/>
              <a:ext cx="4319249" cy="914400"/>
              <a:chOff x="2750282" y="5271432"/>
              <a:chExt cx="2745145" cy="1385668"/>
            </a:xfrm>
          </p:grpSpPr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47E83EB1-C48B-7041-95E4-2AE03A051222}"/>
                  </a:ext>
                </a:extLst>
              </p:cNvPr>
              <p:cNvSpPr/>
              <p:nvPr/>
            </p:nvSpPr>
            <p:spPr>
              <a:xfrm flipV="1">
                <a:off x="2750282" y="5271432"/>
                <a:ext cx="1371600" cy="1371600"/>
              </a:xfrm>
              <a:prstGeom prst="arc">
                <a:avLst>
                  <a:gd name="adj1" fmla="val 16146293"/>
                  <a:gd name="adj2" fmla="val 0"/>
                </a:avLst>
              </a:prstGeom>
              <a:ln w="76200">
                <a:solidFill>
                  <a:srgbClr val="D36D27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A3738CFE-1825-DB41-B553-A0C007BFCF29}"/>
                  </a:ext>
                </a:extLst>
              </p:cNvPr>
              <p:cNvSpPr/>
              <p:nvPr/>
            </p:nvSpPr>
            <p:spPr>
              <a:xfrm flipH="1">
                <a:off x="4123827" y="5285499"/>
                <a:ext cx="1371600" cy="1371601"/>
              </a:xfrm>
              <a:prstGeom prst="arc">
                <a:avLst>
                  <a:gd name="adj1" fmla="val 15988713"/>
                  <a:gd name="adj2" fmla="val 0"/>
                </a:avLst>
              </a:prstGeom>
              <a:ln w="76200">
                <a:solidFill>
                  <a:srgbClr val="D36D27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E367D08-72CD-B94B-B83A-F4996D0BB535}"/>
                </a:ext>
              </a:extLst>
            </p:cNvPr>
            <p:cNvGrpSpPr/>
            <p:nvPr/>
          </p:nvGrpSpPr>
          <p:grpSpPr>
            <a:xfrm flipV="1">
              <a:off x="2322335" y="3756245"/>
              <a:ext cx="4495068" cy="914400"/>
              <a:chOff x="2711353" y="5271432"/>
              <a:chExt cx="2785372" cy="1385669"/>
            </a:xfrm>
          </p:grpSpPr>
          <p:sp>
            <p:nvSpPr>
              <p:cNvPr id="99" name="Arc 98">
                <a:extLst>
                  <a:ext uri="{FF2B5EF4-FFF2-40B4-BE49-F238E27FC236}">
                    <a16:creationId xmlns:a16="http://schemas.microsoft.com/office/drawing/2014/main" id="{DF6E38E7-7004-7D44-8E2D-54E7988EFFCA}"/>
                  </a:ext>
                </a:extLst>
              </p:cNvPr>
              <p:cNvSpPr/>
              <p:nvPr/>
            </p:nvSpPr>
            <p:spPr>
              <a:xfrm flipV="1">
                <a:off x="2711353" y="5271432"/>
                <a:ext cx="1410529" cy="1371601"/>
              </a:xfrm>
              <a:prstGeom prst="arc">
                <a:avLst>
                  <a:gd name="adj1" fmla="val 16146293"/>
                  <a:gd name="adj2" fmla="val 0"/>
                </a:avLst>
              </a:prstGeom>
              <a:ln w="76200">
                <a:solidFill>
                  <a:srgbClr val="D36D27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FCAA17E4-FD9B-F643-BA47-BBBF98913083}"/>
                  </a:ext>
                </a:extLst>
              </p:cNvPr>
              <p:cNvSpPr/>
              <p:nvPr/>
            </p:nvSpPr>
            <p:spPr>
              <a:xfrm flipH="1">
                <a:off x="4125125" y="5285501"/>
                <a:ext cx="1371600" cy="1371600"/>
              </a:xfrm>
              <a:prstGeom prst="arc">
                <a:avLst>
                  <a:gd name="adj1" fmla="val 15988713"/>
                  <a:gd name="adj2" fmla="val 0"/>
                </a:avLst>
              </a:prstGeom>
              <a:ln w="76200">
                <a:solidFill>
                  <a:srgbClr val="D36D27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421B23A-7333-7F45-B505-7C6316849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3428" y="3738675"/>
              <a:ext cx="2242146" cy="0"/>
            </a:xfrm>
            <a:prstGeom prst="line">
              <a:avLst/>
            </a:prstGeom>
            <a:ln w="76200">
              <a:solidFill>
                <a:srgbClr val="D36D2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FA0308-03B0-1F47-B429-DE829041FDE5}"/>
              </a:ext>
            </a:extLst>
          </p:cNvPr>
          <p:cNvGrpSpPr/>
          <p:nvPr/>
        </p:nvGrpSpPr>
        <p:grpSpPr>
          <a:xfrm>
            <a:off x="2894463" y="4007018"/>
            <a:ext cx="2520910" cy="1847597"/>
            <a:chOff x="2322335" y="2823047"/>
            <a:chExt cx="4507399" cy="1847597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BD8FBE3-C839-E84F-A7D0-BCFB1E7506ED}"/>
                </a:ext>
              </a:extLst>
            </p:cNvPr>
            <p:cNvGrpSpPr/>
            <p:nvPr/>
          </p:nvGrpSpPr>
          <p:grpSpPr>
            <a:xfrm>
              <a:off x="2376971" y="2823047"/>
              <a:ext cx="4319249" cy="914400"/>
              <a:chOff x="2750282" y="5271432"/>
              <a:chExt cx="2745145" cy="1385668"/>
            </a:xfrm>
          </p:grpSpPr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A07E3A0F-A7C5-964B-825A-5D4CA5D40F27}"/>
                  </a:ext>
                </a:extLst>
              </p:cNvPr>
              <p:cNvSpPr/>
              <p:nvPr/>
            </p:nvSpPr>
            <p:spPr>
              <a:xfrm flipV="1">
                <a:off x="2750282" y="5271432"/>
                <a:ext cx="1371600" cy="1371600"/>
              </a:xfrm>
              <a:prstGeom prst="arc">
                <a:avLst>
                  <a:gd name="adj1" fmla="val 16146293"/>
                  <a:gd name="adj2" fmla="val 0"/>
                </a:avLst>
              </a:prstGeom>
              <a:ln w="76200">
                <a:solidFill>
                  <a:srgbClr val="DB616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7A456A55-47CC-6A44-B053-7E9E1D95C6B8}"/>
                  </a:ext>
                </a:extLst>
              </p:cNvPr>
              <p:cNvSpPr/>
              <p:nvPr/>
            </p:nvSpPr>
            <p:spPr>
              <a:xfrm flipH="1">
                <a:off x="4123827" y="5285499"/>
                <a:ext cx="1371600" cy="1371601"/>
              </a:xfrm>
              <a:prstGeom prst="arc">
                <a:avLst>
                  <a:gd name="adj1" fmla="val 15988713"/>
                  <a:gd name="adj2" fmla="val 0"/>
                </a:avLst>
              </a:prstGeom>
              <a:ln w="76200">
                <a:solidFill>
                  <a:srgbClr val="DB6161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6A2FB5F-FA8C-E444-AF25-4C6CA84CF2ED}"/>
                </a:ext>
              </a:extLst>
            </p:cNvPr>
            <p:cNvGrpSpPr/>
            <p:nvPr/>
          </p:nvGrpSpPr>
          <p:grpSpPr>
            <a:xfrm flipV="1">
              <a:off x="2322335" y="3756243"/>
              <a:ext cx="4507399" cy="914401"/>
              <a:chOff x="2711353" y="5271432"/>
              <a:chExt cx="2793013" cy="1385670"/>
            </a:xfrm>
          </p:grpSpPr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329AEB9B-6D19-9E44-914F-BA912A8DAB3D}"/>
                  </a:ext>
                </a:extLst>
              </p:cNvPr>
              <p:cNvSpPr/>
              <p:nvPr/>
            </p:nvSpPr>
            <p:spPr>
              <a:xfrm flipV="1">
                <a:off x="2711353" y="5271432"/>
                <a:ext cx="1410529" cy="1371601"/>
              </a:xfrm>
              <a:prstGeom prst="arc">
                <a:avLst>
                  <a:gd name="adj1" fmla="val 16146293"/>
                  <a:gd name="adj2" fmla="val 0"/>
                </a:avLst>
              </a:prstGeom>
              <a:ln w="76200">
                <a:solidFill>
                  <a:srgbClr val="DB616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C917F832-1884-F543-8025-44C6162D0803}"/>
                  </a:ext>
                </a:extLst>
              </p:cNvPr>
              <p:cNvSpPr/>
              <p:nvPr/>
            </p:nvSpPr>
            <p:spPr>
              <a:xfrm flipH="1">
                <a:off x="4132768" y="5285500"/>
                <a:ext cx="1371600" cy="1371600"/>
              </a:xfrm>
              <a:prstGeom prst="arc">
                <a:avLst>
                  <a:gd name="adj1" fmla="val 15988713"/>
                  <a:gd name="adj2" fmla="val 0"/>
                </a:avLst>
              </a:prstGeom>
              <a:ln w="76200">
                <a:solidFill>
                  <a:srgbClr val="DB6161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AA64D0B-AD62-8A4B-A090-DF2737CF6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3427" y="3749185"/>
              <a:ext cx="2242145" cy="0"/>
            </a:xfrm>
            <a:prstGeom prst="line">
              <a:avLst/>
            </a:prstGeom>
            <a:ln w="76200">
              <a:solidFill>
                <a:srgbClr val="DB616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C85A0B8-D101-494C-898C-E61AB104B543}"/>
              </a:ext>
            </a:extLst>
          </p:cNvPr>
          <p:cNvGrpSpPr/>
          <p:nvPr/>
        </p:nvGrpSpPr>
        <p:grpSpPr>
          <a:xfrm>
            <a:off x="2437140" y="2099229"/>
            <a:ext cx="1469111" cy="2847789"/>
            <a:chOff x="2322335" y="2823047"/>
            <a:chExt cx="4507399" cy="1847597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A27F699-3198-EA46-952B-A7BC81B24251}"/>
                </a:ext>
              </a:extLst>
            </p:cNvPr>
            <p:cNvGrpSpPr/>
            <p:nvPr/>
          </p:nvGrpSpPr>
          <p:grpSpPr>
            <a:xfrm>
              <a:off x="2376971" y="2823047"/>
              <a:ext cx="4319249" cy="914400"/>
              <a:chOff x="2750282" y="5271432"/>
              <a:chExt cx="2745145" cy="1385668"/>
            </a:xfrm>
          </p:grpSpPr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F7125856-9D7D-D047-9B7C-BD01BA775FBD}"/>
                  </a:ext>
                </a:extLst>
              </p:cNvPr>
              <p:cNvSpPr/>
              <p:nvPr/>
            </p:nvSpPr>
            <p:spPr>
              <a:xfrm flipV="1">
                <a:off x="2750282" y="5271432"/>
                <a:ext cx="1371600" cy="1371600"/>
              </a:xfrm>
              <a:prstGeom prst="arc">
                <a:avLst>
                  <a:gd name="adj1" fmla="val 16146293"/>
                  <a:gd name="adj2" fmla="val 0"/>
                </a:avLst>
              </a:prstGeom>
              <a:ln w="76200">
                <a:solidFill>
                  <a:schemeClr val="accent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Arc 116">
                <a:extLst>
                  <a:ext uri="{FF2B5EF4-FFF2-40B4-BE49-F238E27FC236}">
                    <a16:creationId xmlns:a16="http://schemas.microsoft.com/office/drawing/2014/main" id="{76DA47FF-A1F9-E14B-B749-6357DC9A0B06}"/>
                  </a:ext>
                </a:extLst>
              </p:cNvPr>
              <p:cNvSpPr/>
              <p:nvPr/>
            </p:nvSpPr>
            <p:spPr>
              <a:xfrm flipH="1">
                <a:off x="4123827" y="5285499"/>
                <a:ext cx="1371600" cy="1371601"/>
              </a:xfrm>
              <a:prstGeom prst="arc">
                <a:avLst>
                  <a:gd name="adj1" fmla="val 15988713"/>
                  <a:gd name="adj2" fmla="val 0"/>
                </a:avLst>
              </a:prstGeom>
              <a:ln w="76200">
                <a:solidFill>
                  <a:schemeClr val="accent1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26ED5FE-FE68-B641-A674-42B562C49D37}"/>
                </a:ext>
              </a:extLst>
            </p:cNvPr>
            <p:cNvGrpSpPr/>
            <p:nvPr/>
          </p:nvGrpSpPr>
          <p:grpSpPr>
            <a:xfrm flipV="1">
              <a:off x="2322335" y="3756243"/>
              <a:ext cx="4507399" cy="914401"/>
              <a:chOff x="2711353" y="5271432"/>
              <a:chExt cx="2793013" cy="1385670"/>
            </a:xfrm>
          </p:grpSpPr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64B757E2-4A4A-DB4D-801A-E89CD7C74C62}"/>
                  </a:ext>
                </a:extLst>
              </p:cNvPr>
              <p:cNvSpPr/>
              <p:nvPr/>
            </p:nvSpPr>
            <p:spPr>
              <a:xfrm flipV="1">
                <a:off x="2711353" y="5271432"/>
                <a:ext cx="1410529" cy="1371601"/>
              </a:xfrm>
              <a:prstGeom prst="arc">
                <a:avLst>
                  <a:gd name="adj1" fmla="val 16146293"/>
                  <a:gd name="adj2" fmla="val 0"/>
                </a:avLst>
              </a:prstGeom>
              <a:ln w="76200">
                <a:solidFill>
                  <a:schemeClr val="accent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Arc 114">
                <a:extLst>
                  <a:ext uri="{FF2B5EF4-FFF2-40B4-BE49-F238E27FC236}">
                    <a16:creationId xmlns:a16="http://schemas.microsoft.com/office/drawing/2014/main" id="{ECEA8CFF-3D41-BC4A-B159-1E494AD974A7}"/>
                  </a:ext>
                </a:extLst>
              </p:cNvPr>
              <p:cNvSpPr/>
              <p:nvPr/>
            </p:nvSpPr>
            <p:spPr>
              <a:xfrm flipH="1">
                <a:off x="4132768" y="5285500"/>
                <a:ext cx="1371600" cy="1371600"/>
              </a:xfrm>
              <a:prstGeom prst="arc">
                <a:avLst>
                  <a:gd name="adj1" fmla="val 15988713"/>
                  <a:gd name="adj2" fmla="val 0"/>
                </a:avLst>
              </a:prstGeom>
              <a:ln w="76200">
                <a:solidFill>
                  <a:schemeClr val="accent1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D2F83510-588B-9648-85B0-3009F0B02242}"/>
                  </a:ext>
                </a:extLst>
              </p:cNvPr>
              <p:cNvSpPr/>
              <p:nvPr/>
            </p:nvSpPr>
            <p:spPr>
              <a:xfrm>
                <a:off x="4800041" y="827561"/>
                <a:ext cx="859160" cy="2619147"/>
              </a:xfrm>
              <a:prstGeom prst="roundRect">
                <a:avLst/>
              </a:prstGeom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>
                          <a:latin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3200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32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D2F83510-588B-9648-85B0-3009F0B02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041" y="827561"/>
                <a:ext cx="859160" cy="261914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>
            <a:extLst>
              <a:ext uri="{FF2B5EF4-FFF2-40B4-BE49-F238E27FC236}">
                <a16:creationId xmlns:a16="http://schemas.microsoft.com/office/drawing/2014/main" id="{D4886B93-5EB7-7247-A1A3-352C736E7C7B}"/>
              </a:ext>
            </a:extLst>
          </p:cNvPr>
          <p:cNvSpPr/>
          <p:nvPr/>
        </p:nvSpPr>
        <p:spPr>
          <a:xfrm>
            <a:off x="6750526" y="3337482"/>
            <a:ext cx="859160" cy="52251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9B96B1-C76A-694D-BE85-FFFA2336D063}"/>
              </a:ext>
            </a:extLst>
          </p:cNvPr>
          <p:cNvSpPr/>
          <p:nvPr/>
        </p:nvSpPr>
        <p:spPr>
          <a:xfrm>
            <a:off x="7788160" y="440502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Stability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85476A87-0B38-B149-ACE2-B42EEE75E72A}"/>
              </a:ext>
            </a:extLst>
          </p:cNvPr>
          <p:cNvSpPr/>
          <p:nvPr/>
        </p:nvSpPr>
        <p:spPr>
          <a:xfrm>
            <a:off x="8993842" y="3371468"/>
            <a:ext cx="859160" cy="52251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E43D529B-0786-9249-B72F-DCAC25D6D035}"/>
                  </a:ext>
                </a:extLst>
              </p:cNvPr>
              <p:cNvSpPr/>
              <p:nvPr/>
            </p:nvSpPr>
            <p:spPr>
              <a:xfrm>
                <a:off x="7680132" y="2919711"/>
                <a:ext cx="1247108" cy="1426029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E43D529B-0786-9249-B72F-DCAC25D6D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32" y="2919711"/>
                <a:ext cx="1247108" cy="142602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E09FE227-563A-1349-892C-96B20BD20606}"/>
                  </a:ext>
                </a:extLst>
              </p:cNvPr>
              <p:cNvSpPr/>
              <p:nvPr/>
            </p:nvSpPr>
            <p:spPr>
              <a:xfrm>
                <a:off x="4810412" y="3517227"/>
                <a:ext cx="859160" cy="2581646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>
                          <a:latin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3200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32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E09FE227-563A-1349-892C-96B20BD20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412" y="3517227"/>
                <a:ext cx="859160" cy="258164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D9799234-D6DF-6640-BFBD-569FEDBDB3D5}"/>
                  </a:ext>
                </a:extLst>
              </p:cNvPr>
              <p:cNvSpPr/>
              <p:nvPr/>
            </p:nvSpPr>
            <p:spPr>
              <a:xfrm>
                <a:off x="7680131" y="2355055"/>
                <a:ext cx="1247108" cy="468189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D9799234-D6DF-6640-BFBD-569FEDBDB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31" y="2355055"/>
                <a:ext cx="1247108" cy="468189"/>
              </a:xfrm>
              <a:prstGeom prst="roundRect">
                <a:avLst/>
              </a:prstGeom>
              <a:blipFill>
                <a:blip r:embed="rId7"/>
                <a:stretch>
                  <a:fillRect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AD48024A-BD29-DF41-AAAB-61D68B7D5D04}"/>
              </a:ext>
            </a:extLst>
          </p:cNvPr>
          <p:cNvSpPr/>
          <p:nvPr/>
        </p:nvSpPr>
        <p:spPr>
          <a:xfrm>
            <a:off x="4560497" y="179129"/>
            <a:ext cx="1290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Fiber</a:t>
            </a:r>
          </a:p>
          <a:p>
            <a:pPr algn="ctr"/>
            <a:r>
              <a:rPr lang="en-IN" dirty="0"/>
              <a:t>(Magnetic)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FA246ACC-F11C-7849-B9A4-883D9B85B709}"/>
                  </a:ext>
                </a:extLst>
              </p:cNvPr>
              <p:cNvSpPr/>
              <p:nvPr/>
            </p:nvSpPr>
            <p:spPr>
              <a:xfrm>
                <a:off x="9994104" y="2943531"/>
                <a:ext cx="2021384" cy="1426029"/>
              </a:xfrm>
              <a:prstGeom prst="roundRect">
                <a:avLst/>
              </a:prstGeom>
              <a:solidFill>
                <a:srgbClr val="7030A0"/>
              </a:solidFill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angle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𝑐𝑟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FA246ACC-F11C-7849-B9A4-883D9B85B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104" y="2943531"/>
                <a:ext cx="2021384" cy="1426029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2FE421C4-CB1F-6F4C-9F83-09380B3A72B9}"/>
                  </a:ext>
                </a:extLst>
              </p:cNvPr>
              <p:cNvSpPr/>
              <p:nvPr/>
            </p:nvSpPr>
            <p:spPr>
              <a:xfrm>
                <a:off x="1005627" y="827561"/>
                <a:ext cx="1785258" cy="5271313"/>
              </a:xfrm>
              <a:prstGeom prst="round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2FE421C4-CB1F-6F4C-9F83-09380B3A7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27" y="827561"/>
                <a:ext cx="1785258" cy="5271313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C94D163E-B8E6-E246-833C-E971FE00E914}"/>
                  </a:ext>
                </a:extLst>
              </p:cNvPr>
              <p:cNvSpPr/>
              <p:nvPr/>
            </p:nvSpPr>
            <p:spPr>
              <a:xfrm>
                <a:off x="5681616" y="827562"/>
                <a:ext cx="972858" cy="5218221"/>
              </a:xfrm>
              <a:prstGeom prst="roundRect">
                <a:avLst/>
              </a:prstGeom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C94D163E-B8E6-E246-833C-E971FE00E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16" y="827562"/>
                <a:ext cx="972858" cy="521822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C5F24787-4D08-4FD8-A296-525BC66144B6}"/>
              </a:ext>
            </a:extLst>
          </p:cNvPr>
          <p:cNvSpPr txBox="1"/>
          <p:nvPr/>
        </p:nvSpPr>
        <p:spPr>
          <a:xfrm>
            <a:off x="4446099" y="6166533"/>
            <a:ext cx="172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Matrix</a:t>
            </a:r>
          </a:p>
          <a:p>
            <a:pPr algn="ctr"/>
            <a:r>
              <a:rPr lang="en-IN" dirty="0"/>
              <a:t>(</a:t>
            </a:r>
            <a:r>
              <a:rPr lang="en-US" dirty="0"/>
              <a:t>neo-Hookean)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5F64EC-7A04-4021-9F88-57465701876C}"/>
              </a:ext>
            </a:extLst>
          </p:cNvPr>
          <p:cNvSpPr txBox="1"/>
          <p:nvPr/>
        </p:nvSpPr>
        <p:spPr>
          <a:xfrm>
            <a:off x="353249" y="6163398"/>
            <a:ext cx="309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Material Control Parameters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1F396A-95AD-47F2-832C-91CFB28E541E}"/>
              </a:ext>
            </a:extLst>
          </p:cNvPr>
          <p:cNvSpPr/>
          <p:nvPr/>
        </p:nvSpPr>
        <p:spPr>
          <a:xfrm>
            <a:off x="1207201" y="387791"/>
            <a:ext cx="138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Energy </a:t>
            </a:r>
            <a:r>
              <a:rPr lang="en-US" dirty="0" err="1"/>
              <a:t>Eqn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7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4E741AE4-1212-8A4C-9D39-7D73DDEFE97A}"/>
              </a:ext>
            </a:extLst>
          </p:cNvPr>
          <p:cNvGrpSpPr/>
          <p:nvPr/>
        </p:nvGrpSpPr>
        <p:grpSpPr>
          <a:xfrm>
            <a:off x="2861331" y="1194112"/>
            <a:ext cx="2554041" cy="1847598"/>
            <a:chOff x="2322335" y="2823047"/>
            <a:chExt cx="4495068" cy="184759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6FA3433-5AC5-164F-9037-69FE07916B1B}"/>
                </a:ext>
              </a:extLst>
            </p:cNvPr>
            <p:cNvGrpSpPr/>
            <p:nvPr/>
          </p:nvGrpSpPr>
          <p:grpSpPr>
            <a:xfrm>
              <a:off x="2376971" y="2823047"/>
              <a:ext cx="4319249" cy="914400"/>
              <a:chOff x="2750282" y="5271432"/>
              <a:chExt cx="2745145" cy="1385668"/>
            </a:xfrm>
          </p:grpSpPr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47E83EB1-C48B-7041-95E4-2AE03A051222}"/>
                  </a:ext>
                </a:extLst>
              </p:cNvPr>
              <p:cNvSpPr/>
              <p:nvPr/>
            </p:nvSpPr>
            <p:spPr>
              <a:xfrm flipV="1">
                <a:off x="2750282" y="5271432"/>
                <a:ext cx="1371600" cy="1371600"/>
              </a:xfrm>
              <a:prstGeom prst="arc">
                <a:avLst>
                  <a:gd name="adj1" fmla="val 16146293"/>
                  <a:gd name="adj2" fmla="val 0"/>
                </a:avLst>
              </a:prstGeom>
              <a:ln w="76200">
                <a:solidFill>
                  <a:srgbClr val="D36D27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A3738CFE-1825-DB41-B553-A0C007BFCF29}"/>
                  </a:ext>
                </a:extLst>
              </p:cNvPr>
              <p:cNvSpPr/>
              <p:nvPr/>
            </p:nvSpPr>
            <p:spPr>
              <a:xfrm flipH="1">
                <a:off x="4123827" y="5285499"/>
                <a:ext cx="1371600" cy="1371601"/>
              </a:xfrm>
              <a:prstGeom prst="arc">
                <a:avLst>
                  <a:gd name="adj1" fmla="val 15988713"/>
                  <a:gd name="adj2" fmla="val 0"/>
                </a:avLst>
              </a:prstGeom>
              <a:ln w="76200">
                <a:solidFill>
                  <a:srgbClr val="D36D27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E367D08-72CD-B94B-B83A-F4996D0BB535}"/>
                </a:ext>
              </a:extLst>
            </p:cNvPr>
            <p:cNvGrpSpPr/>
            <p:nvPr/>
          </p:nvGrpSpPr>
          <p:grpSpPr>
            <a:xfrm flipV="1">
              <a:off x="2322335" y="3756245"/>
              <a:ext cx="4495068" cy="914400"/>
              <a:chOff x="2711353" y="5271432"/>
              <a:chExt cx="2785372" cy="1385669"/>
            </a:xfrm>
          </p:grpSpPr>
          <p:sp>
            <p:nvSpPr>
              <p:cNvPr id="99" name="Arc 98">
                <a:extLst>
                  <a:ext uri="{FF2B5EF4-FFF2-40B4-BE49-F238E27FC236}">
                    <a16:creationId xmlns:a16="http://schemas.microsoft.com/office/drawing/2014/main" id="{DF6E38E7-7004-7D44-8E2D-54E7988EFFCA}"/>
                  </a:ext>
                </a:extLst>
              </p:cNvPr>
              <p:cNvSpPr/>
              <p:nvPr/>
            </p:nvSpPr>
            <p:spPr>
              <a:xfrm flipV="1">
                <a:off x="2711353" y="5271432"/>
                <a:ext cx="1410529" cy="1371601"/>
              </a:xfrm>
              <a:prstGeom prst="arc">
                <a:avLst>
                  <a:gd name="adj1" fmla="val 16146293"/>
                  <a:gd name="adj2" fmla="val 0"/>
                </a:avLst>
              </a:prstGeom>
              <a:ln w="76200">
                <a:solidFill>
                  <a:srgbClr val="D36D27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FCAA17E4-FD9B-F643-BA47-BBBF98913083}"/>
                  </a:ext>
                </a:extLst>
              </p:cNvPr>
              <p:cNvSpPr/>
              <p:nvPr/>
            </p:nvSpPr>
            <p:spPr>
              <a:xfrm flipH="1">
                <a:off x="4125125" y="5285501"/>
                <a:ext cx="1371600" cy="1371600"/>
              </a:xfrm>
              <a:prstGeom prst="arc">
                <a:avLst>
                  <a:gd name="adj1" fmla="val 15988713"/>
                  <a:gd name="adj2" fmla="val 0"/>
                </a:avLst>
              </a:prstGeom>
              <a:ln w="76200">
                <a:solidFill>
                  <a:srgbClr val="D36D27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421B23A-7333-7F45-B505-7C6316849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3428" y="3738675"/>
              <a:ext cx="2242146" cy="0"/>
            </a:xfrm>
            <a:prstGeom prst="line">
              <a:avLst/>
            </a:prstGeom>
            <a:ln w="76200">
              <a:solidFill>
                <a:srgbClr val="D36D2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FA0308-03B0-1F47-B429-DE829041FDE5}"/>
              </a:ext>
            </a:extLst>
          </p:cNvPr>
          <p:cNvGrpSpPr/>
          <p:nvPr/>
        </p:nvGrpSpPr>
        <p:grpSpPr>
          <a:xfrm>
            <a:off x="2894463" y="4007018"/>
            <a:ext cx="2520910" cy="1847597"/>
            <a:chOff x="2322335" y="2823047"/>
            <a:chExt cx="4507399" cy="1847597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BD8FBE3-C839-E84F-A7D0-BCFB1E7506ED}"/>
                </a:ext>
              </a:extLst>
            </p:cNvPr>
            <p:cNvGrpSpPr/>
            <p:nvPr/>
          </p:nvGrpSpPr>
          <p:grpSpPr>
            <a:xfrm>
              <a:off x="2376971" y="2823047"/>
              <a:ext cx="4319249" cy="914400"/>
              <a:chOff x="2750282" y="5271432"/>
              <a:chExt cx="2745145" cy="1385668"/>
            </a:xfrm>
          </p:grpSpPr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A07E3A0F-A7C5-964B-825A-5D4CA5D40F27}"/>
                  </a:ext>
                </a:extLst>
              </p:cNvPr>
              <p:cNvSpPr/>
              <p:nvPr/>
            </p:nvSpPr>
            <p:spPr>
              <a:xfrm flipV="1">
                <a:off x="2750282" y="5271432"/>
                <a:ext cx="1371600" cy="1371600"/>
              </a:xfrm>
              <a:prstGeom prst="arc">
                <a:avLst>
                  <a:gd name="adj1" fmla="val 16146293"/>
                  <a:gd name="adj2" fmla="val 0"/>
                </a:avLst>
              </a:prstGeom>
              <a:ln w="76200">
                <a:solidFill>
                  <a:srgbClr val="DB616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7A456A55-47CC-6A44-B053-7E9E1D95C6B8}"/>
                  </a:ext>
                </a:extLst>
              </p:cNvPr>
              <p:cNvSpPr/>
              <p:nvPr/>
            </p:nvSpPr>
            <p:spPr>
              <a:xfrm flipH="1">
                <a:off x="4123827" y="5285499"/>
                <a:ext cx="1371600" cy="1371601"/>
              </a:xfrm>
              <a:prstGeom prst="arc">
                <a:avLst>
                  <a:gd name="adj1" fmla="val 15988713"/>
                  <a:gd name="adj2" fmla="val 0"/>
                </a:avLst>
              </a:prstGeom>
              <a:ln w="76200">
                <a:solidFill>
                  <a:srgbClr val="DB6161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6A2FB5F-FA8C-E444-AF25-4C6CA84CF2ED}"/>
                </a:ext>
              </a:extLst>
            </p:cNvPr>
            <p:cNvGrpSpPr/>
            <p:nvPr/>
          </p:nvGrpSpPr>
          <p:grpSpPr>
            <a:xfrm flipV="1">
              <a:off x="2322335" y="3756243"/>
              <a:ext cx="4507399" cy="914401"/>
              <a:chOff x="2711353" y="5271432"/>
              <a:chExt cx="2793013" cy="1385670"/>
            </a:xfrm>
          </p:grpSpPr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329AEB9B-6D19-9E44-914F-BA912A8DAB3D}"/>
                  </a:ext>
                </a:extLst>
              </p:cNvPr>
              <p:cNvSpPr/>
              <p:nvPr/>
            </p:nvSpPr>
            <p:spPr>
              <a:xfrm flipV="1">
                <a:off x="2711353" y="5271432"/>
                <a:ext cx="1410529" cy="1371601"/>
              </a:xfrm>
              <a:prstGeom prst="arc">
                <a:avLst>
                  <a:gd name="adj1" fmla="val 16146293"/>
                  <a:gd name="adj2" fmla="val 0"/>
                </a:avLst>
              </a:prstGeom>
              <a:ln w="76200">
                <a:solidFill>
                  <a:srgbClr val="DB616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C917F832-1884-F543-8025-44C6162D0803}"/>
                  </a:ext>
                </a:extLst>
              </p:cNvPr>
              <p:cNvSpPr/>
              <p:nvPr/>
            </p:nvSpPr>
            <p:spPr>
              <a:xfrm flipH="1">
                <a:off x="4132768" y="5285500"/>
                <a:ext cx="1371600" cy="1371600"/>
              </a:xfrm>
              <a:prstGeom prst="arc">
                <a:avLst>
                  <a:gd name="adj1" fmla="val 15988713"/>
                  <a:gd name="adj2" fmla="val 0"/>
                </a:avLst>
              </a:prstGeom>
              <a:ln w="76200">
                <a:solidFill>
                  <a:srgbClr val="DB6161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AA64D0B-AD62-8A4B-A090-DF2737CF6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3427" y="3749185"/>
              <a:ext cx="2242145" cy="0"/>
            </a:xfrm>
            <a:prstGeom prst="line">
              <a:avLst/>
            </a:prstGeom>
            <a:ln w="76200">
              <a:solidFill>
                <a:srgbClr val="DB616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C85A0B8-D101-494C-898C-E61AB104B543}"/>
              </a:ext>
            </a:extLst>
          </p:cNvPr>
          <p:cNvGrpSpPr/>
          <p:nvPr/>
        </p:nvGrpSpPr>
        <p:grpSpPr>
          <a:xfrm>
            <a:off x="2437140" y="2099229"/>
            <a:ext cx="1469111" cy="2847789"/>
            <a:chOff x="2322335" y="2823047"/>
            <a:chExt cx="4507399" cy="1847597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A27F699-3198-EA46-952B-A7BC81B24251}"/>
                </a:ext>
              </a:extLst>
            </p:cNvPr>
            <p:cNvGrpSpPr/>
            <p:nvPr/>
          </p:nvGrpSpPr>
          <p:grpSpPr>
            <a:xfrm>
              <a:off x="2376971" y="2823047"/>
              <a:ext cx="4319249" cy="914400"/>
              <a:chOff x="2750282" y="5271432"/>
              <a:chExt cx="2745145" cy="1385668"/>
            </a:xfrm>
          </p:grpSpPr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F7125856-9D7D-D047-9B7C-BD01BA775FBD}"/>
                  </a:ext>
                </a:extLst>
              </p:cNvPr>
              <p:cNvSpPr/>
              <p:nvPr/>
            </p:nvSpPr>
            <p:spPr>
              <a:xfrm flipV="1">
                <a:off x="2750282" y="5271432"/>
                <a:ext cx="1371600" cy="1371600"/>
              </a:xfrm>
              <a:prstGeom prst="arc">
                <a:avLst>
                  <a:gd name="adj1" fmla="val 16146293"/>
                  <a:gd name="adj2" fmla="val 0"/>
                </a:avLst>
              </a:prstGeom>
              <a:ln w="76200">
                <a:solidFill>
                  <a:schemeClr val="accent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Arc 116">
                <a:extLst>
                  <a:ext uri="{FF2B5EF4-FFF2-40B4-BE49-F238E27FC236}">
                    <a16:creationId xmlns:a16="http://schemas.microsoft.com/office/drawing/2014/main" id="{76DA47FF-A1F9-E14B-B749-6357DC9A0B06}"/>
                  </a:ext>
                </a:extLst>
              </p:cNvPr>
              <p:cNvSpPr/>
              <p:nvPr/>
            </p:nvSpPr>
            <p:spPr>
              <a:xfrm flipH="1">
                <a:off x="4123827" y="5285499"/>
                <a:ext cx="1371600" cy="1371601"/>
              </a:xfrm>
              <a:prstGeom prst="arc">
                <a:avLst>
                  <a:gd name="adj1" fmla="val 15988713"/>
                  <a:gd name="adj2" fmla="val 0"/>
                </a:avLst>
              </a:prstGeom>
              <a:ln w="76200">
                <a:solidFill>
                  <a:schemeClr val="accent1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26ED5FE-FE68-B641-A674-42B562C49D37}"/>
                </a:ext>
              </a:extLst>
            </p:cNvPr>
            <p:cNvGrpSpPr/>
            <p:nvPr/>
          </p:nvGrpSpPr>
          <p:grpSpPr>
            <a:xfrm flipV="1">
              <a:off x="2322335" y="3756243"/>
              <a:ext cx="4507399" cy="914401"/>
              <a:chOff x="2711353" y="5271432"/>
              <a:chExt cx="2793013" cy="1385670"/>
            </a:xfrm>
          </p:grpSpPr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64B757E2-4A4A-DB4D-801A-E89CD7C74C62}"/>
                  </a:ext>
                </a:extLst>
              </p:cNvPr>
              <p:cNvSpPr/>
              <p:nvPr/>
            </p:nvSpPr>
            <p:spPr>
              <a:xfrm flipV="1">
                <a:off x="2711353" y="5271432"/>
                <a:ext cx="1410529" cy="1371601"/>
              </a:xfrm>
              <a:prstGeom prst="arc">
                <a:avLst>
                  <a:gd name="adj1" fmla="val 16146293"/>
                  <a:gd name="adj2" fmla="val 0"/>
                </a:avLst>
              </a:prstGeom>
              <a:ln w="76200">
                <a:solidFill>
                  <a:schemeClr val="accent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Arc 114">
                <a:extLst>
                  <a:ext uri="{FF2B5EF4-FFF2-40B4-BE49-F238E27FC236}">
                    <a16:creationId xmlns:a16="http://schemas.microsoft.com/office/drawing/2014/main" id="{ECEA8CFF-3D41-BC4A-B159-1E494AD974A7}"/>
                  </a:ext>
                </a:extLst>
              </p:cNvPr>
              <p:cNvSpPr/>
              <p:nvPr/>
            </p:nvSpPr>
            <p:spPr>
              <a:xfrm flipH="1">
                <a:off x="4132768" y="5285500"/>
                <a:ext cx="1371600" cy="1371600"/>
              </a:xfrm>
              <a:prstGeom prst="arc">
                <a:avLst>
                  <a:gd name="adj1" fmla="val 15988713"/>
                  <a:gd name="adj2" fmla="val 0"/>
                </a:avLst>
              </a:prstGeom>
              <a:ln w="76200">
                <a:solidFill>
                  <a:schemeClr val="accent1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6ED1F907-0437-0746-975E-5D9616ACBBC8}"/>
                  </a:ext>
                </a:extLst>
              </p:cNvPr>
              <p:cNvSpPr/>
              <p:nvPr/>
            </p:nvSpPr>
            <p:spPr>
              <a:xfrm>
                <a:off x="1005627" y="827561"/>
                <a:ext cx="1785258" cy="5271313"/>
              </a:xfrm>
              <a:prstGeom prst="round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IN" sz="28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IN" sz="2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6ED1F907-0437-0746-975E-5D9616ACB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27" y="827561"/>
                <a:ext cx="1785258" cy="527131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D2F83510-588B-9648-85B0-3009F0B02242}"/>
                  </a:ext>
                </a:extLst>
              </p:cNvPr>
              <p:cNvSpPr/>
              <p:nvPr/>
            </p:nvSpPr>
            <p:spPr>
              <a:xfrm>
                <a:off x="4800041" y="827561"/>
                <a:ext cx="859160" cy="2619147"/>
              </a:xfrm>
              <a:prstGeom prst="roundRect">
                <a:avLst/>
              </a:prstGeom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>
                          <a:latin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3200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32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D2F83510-588B-9648-85B0-3009F0B02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041" y="827561"/>
                <a:ext cx="859160" cy="261914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>
            <a:extLst>
              <a:ext uri="{FF2B5EF4-FFF2-40B4-BE49-F238E27FC236}">
                <a16:creationId xmlns:a16="http://schemas.microsoft.com/office/drawing/2014/main" id="{D4886B93-5EB7-7247-A1A3-352C736E7C7B}"/>
              </a:ext>
            </a:extLst>
          </p:cNvPr>
          <p:cNvSpPr/>
          <p:nvPr/>
        </p:nvSpPr>
        <p:spPr>
          <a:xfrm>
            <a:off x="6750526" y="3337482"/>
            <a:ext cx="859160" cy="52251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93E601-795F-A54D-839D-59B7A61300B7}"/>
              </a:ext>
            </a:extLst>
          </p:cNvPr>
          <p:cNvSpPr txBox="1"/>
          <p:nvPr/>
        </p:nvSpPr>
        <p:spPr>
          <a:xfrm>
            <a:off x="4446099" y="6166533"/>
            <a:ext cx="172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Matrix</a:t>
            </a:r>
          </a:p>
          <a:p>
            <a:pPr algn="ctr"/>
            <a:r>
              <a:rPr lang="en-IN" dirty="0"/>
              <a:t>(</a:t>
            </a:r>
            <a:r>
              <a:rPr lang="en-US" dirty="0"/>
              <a:t>neo-Hookean)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661B6C-1F31-9C41-A6EF-FC2C1B39CAD5}"/>
              </a:ext>
            </a:extLst>
          </p:cNvPr>
          <p:cNvSpPr txBox="1"/>
          <p:nvPr/>
        </p:nvSpPr>
        <p:spPr>
          <a:xfrm>
            <a:off x="353249" y="6163398"/>
            <a:ext cx="309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Material Control Parameters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9B96B1-C76A-694D-BE85-FFFA2336D063}"/>
              </a:ext>
            </a:extLst>
          </p:cNvPr>
          <p:cNvSpPr/>
          <p:nvPr/>
        </p:nvSpPr>
        <p:spPr>
          <a:xfrm>
            <a:off x="7788160" y="440502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63D06223-5726-0042-9047-A8192E148DB8}"/>
                  </a:ext>
                </a:extLst>
              </p:cNvPr>
              <p:cNvSpPr/>
              <p:nvPr/>
            </p:nvSpPr>
            <p:spPr>
              <a:xfrm>
                <a:off x="5681616" y="827562"/>
                <a:ext cx="972858" cy="5218221"/>
              </a:xfrm>
              <a:prstGeom prst="roundRect">
                <a:avLst/>
              </a:prstGeom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63D06223-5726-0042-9047-A8192E148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16" y="827562"/>
                <a:ext cx="972858" cy="521822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Arrow 32">
            <a:extLst>
              <a:ext uri="{FF2B5EF4-FFF2-40B4-BE49-F238E27FC236}">
                <a16:creationId xmlns:a16="http://schemas.microsoft.com/office/drawing/2014/main" id="{85476A87-0B38-B149-ACE2-B42EEE75E72A}"/>
              </a:ext>
            </a:extLst>
          </p:cNvPr>
          <p:cNvSpPr/>
          <p:nvPr/>
        </p:nvSpPr>
        <p:spPr>
          <a:xfrm>
            <a:off x="8993842" y="3371468"/>
            <a:ext cx="859160" cy="52251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E43D529B-0786-9249-B72F-DCAC25D6D035}"/>
                  </a:ext>
                </a:extLst>
              </p:cNvPr>
              <p:cNvSpPr/>
              <p:nvPr/>
            </p:nvSpPr>
            <p:spPr>
              <a:xfrm>
                <a:off x="7680132" y="2919711"/>
                <a:ext cx="1247108" cy="1426029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E43D529B-0786-9249-B72F-DCAC25D6D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32" y="2919711"/>
                <a:ext cx="1247108" cy="142602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E09FE227-563A-1349-892C-96B20BD20606}"/>
                  </a:ext>
                </a:extLst>
              </p:cNvPr>
              <p:cNvSpPr/>
              <p:nvPr/>
            </p:nvSpPr>
            <p:spPr>
              <a:xfrm>
                <a:off x="4810412" y="3517227"/>
                <a:ext cx="859160" cy="2581646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>
                          <a:latin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3200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32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E09FE227-563A-1349-892C-96B20BD20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412" y="3517227"/>
                <a:ext cx="859160" cy="258164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D9799234-D6DF-6640-BFBD-569FEDBDB3D5}"/>
                  </a:ext>
                </a:extLst>
              </p:cNvPr>
              <p:cNvSpPr/>
              <p:nvPr/>
            </p:nvSpPr>
            <p:spPr>
              <a:xfrm>
                <a:off x="7680131" y="2355055"/>
                <a:ext cx="1247108" cy="468189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D9799234-D6DF-6640-BFBD-569FEDBDB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31" y="2355055"/>
                <a:ext cx="1247108" cy="468189"/>
              </a:xfrm>
              <a:prstGeom prst="roundRect">
                <a:avLst/>
              </a:prstGeom>
              <a:blipFill>
                <a:blip r:embed="rId7"/>
                <a:stretch>
                  <a:fillRect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FA246ACC-F11C-7849-B9A4-883D9B85B709}"/>
                  </a:ext>
                </a:extLst>
              </p:cNvPr>
              <p:cNvSpPr/>
              <p:nvPr/>
            </p:nvSpPr>
            <p:spPr>
              <a:xfrm>
                <a:off x="9994104" y="2943531"/>
                <a:ext cx="2021384" cy="1426029"/>
              </a:xfrm>
              <a:prstGeom prst="roundRect">
                <a:avLst/>
              </a:prstGeom>
              <a:solidFill>
                <a:srgbClr val="7030A0"/>
              </a:solidFill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angle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𝑐𝑟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FA246ACC-F11C-7849-B9A4-883D9B85B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104" y="2943531"/>
                <a:ext cx="2021384" cy="1426029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549DA75F-69E3-43E9-B6AF-855A2A3D7A69}"/>
              </a:ext>
            </a:extLst>
          </p:cNvPr>
          <p:cNvSpPr/>
          <p:nvPr/>
        </p:nvSpPr>
        <p:spPr>
          <a:xfrm>
            <a:off x="4560497" y="179129"/>
            <a:ext cx="1290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Fiber</a:t>
            </a:r>
          </a:p>
          <a:p>
            <a:pPr algn="ctr"/>
            <a:r>
              <a:rPr lang="en-IN" dirty="0"/>
              <a:t>(Magnetic)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31985E-C7C5-44F2-88DA-D996A74C140E}"/>
              </a:ext>
            </a:extLst>
          </p:cNvPr>
          <p:cNvSpPr/>
          <p:nvPr/>
        </p:nvSpPr>
        <p:spPr>
          <a:xfrm>
            <a:off x="1207201" y="387791"/>
            <a:ext cx="138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Energy </a:t>
            </a:r>
            <a:r>
              <a:rPr lang="en-US" dirty="0" err="1"/>
              <a:t>Eqn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13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6D0D-1790-394B-946D-D330EB6B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for Fiber Phase: </a:t>
            </a:r>
            <a:br>
              <a:rPr lang="en-US" dirty="0"/>
            </a:br>
            <a:endParaRPr lang="en-US" dirty="0">
              <a:solidFill>
                <a:srgbClr val="E44BE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921C55-CFB1-3D47-8B24-A11132ECB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9447" y="2080093"/>
                <a:ext cx="3079507" cy="12171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ℋ</m:t>
                          </m:r>
                        </m:e>
                        <m:sub>
                          <m:r>
                            <a:rPr lang="en-US" sz="240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sz="24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ℋ</m:t>
                          </m:r>
                        </m:e>
                        <m:sub>
                          <m:r>
                            <a:rPr lang="en-US" sz="240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921C55-CFB1-3D47-8B24-A11132ECB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9447" y="2080093"/>
                <a:ext cx="3079507" cy="121719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D7077C6-6B4A-824F-B948-7FBA992C3F21}"/>
                  </a:ext>
                </a:extLst>
              </p:cNvPr>
              <p:cNvSpPr/>
              <p:nvPr/>
            </p:nvSpPr>
            <p:spPr>
              <a:xfrm>
                <a:off x="8024279" y="674914"/>
                <a:ext cx="4049486" cy="23029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𝒜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𝑖𝑗𝑘𝑙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rgbClr val="AB7942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𝛹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𝑘𝑙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ℳ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𝑖𝑗𝑘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rgbClr val="AB7942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𝛹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  <m:sSubSup>
                              <m:sSubSupPr>
                                <m:ctrlPr>
                                  <a:rPr lang="en-US" sz="2000" i="1" smtClean="0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rgbClr val="E44BE9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rgbClr val="AB7942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𝛹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D7077C6-6B4A-824F-B948-7FBA992C3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79" y="674914"/>
                <a:ext cx="4049486" cy="2302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060A30-8176-4EF4-AAFB-822DC2AF2578}"/>
                  </a:ext>
                </a:extLst>
              </p:cNvPr>
              <p:cNvSpPr/>
              <p:nvPr/>
            </p:nvSpPr>
            <p:spPr>
              <a:xfrm>
                <a:off x="5977765" y="4283154"/>
                <a:ext cx="6096000" cy="126553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 sz="2400">
                              <a:latin typeface="Cambria Math"/>
                            </a:rPr>
                            <m:t>1111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sz="24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 sz="2400">
                              <a:latin typeface="Cambria Math"/>
                            </a:rPr>
                            <m:t>2121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sz="24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 sz="2400">
                              <a:latin typeface="Cambria Math"/>
                            </a:rPr>
                            <m:t>1212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𝜆</m:t>
                          </m:r>
                          <m:r>
                            <a:rPr lang="en-US" sz="2400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4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 sz="2400">
                              <a:latin typeface="Cambria Math"/>
                            </a:rPr>
                            <m:t>2222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𝜆</m:t>
                          </m:r>
                          <m:r>
                            <a:rPr lang="en-US" sz="2400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060A30-8176-4EF4-AAFB-822DC2AF2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765" y="4283154"/>
                <a:ext cx="6096000" cy="1265539"/>
              </a:xfrm>
              <a:prstGeom prst="rect">
                <a:avLst/>
              </a:prstGeom>
              <a:blipFill>
                <a:blip r:embed="rId4"/>
                <a:stretch>
                  <a:fillRect l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C35330F-F07B-45FB-9931-4601AFE87F28}"/>
                  </a:ext>
                </a:extLst>
              </p:cNvPr>
              <p:cNvSpPr/>
              <p:nvPr/>
            </p:nvSpPr>
            <p:spPr>
              <a:xfrm>
                <a:off x="859446" y="4064216"/>
                <a:ext cx="4626953" cy="1605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ℳ</m:t>
                          </m:r>
                        </m:e>
                        <m:sub>
                          <m:r>
                            <a:rPr lang="en-US" sz="2400">
                              <a:latin typeface="Cambria Math"/>
                            </a:rPr>
                            <m:t>121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4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ℳ</m:t>
                          </m:r>
                        </m:e>
                        <m:sub>
                          <m:r>
                            <a:rPr lang="en-US" sz="2400">
                              <a:latin typeface="Cambria Math"/>
                            </a:rPr>
                            <m:t>211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ℳ</m:t>
                          </m:r>
                        </m:e>
                        <m:sub>
                          <m:r>
                            <a:rPr lang="en-US" sz="2400">
                              <a:latin typeface="Cambria Math"/>
                            </a:rPr>
                            <m:t>222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C35330F-F07B-45FB-9931-4601AFE87F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46" y="4064216"/>
                <a:ext cx="4626953" cy="1605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84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1D36D0D-1790-394B-946D-D330EB6B61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Linear Model for Fiber Phase: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dirty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Coefficients</a:t>
                </a:r>
                <a:br>
                  <a:rPr lang="en-US" dirty="0"/>
                </a:br>
                <a:endParaRPr lang="en-US" dirty="0">
                  <a:solidFill>
                    <a:srgbClr val="E44BE9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1D36D0D-1790-394B-946D-D330EB6B61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6" t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921C55-CFB1-3D47-8B24-A11132ECB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15583" y="1741212"/>
                <a:ext cx="5976417" cy="48422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1111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𝒜</m:t>
                              </m:r>
                            </m:e>
                            <m:sub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21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2121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1212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IN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𝒜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2222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921C55-CFB1-3D47-8B24-A11132ECB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15583" y="1741212"/>
                <a:ext cx="5976417" cy="484226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8DA572B-877B-4ADF-819A-68DA665E96B0}"/>
                  </a:ext>
                </a:extLst>
              </p:cNvPr>
              <p:cNvSpPr/>
              <p:nvPr/>
            </p:nvSpPr>
            <p:spPr>
              <a:xfrm>
                <a:off x="198774" y="2580050"/>
                <a:ext cx="4815840" cy="848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ℋ</m:t>
                          </m:r>
                        </m:e>
                        <m:sub>
                          <m:r>
                            <a:rPr lang="en-US" sz="240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sz="24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ℋ</m:t>
                          </m:r>
                        </m:e>
                        <m:sub>
                          <m:r>
                            <a:rPr lang="en-US" sz="240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8DA572B-877B-4ADF-819A-68DA665E9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74" y="2580050"/>
                <a:ext cx="4815840" cy="848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84FD25B-8320-4316-A405-D18FB58C6C25}"/>
                  </a:ext>
                </a:extLst>
              </p:cNvPr>
              <p:cNvSpPr/>
              <p:nvPr/>
            </p:nvSpPr>
            <p:spPr>
              <a:xfrm>
                <a:off x="198774" y="3870112"/>
                <a:ext cx="6497447" cy="1353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ℳ</m:t>
                          </m:r>
                        </m:e>
                        <m:sub>
                          <m:r>
                            <a:rPr lang="en-US" sz="2000">
                              <a:latin typeface="Cambria Math"/>
                            </a:rPr>
                            <m:t>121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0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ℳ</m:t>
                          </m:r>
                        </m:e>
                        <m:sub>
                          <m:r>
                            <a:rPr lang="en-US" sz="2000">
                              <a:latin typeface="Cambria Math"/>
                            </a:rPr>
                            <m:t>211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ℳ</m:t>
                          </m:r>
                        </m:e>
                        <m:sub>
                          <m:r>
                            <a:rPr lang="en-US" sz="2000">
                              <a:latin typeface="Cambria Math"/>
                            </a:rPr>
                            <m:t>222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+2</m:t>
                          </m:r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84FD25B-8320-4316-A405-D18FB58C6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74" y="3870112"/>
                <a:ext cx="6497447" cy="13531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835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F7CD-A953-EB43-8070-CC61FA03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B-H Relationships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11D69-E9E0-A74A-9349-B2458CA8B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Stress-Magnetization-Energy relationship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den>
                      </m:f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11D69-E9E0-A74A-9349-B2458CA8B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84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4B0C-8492-8642-A145-64F74C1A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B-H Relationships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64B6A8F-04EE-EB4D-B5CB-DFC4CEA77B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27727865"/>
                  </p:ext>
                </p:extLst>
              </p:nvPr>
            </p:nvGraphicFramePr>
            <p:xfrm>
              <a:off x="1118731" y="2556324"/>
              <a:ext cx="10352087" cy="3278253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784159">
                      <a:extLst>
                        <a:ext uri="{9D8B030D-6E8A-4147-A177-3AD203B41FA5}">
                          <a16:colId xmlns:a16="http://schemas.microsoft.com/office/drawing/2014/main" val="2326401113"/>
                        </a:ext>
                      </a:extLst>
                    </a:gridCol>
                    <a:gridCol w="2761488">
                      <a:extLst>
                        <a:ext uri="{9D8B030D-6E8A-4147-A177-3AD203B41FA5}">
                          <a16:colId xmlns:a16="http://schemas.microsoft.com/office/drawing/2014/main" val="2237393704"/>
                        </a:ext>
                      </a:extLst>
                    </a:gridCol>
                    <a:gridCol w="5806440">
                      <a:extLst>
                        <a:ext uri="{9D8B030D-6E8A-4147-A177-3AD203B41FA5}">
                          <a16:colId xmlns:a16="http://schemas.microsoft.com/office/drawing/2014/main" val="1338320354"/>
                        </a:ext>
                      </a:extLst>
                    </a:gridCol>
                  </a:tblGrid>
                  <a:tr h="109275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Linear Magnetic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With </a:t>
                          </a:r>
                          <a:r>
                            <a:rPr lang="el-G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Γ </a:t>
                          </a: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Coefficients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8190391"/>
                      </a:ext>
                    </a:extLst>
                  </a:tr>
                  <a:tr h="10927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Magnetization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𝑴</m:t>
                                </m:r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𝑩</m:t>
                                </m:r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𝜒</m:t>
                                </m:r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𝑩</m:t>
                                </m:r>
                                <m:f>
                                  <m:fPr>
                                    <m:ctrlP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𝜇</m:t>
                                        </m:r>
                                        <m: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𝜇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𝑴</m:t>
                                </m:r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𝑩</m:t>
                                </m:r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𝜒</m:t>
                                </m:r>
                                <m:r>
                                  <a:rPr lang="en-IN" sz="1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𝑩</m:t>
                                </m:r>
                                <m:f>
                                  <m:fPr>
                                    <m:ctrlP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𝜇</m:t>
                                        </m:r>
                                        <m:r>
                                          <a:rPr lang="en-I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′</m:t>
                                        </m:r>
                                        <m: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𝜇</m:t>
                                    </m:r>
                                    <m:r>
                                      <a:rPr lang="en-I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3264172"/>
                      </a:ext>
                    </a:extLst>
                  </a:tr>
                  <a:tr h="10927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Magnetic intensity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𝑯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𝑩</m:t>
                                    </m:r>
                                  </m:num>
                                  <m:den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𝜇</m:t>
                                    </m:r>
                                  </m:den>
                                </m:f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𝑩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1−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𝜒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𝑯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8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num>
                                  <m:den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den>
                                </m:f>
                                <m:r>
                                  <a:rPr lang="en-US" sz="18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8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𝑩</m:t>
                                    </m:r>
                                  </m:num>
                                  <m:den>
                                    <m:r>
                                      <a:rPr lang="en-I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𝜇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I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IN" sz="18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IN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1800" i="1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p>
                                            <m:r>
                                              <a:rPr lang="en-IN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IN" sz="18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IN" sz="18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IN" sz="18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IN" sz="1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9514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64B6A8F-04EE-EB4D-B5CB-DFC4CEA77B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27727865"/>
                  </p:ext>
                </p:extLst>
              </p:nvPr>
            </p:nvGraphicFramePr>
            <p:xfrm>
              <a:off x="1118731" y="2556324"/>
              <a:ext cx="10352087" cy="3278253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784159">
                      <a:extLst>
                        <a:ext uri="{9D8B030D-6E8A-4147-A177-3AD203B41FA5}">
                          <a16:colId xmlns:a16="http://schemas.microsoft.com/office/drawing/2014/main" val="2326401113"/>
                        </a:ext>
                      </a:extLst>
                    </a:gridCol>
                    <a:gridCol w="2761488">
                      <a:extLst>
                        <a:ext uri="{9D8B030D-6E8A-4147-A177-3AD203B41FA5}">
                          <a16:colId xmlns:a16="http://schemas.microsoft.com/office/drawing/2014/main" val="2237393704"/>
                        </a:ext>
                      </a:extLst>
                    </a:gridCol>
                    <a:gridCol w="5806440">
                      <a:extLst>
                        <a:ext uri="{9D8B030D-6E8A-4147-A177-3AD203B41FA5}">
                          <a16:colId xmlns:a16="http://schemas.microsoft.com/office/drawing/2014/main" val="1338320354"/>
                        </a:ext>
                      </a:extLst>
                    </a:gridCol>
                  </a:tblGrid>
                  <a:tr h="1092751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Linear Magnetic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With </a:t>
                          </a:r>
                          <a:r>
                            <a:rPr lang="el-GR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Γ </a:t>
                          </a: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Coefficients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8190391"/>
                      </a:ext>
                    </a:extLst>
                  </a:tr>
                  <a:tr h="10927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Magnetization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901" t="-101117" r="-210817" b="-101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8384" t="-101117" r="-210" b="-101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3264172"/>
                      </a:ext>
                    </a:extLst>
                  </a:tr>
                  <a:tr h="10927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Magnetic intensity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901" t="-200000" r="-210817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8384" t="-200000" r="-210" b="-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9514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5117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3786-225E-4409-9BD6-E70822A1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C86104-FB0E-4732-BA11-599BE6983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Instability can be of three types long wave microscopic , microscopic periodic and anti symmetric periodic. Transitions usually happen from long wave to anti-symmetric microscopic.</a:t>
                </a:r>
              </a:p>
              <a:p>
                <a:r>
                  <a:rPr lang="en-IN" dirty="0"/>
                  <a:t>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values lowers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</m:sSub>
                  </m:oMath>
                </a14:m>
                <a:r>
                  <a:rPr lang="en-IN" dirty="0"/>
                  <a:t>.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values lowers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</m:sSub>
                  </m:oMath>
                </a14:m>
                <a:r>
                  <a:rPr lang="en-IN" dirty="0"/>
                  <a:t> for low magnetic fields, but this trend reverses for higher magnetic fields.</a:t>
                </a:r>
              </a:p>
              <a:p>
                <a:r>
                  <a:rPr lang="en-IN" dirty="0"/>
                  <a:t>Transitions happen at lower magnetic fields for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values and lower volume fraction of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C86104-FB0E-4732-BA11-599BE6983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 r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AA49-0278-40D3-AD42-2AA82951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Instability 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4B1E-E98C-43C3-8190-6630506E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the heterogeneity provides access to the tailored and enhanced coupled behaviour, it is also a source for the development of microstructural instabilities. </a:t>
            </a: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instability phenomenon historically has been considered as a failure mode,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which is to be predicted and avoided.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magnetic field values have a certain limit which depends on the deformation of the MAE.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1ABD3371-6C94-4274-9ABB-5360AC32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423" y="4004988"/>
            <a:ext cx="4191000" cy="131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6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8A4B-693C-0D4F-96B7-7BE97C8F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condition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2B3DDC-492D-1148-9326-F8E5B114B2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3998" y="2018937"/>
                <a:ext cx="6279906" cy="34506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Displacement field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Deformation gradient	,     Magnetic field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𝒐𝒖𝒕</m:t>
                                </m:r>
                              </m:sub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2B3DDC-492D-1148-9326-F8E5B114B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3998" y="2018937"/>
                <a:ext cx="6279906" cy="3450613"/>
              </a:xfrm>
              <a:blipFill>
                <a:blip r:embed="rId2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Canvas 177">
            <a:extLst>
              <a:ext uri="{FF2B5EF4-FFF2-40B4-BE49-F238E27FC236}">
                <a16:creationId xmlns:a16="http://schemas.microsoft.com/office/drawing/2014/main" id="{B6B7740E-B9DE-7846-AD03-BDB281CB827F}"/>
              </a:ext>
            </a:extLst>
          </p:cNvPr>
          <p:cNvGrpSpPr/>
          <p:nvPr/>
        </p:nvGrpSpPr>
        <p:grpSpPr>
          <a:xfrm>
            <a:off x="6832600" y="2015732"/>
            <a:ext cx="5943600" cy="3291840"/>
            <a:chOff x="0" y="0"/>
            <a:chExt cx="5943600" cy="3291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8D9874-377F-C94E-BA75-4C0224C9F011}"/>
                </a:ext>
              </a:extLst>
            </p:cNvPr>
            <p:cNvSpPr/>
            <p:nvPr/>
          </p:nvSpPr>
          <p:spPr>
            <a:xfrm>
              <a:off x="0" y="0"/>
              <a:ext cx="5943600" cy="3291840"/>
            </a:xfrm>
            <a:prstGeom prst="rect">
              <a:avLst/>
            </a:prstGeom>
            <a:ln>
              <a:noFill/>
              <a:prstDash val="lgDash"/>
            </a:ln>
          </p:spPr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6BE7A41-80DF-A94F-A6E6-858DBF2670FA}"/>
                    </a:ext>
                  </a:extLst>
                </p:cNvPr>
                <p:cNvSpPr/>
                <p:nvPr/>
              </p:nvSpPr>
              <p:spPr>
                <a:xfrm>
                  <a:off x="2529746" y="2326321"/>
                  <a:ext cx="635707" cy="383798"/>
                </a:xfrm>
                <a:prstGeom prst="rect">
                  <a:avLst/>
                </a:prstGeom>
              </p:spPr>
              <p:txBody>
                <a:bodyPr wrap="square">
                  <a:no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6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𝒐𝒖𝒕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6BE7A41-80DF-A94F-A6E6-858DBF2670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746" y="2326321"/>
                  <a:ext cx="635707" cy="3837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38A6D29-7A67-5B44-A547-11E8F0C9005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01944" y="1675513"/>
              <a:ext cx="634595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7F1FDAE-FE75-D44E-A9FA-F1E561A43E3D}"/>
                    </a:ext>
                  </a:extLst>
                </p:cNvPr>
                <p:cNvSpPr/>
                <p:nvPr/>
              </p:nvSpPr>
              <p:spPr>
                <a:xfrm>
                  <a:off x="1444920" y="932391"/>
                  <a:ext cx="490559" cy="619100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square">
                  <a:no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6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6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7F1FDAE-FE75-D44E-A9FA-F1E561A43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920" y="932391"/>
                  <a:ext cx="490559" cy="619100"/>
                </a:xfrm>
                <a:prstGeom prst="rect">
                  <a:avLst/>
                </a:prstGeom>
                <a:blipFill>
                  <a:blip r:embed="rId4"/>
                  <a:stretch>
                    <a:fillRect l="-53846" t="-70000" r="-33333" b="-84000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B00A23E-5F45-D840-8FCF-6EA50E69ECDE}"/>
                </a:ext>
              </a:extLst>
            </p:cNvPr>
            <p:cNvGrpSpPr/>
            <p:nvPr/>
          </p:nvGrpSpPr>
          <p:grpSpPr>
            <a:xfrm>
              <a:off x="4302402" y="1476309"/>
              <a:ext cx="839111" cy="440855"/>
              <a:chOff x="268882" y="1917164"/>
              <a:chExt cx="839111" cy="440855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BF05F66-F339-134F-A009-3C051147F42A}"/>
                  </a:ext>
                </a:extLst>
              </p:cNvPr>
              <p:cNvCxnSpPr/>
              <p:nvPr/>
            </p:nvCxnSpPr>
            <p:spPr>
              <a:xfrm>
                <a:off x="268882" y="2136581"/>
                <a:ext cx="509235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FC5931CA-8928-A14A-BB65-6A9C4078F67A}"/>
                      </a:ext>
                    </a:extLst>
                  </p:cNvPr>
                  <p:cNvSpPr/>
                  <p:nvPr/>
                </p:nvSpPr>
                <p:spPr>
                  <a:xfrm>
                    <a:off x="731950" y="1917164"/>
                    <a:ext cx="376043" cy="440855"/>
                  </a:xfrm>
                  <a:prstGeom prst="rect">
                    <a:avLst/>
                  </a:prstGeom>
                  <a:ln w="19050">
                    <a:noFill/>
                  </a:ln>
                </p:spPr>
                <p:txBody>
                  <a:bodyPr wrap="square">
                    <a:noAutofit/>
                  </a:bodyPr>
                  <a:lstStyle/>
                  <a:p>
                    <a:pPr marL="0" marR="0">
                      <a:lnSpc>
                        <a:spcPct val="105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en-US" sz="16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𝜆</m:t>
                        </m:r>
                      </m:oMath>
                    </a14:m>
                    <a:r>
                      <a:rPr lang="en-US" sz="1600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 v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FC5931CA-8928-A14A-BB65-6A9C4078F6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950" y="1917164"/>
                    <a:ext cx="376043" cy="44085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452" b="-47222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273AE75-9E77-9841-B51E-09C039ECB937}"/>
                </a:ext>
              </a:extLst>
            </p:cNvPr>
            <p:cNvGrpSpPr/>
            <p:nvPr/>
          </p:nvGrpSpPr>
          <p:grpSpPr>
            <a:xfrm>
              <a:off x="2086516" y="876735"/>
              <a:ext cx="2084152" cy="1449586"/>
              <a:chOff x="179496" y="180000"/>
              <a:chExt cx="2084152" cy="102928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6614208-D790-764E-A83B-589922A69418}"/>
                  </a:ext>
                </a:extLst>
              </p:cNvPr>
              <p:cNvGrpSpPr/>
              <p:nvPr/>
            </p:nvGrpSpPr>
            <p:grpSpPr>
              <a:xfrm>
                <a:off x="179496" y="522948"/>
                <a:ext cx="2083726" cy="343563"/>
                <a:chOff x="129941" y="718071"/>
                <a:chExt cx="2834930" cy="504107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25BE60F-72B6-644A-A854-287F5D14CB84}"/>
                    </a:ext>
                  </a:extLst>
                </p:cNvPr>
                <p:cNvSpPr/>
                <p:nvPr/>
              </p:nvSpPr>
              <p:spPr>
                <a:xfrm>
                  <a:off x="130231" y="718071"/>
                  <a:ext cx="2834640" cy="200096"/>
                </a:xfrm>
                <a:prstGeom prst="rect">
                  <a:avLst/>
                </a:prstGeom>
                <a:solidFill>
                  <a:srgbClr val="8ED7F6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53C7FF4-CDDA-114C-9566-F2D010631235}"/>
                    </a:ext>
                  </a:extLst>
                </p:cNvPr>
                <p:cNvSpPr/>
                <p:nvPr/>
              </p:nvSpPr>
              <p:spPr>
                <a:xfrm>
                  <a:off x="129941" y="917865"/>
                  <a:ext cx="2834640" cy="304313"/>
                </a:xfrm>
                <a:prstGeom prst="rect">
                  <a:avLst/>
                </a:prstGeom>
                <a:solidFill>
                  <a:srgbClr val="D8E8E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solidFill>
                        <a:srgbClr val="7030A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MRE Sample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9558648-5FAB-424B-AAFF-6BFEF131F9BF}"/>
                  </a:ext>
                </a:extLst>
              </p:cNvPr>
              <p:cNvGrpSpPr/>
              <p:nvPr/>
            </p:nvGrpSpPr>
            <p:grpSpPr>
              <a:xfrm>
                <a:off x="180000" y="180000"/>
                <a:ext cx="2083435" cy="342900"/>
                <a:chOff x="0" y="0"/>
                <a:chExt cx="2834930" cy="50410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D5DE83D-9BC6-0643-9694-4D577B098E8D}"/>
                    </a:ext>
                  </a:extLst>
                </p:cNvPr>
                <p:cNvSpPr/>
                <p:nvPr/>
              </p:nvSpPr>
              <p:spPr>
                <a:xfrm>
                  <a:off x="290" y="0"/>
                  <a:ext cx="2834640" cy="200096"/>
                </a:xfrm>
                <a:prstGeom prst="rect">
                  <a:avLst/>
                </a:prstGeom>
                <a:solidFill>
                  <a:srgbClr val="8ED7F6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9B7A2BF-E804-7E4F-BBD8-EDD90B0951F2}"/>
                    </a:ext>
                  </a:extLst>
                </p:cNvPr>
                <p:cNvSpPr/>
                <p:nvPr/>
              </p:nvSpPr>
              <p:spPr>
                <a:xfrm>
                  <a:off x="0" y="199793"/>
                  <a:ext cx="2834640" cy="304314"/>
                </a:xfrm>
                <a:prstGeom prst="rect">
                  <a:avLst/>
                </a:prstGeom>
                <a:solidFill>
                  <a:srgbClr val="D8E8E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1475D66-4D39-554A-8864-316765EEE462}"/>
                  </a:ext>
                </a:extLst>
              </p:cNvPr>
              <p:cNvGrpSpPr/>
              <p:nvPr/>
            </p:nvGrpSpPr>
            <p:grpSpPr>
              <a:xfrm>
                <a:off x="180213" y="866381"/>
                <a:ext cx="2083435" cy="342900"/>
                <a:chOff x="0" y="0"/>
                <a:chExt cx="2834930" cy="504107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F0DA83C-F999-E34A-9A2B-669026E43170}"/>
                    </a:ext>
                  </a:extLst>
                </p:cNvPr>
                <p:cNvSpPr/>
                <p:nvPr/>
              </p:nvSpPr>
              <p:spPr>
                <a:xfrm>
                  <a:off x="290" y="0"/>
                  <a:ext cx="2834640" cy="200096"/>
                </a:xfrm>
                <a:prstGeom prst="rect">
                  <a:avLst/>
                </a:prstGeom>
                <a:solidFill>
                  <a:srgbClr val="8ED7F6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1B4990C-2A8E-5847-A607-DD05D1AADDC2}"/>
                    </a:ext>
                  </a:extLst>
                </p:cNvPr>
                <p:cNvSpPr/>
                <p:nvPr/>
              </p:nvSpPr>
              <p:spPr>
                <a:xfrm>
                  <a:off x="0" y="199793"/>
                  <a:ext cx="2834640" cy="304314"/>
                </a:xfrm>
                <a:prstGeom prst="rect">
                  <a:avLst/>
                </a:prstGeom>
                <a:solidFill>
                  <a:srgbClr val="D8E8E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B25D63A-0B4C-D946-9418-78EF80ACE19A}"/>
                </a:ext>
              </a:extLst>
            </p:cNvPr>
            <p:cNvGrpSpPr/>
            <p:nvPr/>
          </p:nvGrpSpPr>
          <p:grpSpPr>
            <a:xfrm>
              <a:off x="214511" y="519547"/>
              <a:ext cx="995603" cy="296228"/>
              <a:chOff x="1023792" y="-682026"/>
              <a:chExt cx="995603" cy="1208713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AB29FC6-9682-ED4C-B9B1-000B7AAC7A33}"/>
                  </a:ext>
                </a:extLst>
              </p:cNvPr>
              <p:cNvCxnSpPr/>
              <p:nvPr/>
            </p:nvCxnSpPr>
            <p:spPr>
              <a:xfrm flipV="1">
                <a:off x="1023792" y="-682026"/>
                <a:ext cx="0" cy="1208713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9D82694-1E37-BF4B-B4F0-08707822616D}"/>
                  </a:ext>
                </a:extLst>
              </p:cNvPr>
              <p:cNvCxnSpPr/>
              <p:nvPr/>
            </p:nvCxnSpPr>
            <p:spPr>
              <a:xfrm flipV="1">
                <a:off x="1523758" y="-682026"/>
                <a:ext cx="0" cy="1208713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44ABCA6-B967-104B-9875-C29F1EF843F0}"/>
                  </a:ext>
                </a:extLst>
              </p:cNvPr>
              <p:cNvCxnSpPr/>
              <p:nvPr/>
            </p:nvCxnSpPr>
            <p:spPr>
              <a:xfrm flipV="1">
                <a:off x="2019395" y="-682026"/>
                <a:ext cx="0" cy="1208713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3F17BA1-57EE-F542-810A-4F5CB503E50B}"/>
                </a:ext>
              </a:extLst>
            </p:cNvPr>
            <p:cNvGrpSpPr/>
            <p:nvPr/>
          </p:nvGrpSpPr>
          <p:grpSpPr>
            <a:xfrm>
              <a:off x="283192" y="2358020"/>
              <a:ext cx="995603" cy="296228"/>
              <a:chOff x="1069340" y="2223770"/>
              <a:chExt cx="995603" cy="1208713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33D333C-F9FF-1D43-BB0C-1C3CE327CB39}"/>
                  </a:ext>
                </a:extLst>
              </p:cNvPr>
              <p:cNvCxnSpPr/>
              <p:nvPr/>
            </p:nvCxnSpPr>
            <p:spPr>
              <a:xfrm flipV="1">
                <a:off x="1069340" y="2223770"/>
                <a:ext cx="0" cy="1208713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72FAF78-19E5-1A4B-9E4A-EA0E0753B602}"/>
                  </a:ext>
                </a:extLst>
              </p:cNvPr>
              <p:cNvCxnSpPr/>
              <p:nvPr/>
            </p:nvCxnSpPr>
            <p:spPr>
              <a:xfrm flipV="1">
                <a:off x="1569305" y="2223770"/>
                <a:ext cx="0" cy="1208713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40F95A8-D134-5F46-9CDB-5D73B09641B6}"/>
                  </a:ext>
                </a:extLst>
              </p:cNvPr>
              <p:cNvCxnSpPr/>
              <p:nvPr/>
            </p:nvCxnSpPr>
            <p:spPr>
              <a:xfrm flipV="1">
                <a:off x="2064943" y="2223770"/>
                <a:ext cx="0" cy="1208713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56CD8D-A007-394D-AEC7-2FE0BEF8D46F}"/>
                </a:ext>
              </a:extLst>
            </p:cNvPr>
            <p:cNvSpPr/>
            <p:nvPr/>
          </p:nvSpPr>
          <p:spPr>
            <a:xfrm>
              <a:off x="1302680" y="130578"/>
              <a:ext cx="3574120" cy="307680"/>
            </a:xfrm>
            <a:prstGeom prst="rect">
              <a:avLst/>
            </a:prstGeom>
            <a:solidFill>
              <a:srgbClr val="F20203"/>
            </a:solidFill>
            <a:ln>
              <a:solidFill>
                <a:srgbClr val="B3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10606A-8C52-F844-9C76-2041FDF3715C}"/>
                </a:ext>
              </a:extLst>
            </p:cNvPr>
            <p:cNvSpPr/>
            <p:nvPr/>
          </p:nvSpPr>
          <p:spPr>
            <a:xfrm>
              <a:off x="1444920" y="2760640"/>
              <a:ext cx="3573780" cy="307340"/>
            </a:xfrm>
            <a:prstGeom prst="rect">
              <a:avLst/>
            </a:prstGeom>
            <a:solidFill>
              <a:srgbClr val="F20203"/>
            </a:solidFill>
            <a:ln>
              <a:solidFill>
                <a:srgbClr val="B3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D3AA015-ACE4-0548-A2AD-B53A5E9C0178}"/>
                </a:ext>
              </a:extLst>
            </p:cNvPr>
            <p:cNvGrpSpPr/>
            <p:nvPr/>
          </p:nvGrpSpPr>
          <p:grpSpPr>
            <a:xfrm>
              <a:off x="229337" y="1896672"/>
              <a:ext cx="1089026" cy="1041315"/>
              <a:chOff x="0" y="21746"/>
              <a:chExt cx="1280087" cy="122402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24C7A0A-E63D-FD43-BFAC-C1A9E9BA2EE9}"/>
                  </a:ext>
                </a:extLst>
              </p:cNvPr>
              <p:cNvGrpSpPr/>
              <p:nvPr/>
            </p:nvGrpSpPr>
            <p:grpSpPr>
              <a:xfrm>
                <a:off x="204938" y="355896"/>
                <a:ext cx="598293" cy="745724"/>
                <a:chOff x="204938" y="355896"/>
                <a:chExt cx="745724" cy="745724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64CAE6A8-080C-C943-A170-5EA349F4FD8F}"/>
                    </a:ext>
                  </a:extLst>
                </p:cNvPr>
                <p:cNvCxnSpPr/>
                <p:nvPr/>
              </p:nvCxnSpPr>
              <p:spPr>
                <a:xfrm>
                  <a:off x="204938" y="1101135"/>
                  <a:ext cx="745724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E73B30E-5B3D-A34A-B52D-EBA8C8BB7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167923" y="728758"/>
                  <a:ext cx="745724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859732F-84EB-5B4E-AFED-423AE504605A}"/>
                      </a:ext>
                    </a:extLst>
                  </p:cNvPr>
                  <p:cNvSpPr/>
                  <p:nvPr/>
                </p:nvSpPr>
                <p:spPr>
                  <a:xfrm>
                    <a:off x="0" y="21746"/>
                    <a:ext cx="488366" cy="505035"/>
                  </a:xfrm>
                  <a:prstGeom prst="rect">
                    <a:avLst/>
                  </a:prstGeom>
                  <a:ln w="19050">
                    <a:noFill/>
                  </a:ln>
                </p:spPr>
                <p:txBody>
                  <a:bodyPr wrap="square">
                    <a:noAutofit/>
                  </a:bodyPr>
                  <a:lstStyle/>
                  <a:p>
                    <a:pPr marL="0" marR="0">
                      <a:lnSpc>
                        <a:spcPct val="105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𝟎</m:t>
                              </m:r>
                            </m:sup>
                          </m:sSub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marL="0" marR="0">
                      <a:lnSpc>
                        <a:spcPct val="105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600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859732F-84EB-5B4E-AFED-423AE50460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1746"/>
                    <a:ext cx="488366" cy="50503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C60DBAA2-92FC-2C41-B150-E3871251F901}"/>
                      </a:ext>
                    </a:extLst>
                  </p:cNvPr>
                  <p:cNvSpPr/>
                  <p:nvPr/>
                </p:nvSpPr>
                <p:spPr>
                  <a:xfrm>
                    <a:off x="748991" y="839582"/>
                    <a:ext cx="531096" cy="406187"/>
                  </a:xfrm>
                  <a:prstGeom prst="rect">
                    <a:avLst/>
                  </a:prstGeom>
                  <a:ln w="19050">
                    <a:noFill/>
                  </a:ln>
                </p:spPr>
                <p:txBody>
                  <a:bodyPr wrap="square">
                    <a:noAutofit/>
                  </a:bodyPr>
                  <a:lstStyle/>
                  <a:p>
                    <a:pPr marL="0" marR="0">
                      <a:lnSpc>
                        <a:spcPct val="105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𝟎</m:t>
                              </m:r>
                            </m:sup>
                          </m:sSub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C60DBAA2-92FC-2C41-B150-E3871251F9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991" y="839582"/>
                    <a:ext cx="531096" cy="4061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7216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2D29-1187-4EA3-B88E-B1F86C44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Free vibrations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551A-BC6F-44A8-A810-A45918F4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758" y="1905957"/>
            <a:ext cx="5578694" cy="1481107"/>
          </a:xfrm>
        </p:spPr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behaviour of an MAE was studied under free oscillations. The system was allowed to oscillate freely. This was compared to a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simscape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system. </a:t>
            </a: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E5DD5-03DA-4739-A5FA-DFBDF8EF1C97}"/>
              </a:ext>
            </a:extLst>
          </p:cNvPr>
          <p:cNvSpPr/>
          <p:nvPr/>
        </p:nvSpPr>
        <p:spPr>
          <a:xfrm>
            <a:off x="7645137" y="0"/>
            <a:ext cx="4546861" cy="6857999"/>
          </a:xfrm>
          <a:prstGeom prst="rect">
            <a:avLst/>
          </a:prstGeom>
          <a:solidFill>
            <a:prstClr val="white"/>
          </a:solidFill>
        </p:spPr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F5231AE-4B0D-4EAE-B947-C71BB38EB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6561" b="4"/>
          <a:stretch/>
        </p:blipFill>
        <p:spPr>
          <a:xfrm>
            <a:off x="7807206" y="311064"/>
            <a:ext cx="4129265" cy="3558018"/>
          </a:xfrm>
          <a:prstGeom prst="rect">
            <a:avLst/>
          </a:prstGeom>
        </p:spPr>
      </p:pic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57B4C4B7-578E-4597-BB6B-E494C70897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b="3"/>
          <a:stretch/>
        </p:blipFill>
        <p:spPr>
          <a:xfrm>
            <a:off x="8555584" y="4028898"/>
            <a:ext cx="2632508" cy="2682339"/>
          </a:xfrm>
          <a:prstGeom prst="rect">
            <a:avLst/>
          </a:prstGeom>
        </p:spPr>
      </p:pic>
      <p:pic>
        <p:nvPicPr>
          <p:cNvPr id="12" name="Picture 11" descr="Masses">
            <a:extLst>
              <a:ext uri="{FF2B5EF4-FFF2-40B4-BE49-F238E27FC236}">
                <a16:creationId xmlns:a16="http://schemas.microsoft.com/office/drawing/2014/main" id="{74CF5517-3FBA-4A48-A5FE-8A6E2B874B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t="13914" r="745" b="3975"/>
          <a:stretch/>
        </p:blipFill>
        <p:spPr bwMode="auto">
          <a:xfrm>
            <a:off x="534454" y="3007150"/>
            <a:ext cx="6346921" cy="37040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B4B327C9-D322-47FA-96F1-52C8EE228236}"/>
              </a:ext>
            </a:extLst>
          </p:cNvPr>
          <p:cNvSpPr/>
          <p:nvPr/>
        </p:nvSpPr>
        <p:spPr>
          <a:xfrm>
            <a:off x="9983176" y="2190260"/>
            <a:ext cx="197962" cy="424120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63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B8A9-5DC7-4882-B073-D7A18B0D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Forced vibrations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78F62-F3FF-48C4-B7E1-8AB9D7A21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3"/>
            <a:ext cx="4234508" cy="1275772"/>
          </a:xfrm>
        </p:spPr>
        <p:txBody>
          <a:bodyPr/>
          <a:lstStyle/>
          <a:p>
            <a:r>
              <a:rPr lang="en-IN" dirty="0"/>
              <a:t>Output signal was isolated from the input signals</a:t>
            </a:r>
          </a:p>
        </p:txBody>
      </p:sp>
      <p:grpSp>
        <p:nvGrpSpPr>
          <p:cNvPr id="4" name="Canvas 8">
            <a:extLst>
              <a:ext uri="{FF2B5EF4-FFF2-40B4-BE49-F238E27FC236}">
                <a16:creationId xmlns:a16="http://schemas.microsoft.com/office/drawing/2014/main" id="{E0D38822-5A30-43EB-937B-26E182B05481}"/>
              </a:ext>
            </a:extLst>
          </p:cNvPr>
          <p:cNvGrpSpPr/>
          <p:nvPr/>
        </p:nvGrpSpPr>
        <p:grpSpPr>
          <a:xfrm>
            <a:off x="6096001" y="0"/>
            <a:ext cx="6096000" cy="6858000"/>
            <a:chOff x="0" y="0"/>
            <a:chExt cx="5705475" cy="6092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99360A-5CF1-484B-9542-9BC7F187324F}"/>
                </a:ext>
              </a:extLst>
            </p:cNvPr>
            <p:cNvSpPr/>
            <p:nvPr/>
          </p:nvSpPr>
          <p:spPr>
            <a:xfrm>
              <a:off x="0" y="0"/>
              <a:ext cx="5705475" cy="6092190"/>
            </a:xfrm>
            <a:prstGeom prst="rect">
              <a:avLst/>
            </a:prstGeom>
            <a:solidFill>
              <a:prstClr val="white"/>
            </a:solidFill>
          </p:spPr>
        </p:sp>
        <p:pic>
          <p:nvPicPr>
            <p:cNvPr id="6" name="Picture 5" descr="Diagram, schematic&#10;&#10;Description automatically generated">
              <a:extLst>
                <a:ext uri="{FF2B5EF4-FFF2-40B4-BE49-F238E27FC236}">
                  <a16:creationId xmlns:a16="http://schemas.microsoft.com/office/drawing/2014/main" id="{F6EB105A-CC36-4873-9A7C-353E4FCBD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59" t="14322" r="7707" b="6"/>
            <a:stretch/>
          </p:blipFill>
          <p:spPr>
            <a:xfrm>
              <a:off x="287079" y="158419"/>
              <a:ext cx="4711126" cy="2765534"/>
            </a:xfrm>
            <a:prstGeom prst="rect">
              <a:avLst/>
            </a:prstGeom>
          </p:spPr>
        </p:pic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351FD46B-4DCB-4B3F-A872-9B0B81A91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06" t="19479" r="9435" b="3646"/>
            <a:stretch/>
          </p:blipFill>
          <p:spPr bwMode="auto">
            <a:xfrm>
              <a:off x="472900" y="3021269"/>
              <a:ext cx="4311750" cy="307092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BBA79DB3-760A-4E2E-A71D-D1D27648A8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32" t="62065" r="7707" b="2725"/>
          <a:stretch/>
        </p:blipFill>
        <p:spPr>
          <a:xfrm>
            <a:off x="10626993" y="4805283"/>
            <a:ext cx="1034969" cy="1144406"/>
          </a:xfrm>
          <a:prstGeom prst="rect">
            <a:avLst/>
          </a:prstGeom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9AC9A82C-4E09-4524-8D06-5107E0B7A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16" t="62065" r="7707" b="32197"/>
          <a:stretch/>
        </p:blipFill>
        <p:spPr>
          <a:xfrm>
            <a:off x="10352484" y="5123329"/>
            <a:ext cx="314151" cy="151280"/>
          </a:xfrm>
          <a:prstGeom prst="rect">
            <a:avLst/>
          </a:prstGeom>
        </p:spPr>
      </p:pic>
      <p:pic>
        <p:nvPicPr>
          <p:cNvPr id="10" name="Picture 9" descr="x response">
            <a:extLst>
              <a:ext uri="{FF2B5EF4-FFF2-40B4-BE49-F238E27FC236}">
                <a16:creationId xmlns:a16="http://schemas.microsoft.com/office/drawing/2014/main" id="{59C047C4-866F-48B7-9238-1A9B99ECCD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" t="18411" r="1633" b="5673"/>
          <a:stretch/>
        </p:blipFill>
        <p:spPr bwMode="auto">
          <a:xfrm>
            <a:off x="-10743" y="3081777"/>
            <a:ext cx="6070500" cy="34470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854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3786-225E-4409-9BD6-E70822A1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6104-FB0E-4732-BA11-599BE698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MAEs could be tuned to remove noise and isolate the output from the input.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equilibrium point can be adjusted by applying a magnetic field.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only limitations are saturation and the stability limits for MAEs which need to be tuned for the desired output range.</a:t>
            </a:r>
          </a:p>
        </p:txBody>
      </p:sp>
    </p:spTree>
    <p:extLst>
      <p:ext uri="{BB962C8B-B14F-4D97-AF65-F5344CB8AC3E}">
        <p14:creationId xmlns:p14="http://schemas.microsoft.com/office/powerpoint/2010/main" val="223368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F320-941B-5440-9243-6BCF0AF1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40425-1D0D-4145-B66D-98AD11D65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613" y="1853754"/>
            <a:ext cx="9270610" cy="4758062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Pathak, P., Arora, N., &amp; </a:t>
            </a:r>
            <a:r>
              <a:rPr lang="en-IN" dirty="0" err="1">
                <a:solidFill>
                  <a:srgbClr val="FF0000"/>
                </a:solidFill>
              </a:rPr>
              <a:t>Rudykh</a:t>
            </a:r>
            <a:r>
              <a:rPr lang="en-IN" dirty="0">
                <a:solidFill>
                  <a:srgbClr val="FF0000"/>
                </a:solidFill>
              </a:rPr>
              <a:t>, S. (2022). Magnetoelastic instabilities in soft laminates with ferromagnetic hyper elastic phases. International Journal of Mechanical Sciences, 213, 106862.</a:t>
            </a:r>
          </a:p>
          <a:p>
            <a:r>
              <a:rPr lang="en-US" dirty="0"/>
              <a:t>Bertoldi, K., &amp; </a:t>
            </a:r>
            <a:r>
              <a:rPr lang="en-US" dirty="0" err="1"/>
              <a:t>Gei</a:t>
            </a:r>
            <a:r>
              <a:rPr lang="en-US" dirty="0"/>
              <a:t>, M. (2011). Instabilities in multilayered soft dielectrics. Journal of the Mechanics and Physics of Solids, 59(1), 18-42.</a:t>
            </a:r>
          </a:p>
          <a:p>
            <a:r>
              <a:rPr lang="en-US" dirty="0" err="1"/>
              <a:t>Rudykh</a:t>
            </a:r>
            <a:r>
              <a:rPr lang="en-US" dirty="0"/>
              <a:t>, S., &amp; </a:t>
            </a:r>
            <a:r>
              <a:rPr lang="en-US" dirty="0" err="1"/>
              <a:t>Debotton</a:t>
            </a:r>
            <a:r>
              <a:rPr lang="en-US" dirty="0"/>
              <a:t>, G. (2011). Stability of anisotropic electroactive polymers with application to layered media. </a:t>
            </a:r>
            <a:r>
              <a:rPr lang="en-US" dirty="0" err="1"/>
              <a:t>Zeitschrift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angewandte</a:t>
            </a:r>
            <a:r>
              <a:rPr lang="en-US" dirty="0"/>
              <a:t> </a:t>
            </a:r>
            <a:r>
              <a:rPr lang="en-US" dirty="0" err="1"/>
              <a:t>Mathematik</a:t>
            </a:r>
            <a:r>
              <a:rPr lang="en-US" dirty="0"/>
              <a:t> und </a:t>
            </a:r>
            <a:r>
              <a:rPr lang="en-US" dirty="0" err="1"/>
              <a:t>Physik</a:t>
            </a:r>
            <a:r>
              <a:rPr lang="en-US" dirty="0"/>
              <a:t>, 62(6), 1131-1142.</a:t>
            </a:r>
          </a:p>
          <a:p>
            <a:r>
              <a:rPr lang="en-US" dirty="0" err="1"/>
              <a:t>Galipeau</a:t>
            </a:r>
            <a:r>
              <a:rPr lang="en-US" dirty="0"/>
              <a:t>, E. (2012). Non-linear homogenization of magnetorheological elastomers at finite strain.</a:t>
            </a:r>
          </a:p>
          <a:p>
            <a:r>
              <a:rPr lang="en-US" dirty="0" err="1"/>
              <a:t>Rudykh</a:t>
            </a:r>
            <a:r>
              <a:rPr lang="en-US" dirty="0"/>
              <a:t>, S., &amp; Bertoldi, K. (2013). Stability of anisotropic magnetorheological elastomers in finite deformations: a micromechanical approach. Journal of the Mechanics and Physics of Solids, 61(4), 949-967.</a:t>
            </a:r>
          </a:p>
          <a:p>
            <a:r>
              <a:rPr lang="en-US" dirty="0" err="1"/>
              <a:t>Rudykh</a:t>
            </a:r>
            <a:r>
              <a:rPr lang="en-US" dirty="0"/>
              <a:t>, S., Bhattacharya, K., &amp; </a:t>
            </a:r>
            <a:r>
              <a:rPr lang="en-US" dirty="0" err="1"/>
              <a:t>DeBotton</a:t>
            </a:r>
            <a:r>
              <a:rPr lang="en-US" dirty="0"/>
              <a:t>, G. (2014). Multiscale instabilities in soft heterogeneous dielectric elastomers. Proceedings of the Royal Society A: Mathematical, Physical and Engineering Sciences, 470(2162), 20130618.</a:t>
            </a:r>
          </a:p>
          <a:p>
            <a:r>
              <a:rPr lang="en-US" dirty="0" err="1"/>
              <a:t>Goshkoderia</a:t>
            </a:r>
            <a:r>
              <a:rPr lang="en-US" dirty="0"/>
              <a:t>, A., &amp; </a:t>
            </a:r>
            <a:r>
              <a:rPr lang="en-US" dirty="0" err="1"/>
              <a:t>Rudykh</a:t>
            </a:r>
            <a:r>
              <a:rPr lang="en-US" dirty="0"/>
              <a:t>, S. (2017). Stability of magneto-active composites with periodic microstructures undergoing finite strains in the presence of a magnetic field. Composites Part B: Engineering, 128, 19-29.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793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1739</TotalTime>
  <Words>1615</Words>
  <Application>Microsoft Office PowerPoint</Application>
  <PresentationFormat>Widescreen</PresentationFormat>
  <Paragraphs>321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Palatino Linotype</vt:lpstr>
      <vt:lpstr>Times New Roman</vt:lpstr>
      <vt:lpstr>Gallery</vt:lpstr>
      <vt:lpstr>Simulink Project</vt:lpstr>
      <vt:lpstr>What are MAEs? (Recap)</vt:lpstr>
      <vt:lpstr>Theoretical model of Magneto elastomers</vt:lpstr>
      <vt:lpstr>Instability Limit</vt:lpstr>
      <vt:lpstr>Loading condition</vt:lpstr>
      <vt:lpstr>Free vibrations</vt:lpstr>
      <vt:lpstr>Forced vibrations</vt:lpstr>
      <vt:lpstr>Conclusions</vt:lpstr>
      <vt:lpstr>References</vt:lpstr>
      <vt:lpstr>Backup slides</vt:lpstr>
      <vt:lpstr>General Solution form</vt:lpstr>
      <vt:lpstr>Second order System</vt:lpstr>
      <vt:lpstr>First order system</vt:lpstr>
      <vt:lpstr>General solution for single medium</vt:lpstr>
      <vt:lpstr>Add Interface conditions for change in medium</vt:lpstr>
      <vt:lpstr>Apply Bloch-Floquet condition to the K-Matrix</vt:lpstr>
      <vt:lpstr>K-Matrix expressions</vt:lpstr>
      <vt:lpstr>Eigen value constraint</vt:lpstr>
      <vt:lpstr>Substitute Eigen value constraint in expression</vt:lpstr>
      <vt:lpstr>Three cases of instability</vt:lpstr>
      <vt:lpstr>PowerPoint Presentation</vt:lpstr>
      <vt:lpstr>PowerPoint Presentation</vt:lpstr>
      <vt:lpstr>Sample Plot : |Eigen value| vs λ,k_1 </vt:lpstr>
      <vt:lpstr>B_m  vs λ_cr</vt:lpstr>
      <vt:lpstr>PowerPoint Presentation</vt:lpstr>
      <vt:lpstr>PowerPoint Presentation</vt:lpstr>
      <vt:lpstr>Transition point Analysis</vt:lpstr>
      <vt:lpstr>Non-dimentional numbers</vt:lpstr>
      <vt:lpstr>Energy model</vt:lpstr>
      <vt:lpstr>Eigen value expressions</vt:lpstr>
      <vt:lpstr>Sample Γ Coefficients (Dielectric case)</vt:lpstr>
      <vt:lpstr>PowerPoint Presentation</vt:lpstr>
      <vt:lpstr>PowerPoint Presentation</vt:lpstr>
      <vt:lpstr>Linear Model for Fiber Phase:  </vt:lpstr>
      <vt:lpstr>Linear Model for Fiber Phase: Γ Coefficients </vt:lpstr>
      <vt:lpstr>B-H Relationships</vt:lpstr>
      <vt:lpstr>B-H Relationships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ppathak3</dc:creator>
  <cp:lastModifiedBy>Parag Pathak</cp:lastModifiedBy>
  <cp:revision>100</cp:revision>
  <dcterms:created xsi:type="dcterms:W3CDTF">2021-06-08T21:13:39Z</dcterms:created>
  <dcterms:modified xsi:type="dcterms:W3CDTF">2022-01-04T13:22:36Z</dcterms:modified>
</cp:coreProperties>
</file>