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  <p:sldMasterId id="2147483719" r:id="rId6"/>
  </p:sldMasterIdLst>
  <p:sldIdLst>
    <p:sldId id="262" r:id="rId7"/>
    <p:sldId id="265" r:id="rId8"/>
    <p:sldId id="268" r:id="rId9"/>
    <p:sldId id="271" r:id="rId10"/>
    <p:sldId id="274" r:id="rId11"/>
    <p:sldId id="259" r:id="rId12"/>
    <p:sldId id="280" r:id="rId13"/>
    <p:sldId id="283" r:id="rId14"/>
    <p:sldId id="286" r:id="rId15"/>
    <p:sldId id="289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78" d="100"/>
          <a:sy n="78" d="100"/>
        </p:scale>
        <p:origin x="4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D512F1-C592-491F-9196-9558BC3839A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F54B23-8073-4087-8F5C-44830BBB593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7D02D5-D704-47D0-A395-1A4BD9912B9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A9B0-2400-46A2-8970-77E4F2AB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8C1BF-33EF-4E8E-89CA-4236C0235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FF09-B488-4CF4-B653-C12AEAA4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69A1-73A2-4DCA-8275-3203CC0A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7948-F956-4CCE-AA6A-0E536CAF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999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4117-9365-44EE-9CC3-8CB9CDA7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B7A7-D2BF-4E67-A97B-D745AC80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4049-DB05-453C-9EC6-8240B7FF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25F9-4E86-4902-A83B-456CCAC3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BD62-0DBE-46EC-84A4-BB0A3514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3219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77A5-29EE-447B-A4C6-902D5907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3186A-6293-4989-B1AE-9C7028A0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3B5D-8E92-436B-8B18-C7492E98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A104A-CAD7-4538-A27B-FE667FE0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D680-1347-4878-A751-9677F58C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242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7A5F-4DA4-4831-BADD-DF10AE9F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8B78-3DEC-4A9E-872D-6FE8E4C4D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306F3-B1F5-4334-8677-A0ED8E68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4E0AF-F708-4132-A8E9-C7811EE5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009DB-37F8-42B5-A56B-E7A7D029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BD1C9-9349-4632-A399-2EB517BD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6751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3C7A-161B-4880-9F03-471043AF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3C151-6B33-4850-8154-39220707E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35CD8-C80E-40F5-A5D4-57DFC9D5B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457B3-BFB8-43EE-B78E-65B5F05AB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AD490-B2B1-470B-BFFB-4AD50283B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08886-64A5-4FD0-885B-7B36F0F1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C17B7-C008-401A-9AA3-74252437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55DF4-D6A0-4F19-8617-A844E788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77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DEB-C201-44B4-A144-A86723E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3A442-20FA-4831-BBF7-B9B92393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D73B2-3003-4E22-BC89-14DFD26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916DB-1FA8-4949-8737-23624FEA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1677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A45FA-D6CC-42DC-A526-3BAF7421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08E53-5D77-4658-89FC-FAA8E68A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D817C-1B47-47C3-A967-DCFD3496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7385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6279-52CF-4709-8B86-131901EF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4BD4-A879-4754-A8FD-9071CC21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326D3-4897-4303-B998-886B2675A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F837-F652-410F-81C7-60F4D9DD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E83F6-AA1E-4244-B03F-8DDB0C4F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9FD4-ADBE-4739-9A44-4920D41B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792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A4BA45-20FA-4BB3-AA39-40735D5B916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8DED-34A9-45B1-8FD8-47AB83AC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E402C-99B5-4878-BBEE-10CBE60C2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0F6C-A354-4396-A74D-BC2EB27AC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A1610-886C-412F-82AC-748FDF51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F06A4-AAD0-415C-83A6-47198ACA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F7F2C-83EA-4CC5-A6AB-8F319E6E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650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F174-33BF-4166-A3EB-890C706C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B9B2F-33AF-4684-AECE-779BD95ED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1B1A-621B-4CE5-98CC-0B5274A3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4EEF1-A335-4FF0-93CA-1FEFDA07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3F5D-C012-4149-9723-D3DC64B8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2304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AB999-D6ED-4309-99B7-B1688B9A1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B67F5-4529-49D9-85E1-E5B006A93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3014A-B500-4EF1-8166-7662265C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2CAF-AC25-44AE-AF92-88356AB4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1865-E6CD-452E-A23F-406E0462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45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A9B0-2400-46A2-8970-77E4F2AB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8C1BF-33EF-4E8E-89CA-4236C0235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FF09-B488-4CF4-B653-C12AEAA4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69A1-73A2-4DCA-8275-3203CC0A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7948-F956-4CCE-AA6A-0E536CAF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9990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4117-9365-44EE-9CC3-8CB9CDA7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B7A7-D2BF-4E67-A97B-D745AC80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4049-DB05-453C-9EC6-8240B7FF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25F9-4E86-4902-A83B-456CCAC3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BD62-0DBE-46EC-84A4-BB0A3514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321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77A5-29EE-447B-A4C6-902D5907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3186A-6293-4989-B1AE-9C7028A0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3B5D-8E92-436B-8B18-C7492E98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A104A-CAD7-4538-A27B-FE667FE0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D680-1347-4878-A751-9677F58C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242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7A5F-4DA4-4831-BADD-DF10AE9F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8B78-3DEC-4A9E-872D-6FE8E4C4D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306F3-B1F5-4334-8677-A0ED8E68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4E0AF-F708-4132-A8E9-C7811EE5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009DB-37F8-42B5-A56B-E7A7D029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BD1C9-9349-4632-A399-2EB517BD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6751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3C7A-161B-4880-9F03-471043AF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3C151-6B33-4850-8154-39220707E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35CD8-C80E-40F5-A5D4-57DFC9D5B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457B3-BFB8-43EE-B78E-65B5F05AB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AD490-B2B1-470B-BFFB-4AD50283B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08886-64A5-4FD0-885B-7B36F0F1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C17B7-C008-401A-9AA3-74252437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55DF4-D6A0-4F19-8617-A844E788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779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DEB-C201-44B4-A144-A86723E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3A442-20FA-4831-BBF7-B9B92393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D73B2-3003-4E22-BC89-14DFD26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916DB-1FA8-4949-8737-23624FEA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1677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A45FA-D6CC-42DC-A526-3BAF7421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08E53-5D77-4658-89FC-FAA8E68A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D817C-1B47-47C3-A967-DCFD3496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738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0E1D2A-7D1C-469E-BBBB-78A72B8715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6279-52CF-4709-8B86-131901EF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4BD4-A879-4754-A8FD-9071CC21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326D3-4897-4303-B998-886B2675A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F837-F652-410F-81C7-60F4D9DD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E83F6-AA1E-4244-B03F-8DDB0C4F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9FD4-ADBE-4739-9A44-4920D41B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7922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8DED-34A9-45B1-8FD8-47AB83AC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E402C-99B5-4878-BBEE-10CBE60C2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0F6C-A354-4396-A74D-BC2EB27AC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A1610-886C-412F-82AC-748FDF51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F06A4-AAD0-415C-83A6-47198ACA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F7F2C-83EA-4CC5-A6AB-8F319E6E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650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F174-33BF-4166-A3EB-890C706C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B9B2F-33AF-4684-AECE-779BD95ED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1B1A-621B-4CE5-98CC-0B5274A3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4EEF1-A335-4FF0-93CA-1FEFDA07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3F5D-C012-4149-9723-D3DC64B8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2304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AB999-D6ED-4309-99B7-B1688B9A1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B67F5-4529-49D9-85E1-E5B006A93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3014A-B500-4EF1-8166-7662265C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2CAF-AC25-44AE-AF92-88356AB4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1865-E6CD-452E-A23F-406E0462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4589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682FBE-AA7F-4116-9E4B-941902CFA87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FC7A9C-759E-44B6-ABB6-079E26A6309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03FA86-B953-4269-B3E0-A4B4AE41F45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6B249B-8AE0-4929-B04A-5E0FBB598EC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6B153FE-3CE0-4ACE-AD8C-957A5E2002E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172FF21-BC06-4B7F-AC07-A7BB5BDA37C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AED4DA7-147D-4F4A-BBB8-D1CA3BAD660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6D7E358-F946-48F8-986F-D9397E508C0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4090073-497E-441C-97E5-5EEAFE8F73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7C564B-34A4-4E4C-A33A-BFB992C1E4DD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143B1A-D004-432F-8491-86E085FFD0B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E9BE29-3ADF-441F-A2CA-1155794879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F7045C0-2046-4707-AC4B-7BC42F2D364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A9B0-2400-46A2-8970-77E4F2AB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8C1BF-33EF-4E8E-89CA-4236C0235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FF09-B488-4CF4-B653-C12AEAA4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69A1-73A2-4DCA-8275-3203CC0A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7948-F956-4CCE-AA6A-0E536CAF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9990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4117-9365-44EE-9CC3-8CB9CDA7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B7A7-D2BF-4E67-A97B-D745AC80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4049-DB05-453C-9EC6-8240B7FF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25F9-4E86-4902-A83B-456CCAC3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BD62-0DBE-46EC-84A4-BB0A3514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3219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77A5-29EE-447B-A4C6-902D5907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3186A-6293-4989-B1AE-9C7028A0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3B5D-8E92-436B-8B18-C7492E98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A104A-CAD7-4538-A27B-FE667FE0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D680-1347-4878-A751-9677F58C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2423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7A5F-4DA4-4831-BADD-DF10AE9F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8B78-3DEC-4A9E-872D-6FE8E4C4D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306F3-B1F5-4334-8677-A0ED8E68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4E0AF-F708-4132-A8E9-C7811EE5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009DB-37F8-42B5-A56B-E7A7D029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BD1C9-9349-4632-A399-2EB517BD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675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33F818D-DF30-4044-A59A-7F29E7DEA6A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3C7A-161B-4880-9F03-471043AF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3C151-6B33-4850-8154-39220707E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35CD8-C80E-40F5-A5D4-57DFC9D5B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457B3-BFB8-43EE-B78E-65B5F05AB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AD490-B2B1-470B-BFFB-4AD50283B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08886-64A5-4FD0-885B-7B36F0F1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C17B7-C008-401A-9AA3-74252437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55DF4-D6A0-4F19-8617-A844E788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779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DEB-C201-44B4-A144-A86723E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3A442-20FA-4831-BBF7-B9B92393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D73B2-3003-4E22-BC89-14DFD26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916DB-1FA8-4949-8737-23624FEA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1677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A45FA-D6CC-42DC-A526-3BAF7421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08E53-5D77-4658-89FC-FAA8E68A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D817C-1B47-47C3-A967-DCFD3496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7385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6279-52CF-4709-8B86-131901EF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4BD4-A879-4754-A8FD-9071CC21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326D3-4897-4303-B998-886B2675A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F837-F652-410F-81C7-60F4D9DD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E83F6-AA1E-4244-B03F-8DDB0C4F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9FD4-ADBE-4739-9A44-4920D41B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7922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8DED-34A9-45B1-8FD8-47AB83AC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E402C-99B5-4878-BBEE-10CBE60C2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0F6C-A354-4396-A74D-BC2EB27AC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A1610-886C-412F-82AC-748FDF51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F06A4-AAD0-415C-83A6-47198ACA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F7F2C-83EA-4CC5-A6AB-8F319E6E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6503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F174-33BF-4166-A3EB-890C706C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B9B2F-33AF-4684-AECE-779BD95ED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1B1A-621B-4CE5-98CC-0B5274A3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4EEF1-A335-4FF0-93CA-1FEFDA07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3F5D-C012-4149-9723-D3DC64B8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2304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AB999-D6ED-4309-99B7-B1688B9A1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B67F5-4529-49D9-85E1-E5B006A93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3014A-B500-4EF1-8166-7662265C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2CAF-AC25-44AE-AF92-88356AB4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1865-E6CD-452E-A23F-406E0462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458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C0734B2-ADCB-438F-B2DA-D0C4559BBDD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BD0778-F6E1-4371-B00D-DA2F61DE86F2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5B3C025-26CA-486A-8F2D-96EAF66BC82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7CBFF-BC28-4C1B-A582-785E303F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6ABE7-BF50-484E-92FB-211A4F6D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4B3B-B09F-4A3C-8EA5-89D90D169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58DC-2040-4443-A8F9-FECA0C4D3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2FDA5-E1BA-4BA3-BA4B-CDFFC5BA5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8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7CBFF-BC28-4C1B-A582-785E303F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6ABE7-BF50-484E-92FB-211A4F6D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4B3B-B09F-4A3C-8EA5-89D90D169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58DC-2040-4443-A8F9-FECA0C4D3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2FDA5-E1BA-4BA3-BA4B-CDFFC5BA5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8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FD0B7A-F5DD-4F40-B4CB-3B2C354B893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3AE1883-0942-4AA3-9DB2-9C7C3A0314B1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7CBFF-BC28-4C1B-A582-785E303F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6ABE7-BF50-484E-92FB-211A4F6D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4B3B-B09F-4A3C-8EA5-89D90D169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CD3B56E-497C-4240-8569-2BD6B18391C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58DC-2040-4443-A8F9-FECA0C4D3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2FDA5-E1BA-4BA3-BA4B-CDFFC5BA5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6A8680D-E4AB-42EA-A05F-E02B92CAD372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8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tretch>
            <a:fillRect t="-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996418" cy="6858000"/>
          </a:xfrm>
          <a:prstGeom prst="rect">
            <a:avLst/>
          </a:prstGeom>
          <a:solidFill>
            <a:srgbClr val="54A0FF">
              <a:alpha val="2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Content Placeholder 2" descr="uniLogo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354965"/>
            <a:ext cx="3728085" cy="6134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13405" y="2528570"/>
            <a:ext cx="7832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Montserrat Medium" panose="00000600000000000000" charset="0"/>
                <a:cs typeface="Montserrat Medium" panose="00000600000000000000" charset="0"/>
              </a:rPr>
              <a:t>Paragraph Segmentation Using Semi-Supervised Deep Clustering Network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618990" y="1684020"/>
            <a:ext cx="4239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I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charset="0"/>
                <a:cs typeface="Montserrat Medium" panose="00000600000000000000" charset="0"/>
              </a:rPr>
              <a:t>        Presentation </a:t>
            </a:r>
          </a:p>
          <a:p>
            <a:pPr algn="ctr"/>
            <a:r>
              <a:rPr lang="en-I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charset="0"/>
                <a:cs typeface="Montserrat Medium" panose="00000600000000000000" charset="0"/>
              </a:rPr>
              <a:t>    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077200" y="4534536"/>
            <a:ext cx="275209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IN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Presented by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822690" y="4841875"/>
            <a:ext cx="330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Vidyasagar Aithal Radhakrishna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829040" y="5156200"/>
            <a:ext cx="330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Soujanya Basangari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8843645" y="5479415"/>
            <a:ext cx="330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Toralben Arvindbhai Davara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8862060" y="5786755"/>
            <a:ext cx="330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Varuni Gururaja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8891270" y="6093460"/>
            <a:ext cx="330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Sai Manasa Tanniru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4838065" y="3443605"/>
            <a:ext cx="4271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Under the guidance of Prof. Zeyd Boukhers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tretch>
            <a:fillRect t="-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2996418" cy="6858000"/>
          </a:xfrm>
          <a:prstGeom prst="rect">
            <a:avLst/>
          </a:prstGeom>
          <a:solidFill>
            <a:srgbClr val="54A0FF">
              <a:alpha val="2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9610" y="3138805"/>
            <a:ext cx="5763895" cy="1099820"/>
          </a:xfrm>
          <a:noFill/>
          <a:ln w="12700" cmpd="sng">
            <a:noFill/>
            <a:prstDash val="solid"/>
          </a:ln>
        </p:spPr>
        <p:txBody>
          <a:bodyPr>
            <a:normAutofit/>
          </a:bodyPr>
          <a:lstStyle/>
          <a:p>
            <a:pPr algn="l"/>
            <a:r>
              <a:rPr lang="en-I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charset="0"/>
                <a:cs typeface="Montserrat Medium" panose="00000600000000000000" charset="0"/>
              </a:rPr>
              <a:t>For your Attention</a:t>
            </a:r>
          </a:p>
        </p:txBody>
      </p:sp>
      <p:sp>
        <p:nvSpPr>
          <p:cNvPr id="4" name="Title 2"/>
          <p:cNvSpPr>
            <a:spLocks noGrp="1"/>
          </p:cNvSpPr>
          <p:nvPr/>
        </p:nvSpPr>
        <p:spPr>
          <a:xfrm>
            <a:off x="4499610" y="2524125"/>
            <a:ext cx="5763895" cy="109982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altLang="en-US" sz="3200">
                <a:solidFill>
                  <a:schemeClr val="accent5">
                    <a:lumMod val="75000"/>
                  </a:schemeClr>
                </a:solidFill>
                <a:latin typeface="Montserrat Medium" panose="00000600000000000000" charset="0"/>
                <a:cs typeface="Montserrat Medium" panose="00000600000000000000" charset="0"/>
              </a:rPr>
              <a:t>Thank You</a:t>
            </a:r>
          </a:p>
        </p:txBody>
      </p:sp>
      <p:sp>
        <p:nvSpPr>
          <p:cNvPr id="5" name="Rectangles 4"/>
          <p:cNvSpPr/>
          <p:nvPr/>
        </p:nvSpPr>
        <p:spPr>
          <a:xfrm>
            <a:off x="4168140" y="2929255"/>
            <a:ext cx="286385" cy="8147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tretch>
            <a:fillRect t="-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996418" cy="6858000"/>
          </a:xfrm>
          <a:prstGeom prst="rect">
            <a:avLst/>
          </a:prstGeom>
          <a:solidFill>
            <a:srgbClr val="54A0FF">
              <a:alpha val="2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 w="12700" cmpd="sng">
            <a:noFill/>
            <a:prstDash val="solid"/>
          </a:ln>
        </p:spPr>
        <p:txBody>
          <a:bodyPr>
            <a:normAutofit/>
          </a:bodyPr>
          <a:lstStyle/>
          <a:p>
            <a:r>
              <a:rPr lang="en-IN" altLang="en-US">
                <a:latin typeface="+mn-lt"/>
                <a:cs typeface="+mn-lt"/>
              </a:rPr>
              <a:t>Agenda</a:t>
            </a:r>
          </a:p>
        </p:txBody>
      </p:sp>
      <p:sp>
        <p:nvSpPr>
          <p:cNvPr id="10" name="Oval 9"/>
          <p:cNvSpPr/>
          <p:nvPr/>
        </p:nvSpPr>
        <p:spPr>
          <a:xfrm>
            <a:off x="5222778" y="2836589"/>
            <a:ext cx="1746442" cy="1746442"/>
          </a:xfrm>
          <a:prstGeom prst="ellipse">
            <a:avLst/>
          </a:prstGeom>
          <a:solidFill>
            <a:schemeClr val="accent1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23578" y="1375266"/>
            <a:ext cx="672488" cy="672488"/>
          </a:xfrm>
          <a:prstGeom prst="ellips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23578" y="5314601"/>
            <a:ext cx="672488" cy="672488"/>
          </a:xfrm>
          <a:prstGeom prst="ellips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90378" y="3373566"/>
            <a:ext cx="672488" cy="672488"/>
          </a:xfrm>
          <a:prstGeom prst="ellips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sp>
        <p:nvSpPr>
          <p:cNvPr id="21" name="Arc 20"/>
          <p:cNvSpPr/>
          <p:nvPr/>
        </p:nvSpPr>
        <p:spPr>
          <a:xfrm>
            <a:off x="4751508" y="2429839"/>
            <a:ext cx="2688985" cy="2688985"/>
          </a:xfrm>
          <a:prstGeom prst="arc">
            <a:avLst>
              <a:gd name="adj1" fmla="val 17191636"/>
              <a:gd name="adj2" fmla="val 40180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sp>
        <p:nvSpPr>
          <p:cNvPr id="22" name="Arc 21"/>
          <p:cNvSpPr/>
          <p:nvPr/>
        </p:nvSpPr>
        <p:spPr>
          <a:xfrm flipH="1">
            <a:off x="4790878" y="2410789"/>
            <a:ext cx="2688985" cy="2688985"/>
          </a:xfrm>
          <a:prstGeom prst="arc">
            <a:avLst>
              <a:gd name="adj1" fmla="val 17191636"/>
              <a:gd name="adj2" fmla="val 40180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56343" y="2569399"/>
            <a:ext cx="146353" cy="1463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32543" y="4772849"/>
            <a:ext cx="146353" cy="1463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67313" y="3636634"/>
            <a:ext cx="146353" cy="1463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cxnSp>
        <p:nvCxnSpPr>
          <p:cNvPr id="27" name="Straight Connector 26"/>
          <p:cNvCxnSpPr>
            <a:endCxn id="20" idx="2"/>
          </p:cNvCxnSpPr>
          <p:nvPr/>
        </p:nvCxnSpPr>
        <p:spPr>
          <a:xfrm>
            <a:off x="7426325" y="3695840"/>
            <a:ext cx="764053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48475" y="1985328"/>
            <a:ext cx="409575" cy="633412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34200" y="4876165"/>
            <a:ext cx="333375" cy="48895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75003" y="1097278"/>
            <a:ext cx="3647426" cy="13958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</a:lstStyle>
          <a:p>
            <a:pPr indent="0" algn="ctr">
              <a:spcBef>
                <a:spcPts val="300"/>
              </a:spcBef>
              <a:buClr>
                <a:schemeClr val="accent2"/>
              </a:buClr>
              <a:buFont typeface="Segoe UI" panose="020B0502040204020203" pitchFamily="34" charset="0"/>
              <a:buNone/>
              <a:defRPr/>
            </a:pPr>
            <a:r>
              <a:rPr lang="en-IN" altLang="en-US" b="1" ker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4. Methodolgy</a:t>
            </a:r>
            <a:endParaRPr lang="en-IN" altLang="en-US" sz="1400" b="1" ker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pPr indent="0" algn="just">
              <a:spcBef>
                <a:spcPts val="300"/>
              </a:spcBef>
              <a:buClr>
                <a:schemeClr val="accent2"/>
              </a:buClr>
              <a:buFont typeface="Segoe UI" panose="020B0502040204020203" pitchFamily="34" charset="0"/>
              <a:buNone/>
              <a:defRPr/>
            </a:pPr>
            <a:r>
              <a:rPr lang="en-IN" sz="1400" kern="0">
                <a:solidFill>
                  <a:prstClr val="black">
                    <a:lumMod val="65000"/>
                    <a:lumOff val="35000"/>
                  </a:prstClr>
                </a:solidFill>
                <a:cs typeface="+mn-lt"/>
              </a:rPr>
              <a:t>Description about  our model, training phase and evaluation of trained model.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52343" y="3029458"/>
            <a:ext cx="2670086" cy="13958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</a:lstStyle>
          <a:p>
            <a:pPr indent="0" algn="ctr">
              <a:spcBef>
                <a:spcPts val="300"/>
              </a:spcBef>
              <a:buClr>
                <a:schemeClr val="accent2"/>
              </a:buClr>
              <a:buFont typeface="Segoe UI" panose="020B0502040204020203" pitchFamily="34" charset="0"/>
              <a:buNone/>
              <a:defRPr/>
            </a:pPr>
            <a:r>
              <a:rPr lang="en-IN" altLang="en-US" b="1" ker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5. Results and Evaluation</a:t>
            </a:r>
            <a:endParaRPr lang="en-IN" altLang="en-US" sz="1400" b="1" ker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pPr indent="0" algn="just">
              <a:spcBef>
                <a:spcPts val="300"/>
              </a:spcBef>
              <a:buClr>
                <a:schemeClr val="accent2"/>
              </a:buClr>
              <a:buFont typeface="Segoe UI" panose="020B0502040204020203" pitchFamily="34" charset="0"/>
              <a:buNone/>
              <a:defRPr/>
            </a:pPr>
            <a:r>
              <a:rPr lang="en-IN" sz="1400" kern="0">
                <a:solidFill>
                  <a:prstClr val="black">
                    <a:lumMod val="65000"/>
                    <a:lumOff val="35000"/>
                  </a:prstClr>
                </a:solidFill>
                <a:cs typeface="+mn-lt"/>
              </a:rPr>
              <a:t>Discussion on the results achieved by our model on the different set of test data.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975003" y="4961639"/>
            <a:ext cx="3647426" cy="13958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</a:lstStyle>
          <a:p>
            <a:pPr indent="0" algn="ctr">
              <a:spcBef>
                <a:spcPts val="300"/>
              </a:spcBef>
              <a:buClr>
                <a:schemeClr val="accent2"/>
              </a:buClr>
              <a:buFont typeface="Segoe UI" panose="020B0502040204020203" pitchFamily="34" charset="0"/>
              <a:buNone/>
              <a:defRPr/>
            </a:pPr>
            <a:r>
              <a:rPr lang="en-IN" altLang="en-US" b="1" ker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6. User Interface</a:t>
            </a:r>
            <a:endParaRPr lang="en-IN" altLang="en-US" b="1" ker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Segoe UI" panose="020B0502040204020203" pitchFamily="34" charset="0"/>
              <a:buNone/>
              <a:defRPr/>
            </a:pPr>
            <a:r>
              <a:rPr lang="en-IN" altLang="en-US" sz="1400" kern="0">
                <a:solidFill>
                  <a:prstClr val="black">
                    <a:lumMod val="65000"/>
                    <a:lumOff val="35000"/>
                  </a:prstClr>
                </a:solidFill>
                <a:cs typeface="+mn-lt"/>
              </a:rPr>
              <a:t>A small demonstration of our website application.</a:t>
            </a:r>
          </a:p>
        </p:txBody>
      </p:sp>
      <p:sp>
        <p:nvSpPr>
          <p:cNvPr id="59" name="Oval 58"/>
          <p:cNvSpPr/>
          <p:nvPr/>
        </p:nvSpPr>
        <p:spPr>
          <a:xfrm>
            <a:off x="4687613" y="3636634"/>
            <a:ext cx="146353" cy="1463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217103" y="4772849"/>
            <a:ext cx="146353" cy="1463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08543" y="2569399"/>
            <a:ext cx="146353" cy="1463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329135" y="3373566"/>
            <a:ext cx="672488" cy="672488"/>
          </a:xfrm>
          <a:prstGeom prst="ellips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3994194" y="3709810"/>
            <a:ext cx="764053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90479" y="1375266"/>
            <a:ext cx="672488" cy="672488"/>
          </a:xfrm>
          <a:prstGeom prst="ellips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933951" y="1985328"/>
            <a:ext cx="409575" cy="633412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390479" y="5314601"/>
            <a:ext cx="672488" cy="672488"/>
          </a:xfrm>
          <a:prstGeom prst="ellips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>
              <a:cs typeface="+mn-lt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4928424" y="4876165"/>
            <a:ext cx="333375" cy="48895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0903" y="1097278"/>
            <a:ext cx="3647426" cy="13958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</a:lstStyle>
          <a:p>
            <a:pPr indent="0" algn="ctr">
              <a:spcBef>
                <a:spcPts val="300"/>
              </a:spcBef>
              <a:buClr>
                <a:schemeClr val="accent2"/>
              </a:buClr>
              <a:buFont typeface="Segoe UI" panose="020B0502040204020203" pitchFamily="34" charset="0"/>
              <a:buNone/>
              <a:defRPr/>
            </a:pPr>
            <a:r>
              <a:rPr lang="en-IN" altLang="en-US" b="1" ker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3. Pre-Processing</a:t>
            </a:r>
            <a:endParaRPr lang="en-IN" altLang="en-US" b="1" ker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pPr indent="0" algn="just">
              <a:spcBef>
                <a:spcPts val="300"/>
              </a:spcBef>
              <a:buClr>
                <a:schemeClr val="accent2"/>
              </a:buClr>
              <a:buFont typeface="Segoe UI" panose="020B0502040204020203" pitchFamily="34" charset="0"/>
              <a:buNone/>
              <a:defRPr/>
            </a:pPr>
            <a:r>
              <a:rPr lang="en-IN" sz="1400" ker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Description about the data preparation before sending it to our model.</a:t>
            </a:r>
            <a:endParaRPr lang="en-IN" sz="1400" kern="0">
              <a:solidFill>
                <a:prstClr val="black">
                  <a:lumMod val="65000"/>
                  <a:lumOff val="35000"/>
                </a:prstClr>
              </a:solidFill>
              <a:cs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0370" y="3029585"/>
            <a:ext cx="2820670" cy="139573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</a:lstStyle>
          <a:p>
            <a:pPr indent="0" algn="ctr">
              <a:spcBef>
                <a:spcPts val="300"/>
              </a:spcBef>
              <a:buClr>
                <a:schemeClr val="accent2"/>
              </a:buClr>
              <a:buFont typeface="Segoe UI" panose="020B0502040204020203" pitchFamily="34" charset="0"/>
              <a:buNone/>
              <a:defRPr/>
            </a:pPr>
            <a:r>
              <a:rPr lang="en-IN" altLang="en-US" b="1" ker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2. Data Generation</a:t>
            </a:r>
            <a:endParaRPr lang="en-IN" altLang="en-US" sz="1400" b="1" ker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pPr indent="0" algn="just">
              <a:spcBef>
                <a:spcPts val="300"/>
              </a:spcBef>
              <a:buClr>
                <a:schemeClr val="accent2"/>
              </a:buClr>
              <a:buFont typeface="Segoe UI" panose="020B0502040204020203" pitchFamily="34" charset="0"/>
              <a:buNone/>
              <a:defRPr/>
            </a:pPr>
            <a:r>
              <a:rPr lang="en-IN" sz="1400" ker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A short description of methodology involved in generating a large data tp train our model.</a:t>
            </a:r>
            <a:endParaRPr lang="en-IN" sz="1400" kern="0">
              <a:solidFill>
                <a:prstClr val="black">
                  <a:lumMod val="65000"/>
                  <a:lumOff val="35000"/>
                </a:prstClr>
              </a:solidFill>
              <a:cs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0903" y="4961639"/>
            <a:ext cx="3647426" cy="13958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</a:lstStyle>
          <a:p>
            <a:pPr indent="0" algn="ctr">
              <a:spcBef>
                <a:spcPts val="300"/>
              </a:spcBef>
              <a:buClr>
                <a:schemeClr val="accent2"/>
              </a:buClr>
              <a:buFont typeface="Segoe UI" panose="020B0502040204020203" pitchFamily="34" charset="0"/>
              <a:buNone/>
              <a:defRPr/>
            </a:pPr>
            <a:r>
              <a:rPr lang="en-IN" altLang="en-US" b="1" ker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1. Introduction</a:t>
            </a:r>
          </a:p>
          <a:p>
            <a:pPr indent="0" algn="just">
              <a:spcBef>
                <a:spcPts val="300"/>
              </a:spcBef>
              <a:buClr>
                <a:schemeClr val="accent2"/>
              </a:buClr>
              <a:buFont typeface="Segoe UI" panose="020B0502040204020203" pitchFamily="34" charset="0"/>
              <a:buNone/>
              <a:defRPr/>
            </a:pPr>
            <a:r>
              <a:rPr lang="en-IN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A brief introduction about our application. Problem statement? How can it be tackled? Design of our model to solve the problem?</a:t>
            </a:r>
          </a:p>
        </p:txBody>
      </p:sp>
      <p:pic>
        <p:nvPicPr>
          <p:cNvPr id="4" name="Content Placeholder 3" descr="introduction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90390" y="5314315"/>
            <a:ext cx="648000" cy="648000"/>
          </a:xfrm>
          <a:prstGeom prst="rect">
            <a:avLst/>
          </a:prstGeom>
        </p:spPr>
      </p:pic>
      <p:pic>
        <p:nvPicPr>
          <p:cNvPr id="5" name="Content Placeholder 4" descr="preprocessi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62475" y="1513205"/>
            <a:ext cx="396000" cy="396000"/>
          </a:xfrm>
          <a:prstGeom prst="rect">
            <a:avLst/>
          </a:prstGeom>
        </p:spPr>
      </p:pic>
      <p:pic>
        <p:nvPicPr>
          <p:cNvPr id="7" name="Picture 6" descr="dataGene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540" y="3493135"/>
            <a:ext cx="468000" cy="468000"/>
          </a:xfrm>
          <a:prstGeom prst="rect">
            <a:avLst/>
          </a:prstGeom>
        </p:spPr>
      </p:pic>
      <p:pic>
        <p:nvPicPr>
          <p:cNvPr id="26" name="Picture 25" descr="mode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490" y="1481455"/>
            <a:ext cx="468000" cy="468000"/>
          </a:xfrm>
          <a:prstGeom prst="rect">
            <a:avLst/>
          </a:prstGeom>
        </p:spPr>
      </p:pic>
      <p:pic>
        <p:nvPicPr>
          <p:cNvPr id="28" name="Picture 27" descr="result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465" y="3463290"/>
            <a:ext cx="468000" cy="468000"/>
          </a:xfrm>
          <a:prstGeom prst="rect">
            <a:avLst/>
          </a:prstGeom>
        </p:spPr>
      </p:pic>
      <p:pic>
        <p:nvPicPr>
          <p:cNvPr id="30" name="Picture 29" descr="ml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2745" y="3035935"/>
            <a:ext cx="1260000" cy="1260000"/>
          </a:xfrm>
          <a:prstGeom prst="rect">
            <a:avLst/>
          </a:prstGeom>
        </p:spPr>
      </p:pic>
      <p:pic>
        <p:nvPicPr>
          <p:cNvPr id="8" name="Picture 7" descr="ui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7575" y="5440045"/>
            <a:ext cx="396000" cy="396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tretch>
            <a:fillRect t="-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0" y="0"/>
            <a:ext cx="2996418" cy="6858000"/>
          </a:xfrm>
          <a:prstGeom prst="rect">
            <a:avLst/>
          </a:prstGeom>
          <a:solidFill>
            <a:srgbClr val="54A0FF">
              <a:alpha val="2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 w="12700" cmpd="sng">
            <a:noFill/>
            <a:prstDash val="solid"/>
          </a:ln>
        </p:spPr>
        <p:txBody>
          <a:bodyPr>
            <a:normAutofit/>
          </a:bodyPr>
          <a:lstStyle/>
          <a:p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lt"/>
              </a:rPr>
              <a:t>Introduction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958850" y="1367155"/>
            <a:ext cx="105625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342900" indent="-342900">
              <a:buFont typeface="Wingdings"/>
              <a:buChar char="§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PDF is one of the most popular and powerful electronic document formats</a:t>
            </a:r>
          </a:p>
          <a:p>
            <a:pPr marL="342900" indent="-342900">
              <a:buFont typeface="Wingdings"/>
              <a:buChar char="§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Extracting information from the PDF document is a tricky job</a:t>
            </a:r>
          </a:p>
          <a:p>
            <a:pPr marL="342900" indent="-342900">
              <a:buFont typeface="Wingdings"/>
              <a:buChar char="§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 huge number of applications are available online to extract the content. But the variety is so confusing and there is no clear winner</a:t>
            </a:r>
          </a:p>
          <a:p>
            <a:pPr marL="342900" indent="-342900">
              <a:buFont typeface="Wingdings"/>
              <a:buChar char="§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Deep Learning techniques are booming nowadays and could be used to solve numerous problems</a:t>
            </a:r>
          </a:p>
          <a:p>
            <a:pPr marL="342900" indent="-342900">
              <a:buFont typeface="Wingdings"/>
              <a:buChar char="§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Our application is developed on semi-supervised model combined with clustering technique</a:t>
            </a:r>
          </a:p>
          <a:p>
            <a:pPr marL="342900" indent="-342900">
              <a:buFont typeface="Wingdings"/>
              <a:buChar char="§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End result is the clustered data, which will be used to get the segmented paragraphs in an oredered manner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tretch>
            <a:fillRect t="-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2996418" cy="6858000"/>
          </a:xfrm>
          <a:prstGeom prst="rect">
            <a:avLst/>
          </a:prstGeom>
          <a:solidFill>
            <a:srgbClr val="54A0FF">
              <a:alpha val="2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 w="12700" cmpd="sng">
            <a:noFill/>
            <a:prstDash val="solid"/>
          </a:ln>
        </p:spPr>
        <p:txBody>
          <a:bodyPr>
            <a:normAutofit/>
          </a:bodyPr>
          <a:lstStyle/>
          <a:p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lt"/>
              </a:rPr>
              <a:t>Data Generation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99160" y="1386205"/>
            <a:ext cx="10969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Metadata records from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ArXiv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 On Kaggle2 (1.7 million articles in JSON format)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uFillTx/>
              <a:sym typeface="+mn-ea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1000 Pdfs with 200 paragraphs, headers, and footnotes each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uFillTx/>
              <a:sym typeface="+mn-ea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CSV files are generated parallelly, containing each lines of pdfs with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      respective labels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uFillTx/>
              <a:sym typeface="+mn-ea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Scraped webpages to create large set of pdfs (Unlabelled data)</a:t>
            </a:r>
            <a:endParaRPr lang="en-IN" sz="2400" b="0" i="0" u="none" strike="noStrike" kern="1200" cap="none" spc="0" baseline="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pPr marL="342900" indent="-342900">
              <a:buFont typeface="Wingdings"/>
              <a:buChar char="§"/>
            </a:pPr>
            <a:endParaRPr lang="en-IN" sz="2400" b="0" i="0" u="none" strike="noStrike" kern="1200" cap="none" spc="0" baseline="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" name="Sprechblase: rechteckig mit abgerundeten Ecken 3"/>
          <p:cNvSpPr/>
          <p:nvPr/>
        </p:nvSpPr>
        <p:spPr>
          <a:xfrm rot="10800000">
            <a:off x="9220200" y="3276597"/>
            <a:ext cx="2971800" cy="1066801"/>
          </a:xfrm>
          <a:prstGeom prst="wedgeRoundRectCallout">
            <a:avLst>
              <a:gd name="adj1" fmla="val 77234"/>
              <a:gd name="adj2" fmla="val 54123"/>
              <a:gd name="adj3" fmla="val 16667"/>
            </a:avLst>
          </a:prstGeom>
          <a:ln>
            <a:solidFill>
              <a:srgbClr val="54A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feld 9"/>
          <p:cNvSpPr txBox="1"/>
          <p:nvPr/>
        </p:nvSpPr>
        <p:spPr>
          <a:xfrm>
            <a:off x="8821612" y="3389219"/>
            <a:ext cx="3768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alibri"/>
              </a:rPr>
              <a:t>Starting line of paragraph as </a:t>
            </a:r>
            <a:r>
              <a:rPr lang="en-IN" sz="1600" b="1" i="1" u="none" strike="noStrike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alibri"/>
              </a:rPr>
              <a:t>1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alibri"/>
              </a:rPr>
              <a:t>Rest lines of paragraph as </a:t>
            </a:r>
            <a:r>
              <a:rPr lang="en-IN" sz="1600" b="1" i="1" u="none" strike="noStrike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alibri"/>
              </a:rPr>
              <a:t>2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alibri"/>
              </a:rPr>
              <a:t>Header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 and </a:t>
            </a:r>
            <a:r>
              <a:rPr lang="en-IN" sz="1600" b="0" i="0" u="none" strike="noStrike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alibri"/>
              </a:rPr>
              <a:t>footer as </a:t>
            </a:r>
            <a:r>
              <a:rPr lang="en-IN" sz="1600" b="1" i="1" u="none" strike="noStrike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alibri"/>
              </a:rPr>
              <a:t>3</a:t>
            </a:r>
          </a:p>
          <a:p>
            <a:endParaRPr lang="en-IN" sz="1600" b="1" i="1" u="none" strike="noStrike" kern="1200" cap="none" spc="0" baseline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tretch>
            <a:fillRect t="-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2996418" cy="6858000"/>
          </a:xfrm>
          <a:prstGeom prst="rect">
            <a:avLst/>
          </a:prstGeom>
          <a:solidFill>
            <a:srgbClr val="54A0FF">
              <a:alpha val="2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 w="12700" cmpd="sng">
            <a:noFill/>
            <a:prstDash val="solid"/>
          </a:ln>
        </p:spPr>
        <p:txBody>
          <a:bodyPr>
            <a:normAutofit/>
          </a:bodyPr>
          <a:lstStyle/>
          <a:p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lt"/>
              </a:rPr>
              <a:t>Pre-Processing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89330" y="1134745"/>
            <a:ext cx="1080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89330" y="1325880"/>
            <a:ext cx="105168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342900" indent="-342900">
              <a:buFont typeface="Wingdings"/>
              <a:buChar char="§"/>
            </a:pPr>
            <a:r>
              <a:rPr lang="en-I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Feature extraction is done using PyMuPDF</a:t>
            </a:r>
          </a:p>
          <a:p>
            <a:pPr marL="342900" indent="-342900">
              <a:buFont typeface="Wingdings"/>
              <a:buChar char="§"/>
            </a:pPr>
            <a:r>
              <a:rPr lang="en-I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Along with the each line of text the layout information of the line are also derived using the PyMuPDF.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342900" indent="-342900">
              <a:buFont typeface="Wingdings"/>
              <a:buChar char="§"/>
            </a:pPr>
            <a:r>
              <a:rPr lang="en-I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From the extracted features, we also derive a few more features by the method of transormation.</a:t>
            </a:r>
          </a:p>
          <a:p>
            <a:pPr marL="342900" indent="-342900">
              <a:buFont typeface="Wingdings"/>
              <a:buChar char="§"/>
            </a:pPr>
            <a:r>
              <a:rPr lang="en-I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All together around 26 handcrafted features are extracted.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/>
              <a:buChar char="§"/>
            </a:pPr>
            <a:r>
              <a:rPr lang="en-I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 few of the examples are as follows: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Ishorizontaltab, isenddot, isstartnumber, etc.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tretch>
            <a:fillRect t="-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4CF9457-FEAB-4D0B-A923-D929EC1F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lt"/>
              </a:rPr>
              <a:t>Methodology</a:t>
            </a:r>
            <a:br>
              <a:rPr lang="en-IN"/>
            </a:br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CFEFCB-3E84-48BD-88EC-6F0CADE8D2F7}"/>
              </a:ext>
            </a:extLst>
          </p:cNvPr>
          <p:cNvSpPr/>
          <p:nvPr/>
        </p:nvSpPr>
        <p:spPr>
          <a:xfrm>
            <a:off x="0" y="0"/>
            <a:ext cx="2996418" cy="6858000"/>
          </a:xfrm>
          <a:prstGeom prst="rect">
            <a:avLst/>
          </a:prstGeom>
          <a:solidFill>
            <a:srgbClr val="54A0FF">
              <a:alpha val="2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IN"/>
          </a:p>
        </p:txBody>
      </p:sp>
      <p:pic>
        <p:nvPicPr>
          <p:cNvPr id="51" name="Content Placeholder 50" descr="Text&#10;&#10;Description automatically generated">
            <a:extLst>
              <a:ext uri="{FF2B5EF4-FFF2-40B4-BE49-F238E27FC236}">
                <a16:creationId xmlns:a16="http://schemas.microsoft.com/office/drawing/2014/main" id="{B3769039-1A1C-4D71-8664-E57C89573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7216" y="3626057"/>
            <a:ext cx="194272" cy="97136"/>
          </a:xfr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2FBC00B-BD61-4C70-BD1F-EA35276B5F73}"/>
              </a:ext>
            </a:extLst>
          </p:cNvPr>
          <p:cNvSpPr/>
          <p:nvPr/>
        </p:nvSpPr>
        <p:spPr>
          <a:xfrm>
            <a:off x="4285921" y="1822688"/>
            <a:ext cx="402830" cy="23820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72DFF3-A380-4C07-9365-6629E92D2423}"/>
              </a:ext>
            </a:extLst>
          </p:cNvPr>
          <p:cNvSpPr/>
          <p:nvPr/>
        </p:nvSpPr>
        <p:spPr>
          <a:xfrm>
            <a:off x="5069242" y="2077204"/>
            <a:ext cx="381000" cy="1905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AA80A8-525E-44CB-9DD2-66D3C03DD0B4}"/>
              </a:ext>
            </a:extLst>
          </p:cNvPr>
          <p:cNvSpPr/>
          <p:nvPr/>
        </p:nvSpPr>
        <p:spPr>
          <a:xfrm>
            <a:off x="5860217" y="2263636"/>
            <a:ext cx="396502" cy="15321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2B4072-0761-4793-8658-DA3D298DC786}"/>
              </a:ext>
            </a:extLst>
          </p:cNvPr>
          <p:cNvSpPr/>
          <p:nvPr/>
        </p:nvSpPr>
        <p:spPr>
          <a:xfrm>
            <a:off x="6938119" y="2540372"/>
            <a:ext cx="530558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E45889-E043-447E-9469-CDF0C9D4A319}"/>
              </a:ext>
            </a:extLst>
          </p:cNvPr>
          <p:cNvSpPr/>
          <p:nvPr/>
        </p:nvSpPr>
        <p:spPr>
          <a:xfrm>
            <a:off x="8956555" y="2077204"/>
            <a:ext cx="381000" cy="1905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FB00B0-6A84-4308-A689-AAB8D5E69749}"/>
              </a:ext>
            </a:extLst>
          </p:cNvPr>
          <p:cNvSpPr/>
          <p:nvPr/>
        </p:nvSpPr>
        <p:spPr>
          <a:xfrm>
            <a:off x="8182157" y="2263636"/>
            <a:ext cx="396502" cy="15321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1DAAC-6275-4573-9926-580333C527D5}"/>
              </a:ext>
            </a:extLst>
          </p:cNvPr>
          <p:cNvSpPr/>
          <p:nvPr/>
        </p:nvSpPr>
        <p:spPr>
          <a:xfrm>
            <a:off x="6618280" y="4625008"/>
            <a:ext cx="1280015" cy="10204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Clustering </a:t>
            </a:r>
          </a:p>
          <a:p>
            <a:pPr algn="ctr"/>
            <a:r>
              <a:rPr lang="en-US"/>
              <a:t>Techniques</a:t>
            </a:r>
          </a:p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5C62AB-1D3D-46D9-8F1A-B460E5C0EABB}"/>
              </a:ext>
            </a:extLst>
          </p:cNvPr>
          <p:cNvCxnSpPr>
            <a:endCxn id="33" idx="1"/>
          </p:cNvCxnSpPr>
          <p:nvPr/>
        </p:nvCxnSpPr>
        <p:spPr>
          <a:xfrm>
            <a:off x="3394635" y="3005375"/>
            <a:ext cx="891286" cy="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605E9-051F-4CD6-8764-CE88F8C03F22}"/>
              </a:ext>
            </a:extLst>
          </p:cNvPr>
          <p:cNvCxnSpPr/>
          <p:nvPr/>
        </p:nvCxnSpPr>
        <p:spPr>
          <a:xfrm flipV="1">
            <a:off x="4710072" y="3005376"/>
            <a:ext cx="359170" cy="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8A1CE6-FDE9-4536-BAC0-A9C3F4478778}"/>
              </a:ext>
            </a:extLst>
          </p:cNvPr>
          <p:cNvCxnSpPr/>
          <p:nvPr/>
        </p:nvCxnSpPr>
        <p:spPr>
          <a:xfrm flipV="1">
            <a:off x="5457815" y="3019765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E061E71-186F-4CFF-8749-8E1E8D7D6910}"/>
              </a:ext>
            </a:extLst>
          </p:cNvPr>
          <p:cNvSpPr/>
          <p:nvPr/>
        </p:nvSpPr>
        <p:spPr>
          <a:xfrm>
            <a:off x="9715451" y="1870965"/>
            <a:ext cx="402830" cy="23820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E10E897-64B1-48D1-A781-11A50292B26D}"/>
              </a:ext>
            </a:extLst>
          </p:cNvPr>
          <p:cNvCxnSpPr>
            <a:stCxn id="35" idx="3"/>
          </p:cNvCxnSpPr>
          <p:nvPr/>
        </p:nvCxnSpPr>
        <p:spPr>
          <a:xfrm>
            <a:off x="6256719" y="3029704"/>
            <a:ext cx="66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5">
            <a:extLst>
              <a:ext uri="{FF2B5EF4-FFF2-40B4-BE49-F238E27FC236}">
                <a16:creationId xmlns:a16="http://schemas.microsoft.com/office/drawing/2014/main" id="{E784624E-45A4-4F68-B7B5-67EB0758A21B}"/>
              </a:ext>
            </a:extLst>
          </p:cNvPr>
          <p:cNvSpPr txBox="1"/>
          <p:nvPr/>
        </p:nvSpPr>
        <p:spPr>
          <a:xfrm>
            <a:off x="4946264" y="6020792"/>
            <a:ext cx="5114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IN" b="1">
                <a:sym typeface="+mn-ea"/>
              </a:rPr>
              <a:t>Architecture of Clustering using autoencoder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7B0BCB-8528-4898-A591-94434F4ABE20}"/>
              </a:ext>
            </a:extLst>
          </p:cNvPr>
          <p:cNvCxnSpPr>
            <a:stCxn id="36" idx="2"/>
          </p:cNvCxnSpPr>
          <p:nvPr/>
        </p:nvCxnSpPr>
        <p:spPr>
          <a:xfrm flipH="1">
            <a:off x="7203398" y="3454772"/>
            <a:ext cx="0" cy="117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BF0AEF-E6D6-4998-8220-DFC59FCC78C4}"/>
              </a:ext>
            </a:extLst>
          </p:cNvPr>
          <p:cNvSpPr txBox="1"/>
          <p:nvPr/>
        </p:nvSpPr>
        <p:spPr>
          <a:xfrm>
            <a:off x="3123269" y="2355281"/>
            <a:ext cx="116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Inputs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307B98-5F6C-4D5D-83BA-3E21CC225C6F}"/>
              </a:ext>
            </a:extLst>
          </p:cNvPr>
          <p:cNvSpPr txBox="1"/>
          <p:nvPr/>
        </p:nvSpPr>
        <p:spPr>
          <a:xfrm>
            <a:off x="6530165" y="2008410"/>
            <a:ext cx="149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/>
              <a:t>Latent features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DE81B-998A-4548-AFBE-71ABA4BF2AC4}"/>
              </a:ext>
            </a:extLst>
          </p:cNvPr>
          <p:cNvSpPr txBox="1"/>
          <p:nvPr/>
        </p:nvSpPr>
        <p:spPr>
          <a:xfrm>
            <a:off x="10271895" y="2380233"/>
            <a:ext cx="19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Reconstruction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E49F7B0-04D0-4C27-BD7C-331E5740384F}"/>
              </a:ext>
            </a:extLst>
          </p:cNvPr>
          <p:cNvCxnSpPr/>
          <p:nvPr/>
        </p:nvCxnSpPr>
        <p:spPr>
          <a:xfrm>
            <a:off x="7468677" y="3029704"/>
            <a:ext cx="66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89D8BE-0802-4473-BBCC-3DC9B789F828}"/>
              </a:ext>
            </a:extLst>
          </p:cNvPr>
          <p:cNvCxnSpPr/>
          <p:nvPr/>
        </p:nvCxnSpPr>
        <p:spPr>
          <a:xfrm flipV="1">
            <a:off x="8564932" y="3039163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FBAF7C-C12F-4C90-BEC9-B404C2D6C65E}"/>
              </a:ext>
            </a:extLst>
          </p:cNvPr>
          <p:cNvCxnSpPr/>
          <p:nvPr/>
        </p:nvCxnSpPr>
        <p:spPr>
          <a:xfrm flipV="1">
            <a:off x="9337555" y="3061971"/>
            <a:ext cx="359170" cy="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03D48CF-DF2C-4112-BDEA-CB3DD60BF6C5}"/>
              </a:ext>
            </a:extLst>
          </p:cNvPr>
          <p:cNvCxnSpPr/>
          <p:nvPr/>
        </p:nvCxnSpPr>
        <p:spPr>
          <a:xfrm>
            <a:off x="10133012" y="3066129"/>
            <a:ext cx="891286" cy="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283A2AD-F4F9-4ED6-8AA4-CB5645809CF9}"/>
              </a:ext>
            </a:extLst>
          </p:cNvPr>
          <p:cNvSpPr txBox="1"/>
          <p:nvPr/>
        </p:nvSpPr>
        <p:spPr>
          <a:xfrm>
            <a:off x="4688751" y="4446385"/>
            <a:ext cx="128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Encoder</a:t>
            </a:r>
          </a:p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84150E-A0B7-4EFE-A013-44A261C30634}"/>
              </a:ext>
            </a:extLst>
          </p:cNvPr>
          <p:cNvSpPr txBox="1"/>
          <p:nvPr/>
        </p:nvSpPr>
        <p:spPr>
          <a:xfrm>
            <a:off x="8564932" y="4465783"/>
            <a:ext cx="108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Decoder</a:t>
            </a:r>
          </a:p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AD58A2-2797-4895-B5FA-204B85E451B4}"/>
              </a:ext>
            </a:extLst>
          </p:cNvPr>
          <p:cNvSpPr txBox="1"/>
          <p:nvPr/>
        </p:nvSpPr>
        <p:spPr>
          <a:xfrm>
            <a:off x="4850295" y="4850296"/>
            <a:ext cx="7951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100" dirty="0" err="1">
                <a:solidFill>
                  <a:srgbClr val="202124"/>
                </a:solidFill>
                <a:effectLst/>
                <a:latin typeface="Arial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1800" dirty="0">
                <a:solidFill>
                  <a:srgbClr val="202124"/>
                </a:solidFill>
                <a:effectLst/>
                <a:latin typeface="Arial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092DB6-38DF-4131-A7DB-FD56E3133035}"/>
              </a:ext>
            </a:extLst>
          </p:cNvPr>
          <p:cNvSpPr txBox="1"/>
          <p:nvPr/>
        </p:nvSpPr>
        <p:spPr>
          <a:xfrm>
            <a:off x="8759686" y="4806979"/>
            <a:ext cx="8917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100" dirty="0" err="1">
                <a:solidFill>
                  <a:srgbClr val="202124"/>
                </a:solidFill>
                <a:effectLst/>
                <a:latin typeface="Arial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1800" dirty="0">
                <a:solidFill>
                  <a:srgbClr val="202124"/>
                </a:solidFill>
                <a:effectLst/>
                <a:latin typeface="Arial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211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tretch>
            <a:fillRect t="-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2996418" cy="6858000"/>
          </a:xfrm>
          <a:prstGeom prst="rect">
            <a:avLst/>
          </a:prstGeom>
          <a:solidFill>
            <a:srgbClr val="54A0FF">
              <a:alpha val="2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 w="12700" cmpd="sng">
            <a:noFill/>
            <a:prstDash val="solid"/>
          </a:ln>
        </p:spPr>
        <p:txBody>
          <a:bodyPr>
            <a:normAutofit/>
          </a:bodyPr>
          <a:lstStyle/>
          <a:p>
            <a:r>
              <a:rPr lang="en-I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lt"/>
              </a:rPr>
              <a:t>Methodolgy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96365" y="1104900"/>
            <a:ext cx="9973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indent="0">
              <a:buFont typeface="Arial" pitchFamily="34" charset="0"/>
              <a:buNone/>
            </a:pPr>
            <a:r>
              <a:rPr lang="en-IN" altLang="en-US" sz="2400" b="1">
                <a:solidFill>
                  <a:schemeClr val="accent5">
                    <a:lumMod val="50000"/>
                  </a:schemeClr>
                </a:solidFill>
              </a:rPr>
              <a:t>Training Process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56690" y="1783715"/>
            <a:ext cx="991362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Training process involves two phases in our application as follows: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Phase 1 –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Pre-train model with labeled dataset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altLang="en-US" sz="24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Phase 2</a:t>
            </a:r>
            <a:r>
              <a:rPr lang="en-I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-Two step process</a:t>
            </a:r>
            <a:endParaRPr lang="en-I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Step 1: Train model with both datasets without true labels(labeled and unlabeled)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Step 2: Train using only labeled dataset until the desired accuracy score is obtained</a:t>
            </a:r>
          </a:p>
          <a:p>
            <a:r>
              <a:rPr lang="en-I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The accuracy achieved on our trained model is 0.99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buFont typeface="Arial" pitchFamily="34" charset="0"/>
              <a:buNone/>
            </a:pPr>
            <a:endParaRPr lang="en-I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tretch>
            <a:fillRect t="-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2996418" cy="6858000"/>
          </a:xfrm>
          <a:prstGeom prst="rect">
            <a:avLst/>
          </a:prstGeom>
          <a:solidFill>
            <a:srgbClr val="54A0FF">
              <a:alpha val="2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 w="12700" cmpd="sng">
            <a:noFill/>
            <a:prstDash val="solid"/>
          </a:ln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lt"/>
              </a:rPr>
              <a:t>Results &amp; Evaluation</a:t>
            </a: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ph idx="1"/>
          </p:nvPr>
        </p:nvGraphicFramePr>
        <p:xfrm>
          <a:off x="1412093" y="1416997"/>
          <a:ext cx="8986315" cy="34936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9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7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Accuracy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Recall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F-score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03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 b="1">
                          <a:effectLst/>
                        </a:rPr>
                        <a:t>Using Kmeans</a:t>
                      </a:r>
                      <a:endParaRPr lang="en-US" sz="2000" b="1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Set1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0.839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Set2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 b="1">
                          <a:effectLst/>
                        </a:rPr>
                        <a:t>0.85</a:t>
                      </a:r>
                      <a:endParaRPr lang="en-US" sz="2000" b="1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Set3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0.81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0.81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0.81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0.81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03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 b="1">
                          <a:effectLst/>
                        </a:rPr>
                        <a:t>Using Gaussian mixture model</a:t>
                      </a:r>
                      <a:endParaRPr lang="en-US" sz="2000" b="1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Set1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0.83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0.835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0.839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0.835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Set2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 b="1">
                          <a:effectLst/>
                        </a:rPr>
                        <a:t>0.84</a:t>
                      </a:r>
                      <a:endParaRPr lang="en-US" sz="2000" b="1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0.83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Set3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0.78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0.78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0.78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425700" algn="l"/>
                        </a:tabLst>
                      </a:pPr>
                      <a:r>
                        <a:rPr lang="en-US" sz="2000">
                          <a:effectLst/>
                        </a:rPr>
                        <a:t>0.79</a:t>
                      </a:r>
                      <a:endParaRPr lang="en-US" sz="2000">
                        <a:effectLst/>
                        <a:latin typeface="Calibri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tretch>
            <a:fillRect t="-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4CF9457-FEAB-4D0B-A923-D929EC1F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lt"/>
              </a:rPr>
              <a:t>U</a:t>
            </a: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lt"/>
              </a:rPr>
              <a:t>ser Interface</a:t>
            </a:r>
            <a:br>
              <a:rPr lang="en-IN" dirty="0"/>
            </a:b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CFEFCB-3E84-48BD-88EC-6F0CADE8D2F7}"/>
              </a:ext>
            </a:extLst>
          </p:cNvPr>
          <p:cNvSpPr/>
          <p:nvPr/>
        </p:nvSpPr>
        <p:spPr>
          <a:xfrm>
            <a:off x="0" y="0"/>
            <a:ext cx="2996418" cy="6858000"/>
          </a:xfrm>
          <a:prstGeom prst="rect">
            <a:avLst/>
          </a:prstGeom>
          <a:solidFill>
            <a:srgbClr val="54A0FF">
              <a:alpha val="2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IN" dirty="0"/>
          </a:p>
        </p:txBody>
      </p:sp>
      <p:pic>
        <p:nvPicPr>
          <p:cNvPr id="51" name="Content Placeholder 50" descr="Text&#10;&#10;Description automatically generated">
            <a:extLst>
              <a:ext uri="{FF2B5EF4-FFF2-40B4-BE49-F238E27FC236}">
                <a16:creationId xmlns:a16="http://schemas.microsoft.com/office/drawing/2014/main" id="{B3769039-1A1C-4D71-8664-E57C89573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7216" y="3626057"/>
            <a:ext cx="194272" cy="97136"/>
          </a:xfr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323E4BE-78CE-4C50-A1E5-ACE2593FA9AA}"/>
              </a:ext>
            </a:extLst>
          </p:cNvPr>
          <p:cNvSpPr/>
          <p:nvPr/>
        </p:nvSpPr>
        <p:spPr>
          <a:xfrm>
            <a:off x="4365116" y="1254941"/>
            <a:ext cx="967408" cy="6310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r>
              <a:rPr lang="en-US"/>
              <a:t>User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7FB635-3E54-4FB5-9B05-5C263F3BBC79}"/>
              </a:ext>
            </a:extLst>
          </p:cNvPr>
          <p:cNvSpPr/>
          <p:nvPr/>
        </p:nvSpPr>
        <p:spPr>
          <a:xfrm>
            <a:off x="4052827" y="2669593"/>
            <a:ext cx="1537253" cy="63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r>
              <a:rPr lang="en-US"/>
              <a:t>Web 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6AF99B-BF4A-4AEB-A96F-1AE4BA73F497}"/>
              </a:ext>
            </a:extLst>
          </p:cNvPr>
          <p:cNvSpPr/>
          <p:nvPr/>
        </p:nvSpPr>
        <p:spPr>
          <a:xfrm>
            <a:off x="4052827" y="4514055"/>
            <a:ext cx="1564619" cy="941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pic>
        <p:nvPicPr>
          <p:cNvPr id="53" name="Picture 52" descr="Text&#10;&#10;Description automatically generated">
            <a:extLst>
              <a:ext uri="{FF2B5EF4-FFF2-40B4-BE49-F238E27FC236}">
                <a16:creationId xmlns:a16="http://schemas.microsoft.com/office/drawing/2014/main" id="{C3BE6A78-AF98-4F6B-B038-00DDE5D88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23" y="4641896"/>
            <a:ext cx="1408459" cy="671011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1360DAF-0072-403A-BD8C-EC25694F8925}"/>
              </a:ext>
            </a:extLst>
          </p:cNvPr>
          <p:cNvSpPr/>
          <p:nvPr/>
        </p:nvSpPr>
        <p:spPr>
          <a:xfrm>
            <a:off x="6824948" y="3160953"/>
            <a:ext cx="1852728" cy="63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r>
              <a:rPr lang="en-US"/>
              <a:t>Preprocessing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1F1AE8-37AB-494D-B99C-F0A5B1CB5F92}"/>
              </a:ext>
            </a:extLst>
          </p:cNvPr>
          <p:cNvSpPr/>
          <p:nvPr/>
        </p:nvSpPr>
        <p:spPr>
          <a:xfrm>
            <a:off x="6779873" y="4478496"/>
            <a:ext cx="1789043" cy="827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r>
              <a:rPr lang="en-US"/>
              <a:t>Model Prediction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A0E4D0-65E1-40B9-8FDA-D0FE30A6875F}"/>
              </a:ext>
            </a:extLst>
          </p:cNvPr>
          <p:cNvSpPr/>
          <p:nvPr/>
        </p:nvSpPr>
        <p:spPr>
          <a:xfrm>
            <a:off x="6824948" y="5991717"/>
            <a:ext cx="1789043" cy="66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r>
              <a:rPr lang="en-US"/>
              <a:t>Segmentation Unit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AC4D68-0511-43C1-BA8C-3EC4B6E4A83C}"/>
              </a:ext>
            </a:extLst>
          </p:cNvPr>
          <p:cNvSpPr/>
          <p:nvPr/>
        </p:nvSpPr>
        <p:spPr>
          <a:xfrm>
            <a:off x="9888806" y="4387999"/>
            <a:ext cx="1895061" cy="887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r>
              <a:rPr lang="en-US"/>
              <a:t>Model saved to hdf5 and .pkl files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D1DF5D-3BC4-415A-941E-17E798FEDB73}"/>
              </a:ext>
            </a:extLst>
          </p:cNvPr>
          <p:cNvSpPr/>
          <p:nvPr/>
        </p:nvSpPr>
        <p:spPr>
          <a:xfrm>
            <a:off x="9835798" y="1723059"/>
            <a:ext cx="2001079" cy="190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Autoencoder</a:t>
            </a:r>
          </a:p>
          <a:p>
            <a:pPr algn="ctr"/>
            <a:endParaRPr lang="en-US"/>
          </a:p>
          <a:p>
            <a:pPr algn="ctr"/>
            <a:r>
              <a:rPr lang="en-US"/>
              <a:t>Kmeans</a:t>
            </a:r>
          </a:p>
        </p:txBody>
      </p:sp>
      <p:pic>
        <p:nvPicPr>
          <p:cNvPr id="2049" name="Picture 2048" descr="A picture containing building, brick, table, stool&#10;&#10;Description automatically generated">
            <a:extLst>
              <a:ext uri="{FF2B5EF4-FFF2-40B4-BE49-F238E27FC236}">
                <a16:creationId xmlns:a16="http://schemas.microsoft.com/office/drawing/2014/main" id="{DA4E3459-56D5-406A-B0EB-C4580484F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14" y="1861650"/>
            <a:ext cx="672446" cy="718929"/>
          </a:xfrm>
          <a:prstGeom prst="rect">
            <a:avLst/>
          </a:prstGeom>
        </p:spPr>
      </p:pic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81C51C28-33FF-4E63-864F-EEF179326C72}"/>
              </a:ext>
            </a:extLst>
          </p:cNvPr>
          <p:cNvCxnSpPr>
            <a:stCxn id="45" idx="2"/>
          </p:cNvCxnSpPr>
          <p:nvPr/>
        </p:nvCxnSpPr>
        <p:spPr>
          <a:xfrm flipH="1">
            <a:off x="4848820" y="1886007"/>
            <a:ext cx="0" cy="78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307086C4-1849-467F-B4B4-B9B62D96B625}"/>
              </a:ext>
            </a:extLst>
          </p:cNvPr>
          <p:cNvSpPr txBox="1"/>
          <p:nvPr/>
        </p:nvSpPr>
        <p:spPr>
          <a:xfrm>
            <a:off x="3677965" y="2044249"/>
            <a:ext cx="153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400"/>
              <a:t>Input as PDF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7F8B7FA8-E228-4797-A5CA-AFFE35C3F759}"/>
              </a:ext>
            </a:extLst>
          </p:cNvPr>
          <p:cNvSpPr txBox="1"/>
          <p:nvPr/>
        </p:nvSpPr>
        <p:spPr>
          <a:xfrm>
            <a:off x="3722510" y="3708086"/>
            <a:ext cx="86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400"/>
              <a:t>Request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DF3CA536-6C75-4B03-934B-CA288B04638C}"/>
              </a:ext>
            </a:extLst>
          </p:cNvPr>
          <p:cNvSpPr txBox="1"/>
          <p:nvPr/>
        </p:nvSpPr>
        <p:spPr>
          <a:xfrm>
            <a:off x="5111531" y="3706937"/>
            <a:ext cx="95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400"/>
              <a:t>Response</a:t>
            </a:r>
          </a:p>
        </p:txBody>
      </p:sp>
      <p:cxnSp>
        <p:nvCxnSpPr>
          <p:cNvPr id="2070" name="Straight Arrow Connector 2069">
            <a:extLst>
              <a:ext uri="{FF2B5EF4-FFF2-40B4-BE49-F238E27FC236}">
                <a16:creationId xmlns:a16="http://schemas.microsoft.com/office/drawing/2014/main" id="{CD03C8A1-6333-4FA7-B302-480D9B796E67}"/>
              </a:ext>
            </a:extLst>
          </p:cNvPr>
          <p:cNvCxnSpPr/>
          <p:nvPr/>
        </p:nvCxnSpPr>
        <p:spPr>
          <a:xfrm flipH="1">
            <a:off x="4513790" y="3328903"/>
            <a:ext cx="0" cy="115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Straight Arrow Connector 2071">
            <a:extLst>
              <a:ext uri="{FF2B5EF4-FFF2-40B4-BE49-F238E27FC236}">
                <a16:creationId xmlns:a16="http://schemas.microsoft.com/office/drawing/2014/main" id="{E0390141-C5AE-4F64-82A3-38E48ED12CF5}"/>
              </a:ext>
            </a:extLst>
          </p:cNvPr>
          <p:cNvCxnSpPr/>
          <p:nvPr/>
        </p:nvCxnSpPr>
        <p:spPr>
          <a:xfrm flipH="1" flipV="1">
            <a:off x="5111531" y="3328903"/>
            <a:ext cx="0" cy="115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Straight Arrow Connector 2075">
            <a:extLst>
              <a:ext uri="{FF2B5EF4-FFF2-40B4-BE49-F238E27FC236}">
                <a16:creationId xmlns:a16="http://schemas.microsoft.com/office/drawing/2014/main" id="{0BBA2167-048D-4161-A78F-8F38111146F8}"/>
              </a:ext>
            </a:extLst>
          </p:cNvPr>
          <p:cNvCxnSpPr>
            <a:stCxn id="63" idx="2"/>
          </p:cNvCxnSpPr>
          <p:nvPr/>
        </p:nvCxnSpPr>
        <p:spPr>
          <a:xfrm flipH="1">
            <a:off x="10836337" y="3626057"/>
            <a:ext cx="1" cy="74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8" name="Straight Arrow Connector 2077">
            <a:extLst>
              <a:ext uri="{FF2B5EF4-FFF2-40B4-BE49-F238E27FC236}">
                <a16:creationId xmlns:a16="http://schemas.microsoft.com/office/drawing/2014/main" id="{0942BF1B-9391-4B25-ABE7-B89397DA7AEE}"/>
              </a:ext>
            </a:extLst>
          </p:cNvPr>
          <p:cNvCxnSpPr>
            <a:stCxn id="62" idx="1"/>
          </p:cNvCxnSpPr>
          <p:nvPr/>
        </p:nvCxnSpPr>
        <p:spPr>
          <a:xfrm flipH="1">
            <a:off x="8601897" y="4831947"/>
            <a:ext cx="1286909" cy="2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0" name="Straight Arrow Connector 2079">
            <a:extLst>
              <a:ext uri="{FF2B5EF4-FFF2-40B4-BE49-F238E27FC236}">
                <a16:creationId xmlns:a16="http://schemas.microsoft.com/office/drawing/2014/main" id="{21E32833-0BA4-4C71-B512-B321E132DBFA}"/>
              </a:ext>
            </a:extLst>
          </p:cNvPr>
          <p:cNvCxnSpPr/>
          <p:nvPr/>
        </p:nvCxnSpPr>
        <p:spPr>
          <a:xfrm flipH="1">
            <a:off x="7704269" y="5356930"/>
            <a:ext cx="1" cy="61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6" name="Straight Arrow Connector 2085">
            <a:extLst>
              <a:ext uri="{FF2B5EF4-FFF2-40B4-BE49-F238E27FC236}">
                <a16:creationId xmlns:a16="http://schemas.microsoft.com/office/drawing/2014/main" id="{0BB32A96-F5C1-4957-89DE-A39F8200F3AB}"/>
              </a:ext>
            </a:extLst>
          </p:cNvPr>
          <p:cNvCxnSpPr/>
          <p:nvPr/>
        </p:nvCxnSpPr>
        <p:spPr>
          <a:xfrm flipH="1">
            <a:off x="7663129" y="3808229"/>
            <a:ext cx="0" cy="63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9" name="TextBox 2098">
            <a:extLst>
              <a:ext uri="{FF2B5EF4-FFF2-40B4-BE49-F238E27FC236}">
                <a16:creationId xmlns:a16="http://schemas.microsoft.com/office/drawing/2014/main" id="{1A9ADC70-EE02-4409-A85C-B1F451D0A9FA}"/>
              </a:ext>
            </a:extLst>
          </p:cNvPr>
          <p:cNvSpPr txBox="1"/>
          <p:nvPr/>
        </p:nvSpPr>
        <p:spPr>
          <a:xfrm>
            <a:off x="7738783" y="3970426"/>
            <a:ext cx="96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400"/>
              <a:t>features</a:t>
            </a:r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394E9FE1-AEE2-46D6-8F78-EFC88206E47D}"/>
              </a:ext>
            </a:extLst>
          </p:cNvPr>
          <p:cNvSpPr txBox="1"/>
          <p:nvPr/>
        </p:nvSpPr>
        <p:spPr>
          <a:xfrm>
            <a:off x="7674394" y="5572174"/>
            <a:ext cx="144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400"/>
              <a:t>Clustered labels</a:t>
            </a:r>
          </a:p>
        </p:txBody>
      </p:sp>
      <p:cxnSp>
        <p:nvCxnSpPr>
          <p:cNvPr id="2106" name="Straight Arrow Connector 2105">
            <a:extLst>
              <a:ext uri="{FF2B5EF4-FFF2-40B4-BE49-F238E27FC236}">
                <a16:creationId xmlns:a16="http://schemas.microsoft.com/office/drawing/2014/main" id="{75905E56-C50D-4262-9CAB-4E0FCAC9C293}"/>
              </a:ext>
            </a:extLst>
          </p:cNvPr>
          <p:cNvCxnSpPr/>
          <p:nvPr/>
        </p:nvCxnSpPr>
        <p:spPr>
          <a:xfrm flipH="1" flipV="1">
            <a:off x="4661191" y="5483779"/>
            <a:ext cx="0" cy="86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0" name="Straight Connector 2109">
            <a:extLst>
              <a:ext uri="{FF2B5EF4-FFF2-40B4-BE49-F238E27FC236}">
                <a16:creationId xmlns:a16="http://schemas.microsoft.com/office/drawing/2014/main" id="{D47E0497-9401-4630-94AF-E027833C54FD}"/>
              </a:ext>
            </a:extLst>
          </p:cNvPr>
          <p:cNvCxnSpPr>
            <a:endCxn id="61" idx="1"/>
          </p:cNvCxnSpPr>
          <p:nvPr/>
        </p:nvCxnSpPr>
        <p:spPr>
          <a:xfrm flipV="1">
            <a:off x="4656352" y="6323021"/>
            <a:ext cx="2168596" cy="27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1" name="TextBox 2110">
            <a:extLst>
              <a:ext uri="{FF2B5EF4-FFF2-40B4-BE49-F238E27FC236}">
                <a16:creationId xmlns:a16="http://schemas.microsoft.com/office/drawing/2014/main" id="{7CF9708A-7F9B-43B9-AF0D-18DA3B7BEFC7}"/>
              </a:ext>
            </a:extLst>
          </p:cNvPr>
          <p:cNvSpPr txBox="1"/>
          <p:nvPr/>
        </p:nvSpPr>
        <p:spPr>
          <a:xfrm>
            <a:off x="4848820" y="5665120"/>
            <a:ext cx="160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400"/>
              <a:t>Returns segmented paragraphs</a:t>
            </a:r>
          </a:p>
        </p:txBody>
      </p:sp>
      <p:cxnSp>
        <p:nvCxnSpPr>
          <p:cNvPr id="2115" name="Connector: Elbow 2114">
            <a:extLst>
              <a:ext uri="{FF2B5EF4-FFF2-40B4-BE49-F238E27FC236}">
                <a16:creationId xmlns:a16="http://schemas.microsoft.com/office/drawing/2014/main" id="{60FD110A-05B9-48AA-97AA-7263F4913887}"/>
              </a:ext>
            </a:extLst>
          </p:cNvPr>
          <p:cNvCxnSpPr>
            <a:stCxn id="49" idx="3"/>
            <a:endCxn id="59" idx="1"/>
          </p:cNvCxnSpPr>
          <p:nvPr/>
        </p:nvCxnSpPr>
        <p:spPr>
          <a:xfrm flipV="1">
            <a:off x="5617446" y="3476486"/>
            <a:ext cx="1207502" cy="1508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2110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7763.0"/>
  <p:tag name="AS_RELEASE_DATE" val="2020.11.14"/>
  <p:tag name="AS_TITLE" val="Aspose.Slides for .NET 4.0 Client Profile"/>
  <p:tag name="AS_VERSION" val="20.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Breitbild</PresentationFormat>
  <Paragraphs>131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Montserrat Medium</vt:lpstr>
      <vt:lpstr>Segoe UI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Agenda</vt:lpstr>
      <vt:lpstr>Introduction</vt:lpstr>
      <vt:lpstr>Data Generation</vt:lpstr>
      <vt:lpstr>Pre-Processing</vt:lpstr>
      <vt:lpstr> Methodology </vt:lpstr>
      <vt:lpstr>Methodolgy</vt:lpstr>
      <vt:lpstr>Results &amp; Evaluation</vt:lpstr>
      <vt:lpstr> User Interface </vt:lpstr>
      <vt:lpstr>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Toral Davara</cp:lastModifiedBy>
  <cp:revision>4</cp:revision>
  <cp:lastPrinted>2020-11-26T17:51:40Z</cp:lastPrinted>
  <dcterms:created xsi:type="dcterms:W3CDTF">2020-11-26T17:51:40Z</dcterms:created>
  <dcterms:modified xsi:type="dcterms:W3CDTF">2020-11-26T20:59:43Z</dcterms:modified>
</cp:coreProperties>
</file>