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8" d="100"/>
          <a:sy n="88" d="100"/>
        </p:scale>
        <p:origin x="35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281E23-B2F6-4943-B037-C4EE31AC9E0B}"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38CA3-E587-4BCA-A536-A32C52D80CC1}" type="slidenum">
              <a:rPr lang="en-US" smtClean="0"/>
              <a:t>‹#›</a:t>
            </a:fld>
            <a:endParaRPr lang="en-US"/>
          </a:p>
        </p:txBody>
      </p:sp>
    </p:spTree>
    <p:extLst>
      <p:ext uri="{BB962C8B-B14F-4D97-AF65-F5344CB8AC3E}">
        <p14:creationId xmlns:p14="http://schemas.microsoft.com/office/powerpoint/2010/main" val="594548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81E23-B2F6-4943-B037-C4EE31AC9E0B}"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38CA3-E587-4BCA-A536-A32C52D80CC1}" type="slidenum">
              <a:rPr lang="en-US" smtClean="0"/>
              <a:t>‹#›</a:t>
            </a:fld>
            <a:endParaRPr lang="en-US"/>
          </a:p>
        </p:txBody>
      </p:sp>
    </p:spTree>
    <p:extLst>
      <p:ext uri="{BB962C8B-B14F-4D97-AF65-F5344CB8AC3E}">
        <p14:creationId xmlns:p14="http://schemas.microsoft.com/office/powerpoint/2010/main" val="1019758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81E23-B2F6-4943-B037-C4EE31AC9E0B}"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38CA3-E587-4BCA-A536-A32C52D80CC1}" type="slidenum">
              <a:rPr lang="en-US" smtClean="0"/>
              <a:t>‹#›</a:t>
            </a:fld>
            <a:endParaRPr lang="en-US"/>
          </a:p>
        </p:txBody>
      </p:sp>
    </p:spTree>
    <p:extLst>
      <p:ext uri="{BB962C8B-B14F-4D97-AF65-F5344CB8AC3E}">
        <p14:creationId xmlns:p14="http://schemas.microsoft.com/office/powerpoint/2010/main" val="244367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81E23-B2F6-4943-B037-C4EE31AC9E0B}"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38CA3-E587-4BCA-A536-A32C52D80CC1}" type="slidenum">
              <a:rPr lang="en-US" smtClean="0"/>
              <a:t>‹#›</a:t>
            </a:fld>
            <a:endParaRPr lang="en-US"/>
          </a:p>
        </p:txBody>
      </p:sp>
    </p:spTree>
    <p:extLst>
      <p:ext uri="{BB962C8B-B14F-4D97-AF65-F5344CB8AC3E}">
        <p14:creationId xmlns:p14="http://schemas.microsoft.com/office/powerpoint/2010/main" val="52339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281E23-B2F6-4943-B037-C4EE31AC9E0B}"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38CA3-E587-4BCA-A536-A32C52D80CC1}" type="slidenum">
              <a:rPr lang="en-US" smtClean="0"/>
              <a:t>‹#›</a:t>
            </a:fld>
            <a:endParaRPr lang="en-US"/>
          </a:p>
        </p:txBody>
      </p:sp>
    </p:spTree>
    <p:extLst>
      <p:ext uri="{BB962C8B-B14F-4D97-AF65-F5344CB8AC3E}">
        <p14:creationId xmlns:p14="http://schemas.microsoft.com/office/powerpoint/2010/main" val="121461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281E23-B2F6-4943-B037-C4EE31AC9E0B}"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38CA3-E587-4BCA-A536-A32C52D80CC1}" type="slidenum">
              <a:rPr lang="en-US" smtClean="0"/>
              <a:t>‹#›</a:t>
            </a:fld>
            <a:endParaRPr lang="en-US"/>
          </a:p>
        </p:txBody>
      </p:sp>
    </p:spTree>
    <p:extLst>
      <p:ext uri="{BB962C8B-B14F-4D97-AF65-F5344CB8AC3E}">
        <p14:creationId xmlns:p14="http://schemas.microsoft.com/office/powerpoint/2010/main" val="5743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281E23-B2F6-4943-B037-C4EE31AC9E0B}" type="datetimeFigureOut">
              <a:rPr lang="en-US" smtClean="0"/>
              <a:t>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38CA3-E587-4BCA-A536-A32C52D80CC1}" type="slidenum">
              <a:rPr lang="en-US" smtClean="0"/>
              <a:t>‹#›</a:t>
            </a:fld>
            <a:endParaRPr lang="en-US"/>
          </a:p>
        </p:txBody>
      </p:sp>
    </p:spTree>
    <p:extLst>
      <p:ext uri="{BB962C8B-B14F-4D97-AF65-F5344CB8AC3E}">
        <p14:creationId xmlns:p14="http://schemas.microsoft.com/office/powerpoint/2010/main" val="198676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281E23-B2F6-4943-B037-C4EE31AC9E0B}" type="datetimeFigureOut">
              <a:rPr lang="en-US" smtClean="0"/>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38CA3-E587-4BCA-A536-A32C52D80CC1}" type="slidenum">
              <a:rPr lang="en-US" smtClean="0"/>
              <a:t>‹#›</a:t>
            </a:fld>
            <a:endParaRPr lang="en-US"/>
          </a:p>
        </p:txBody>
      </p:sp>
    </p:spTree>
    <p:extLst>
      <p:ext uri="{BB962C8B-B14F-4D97-AF65-F5344CB8AC3E}">
        <p14:creationId xmlns:p14="http://schemas.microsoft.com/office/powerpoint/2010/main" val="357846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81E23-B2F6-4943-B037-C4EE31AC9E0B}" type="datetimeFigureOut">
              <a:rPr lang="en-US" smtClean="0"/>
              <a:t>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38CA3-E587-4BCA-A536-A32C52D80CC1}" type="slidenum">
              <a:rPr lang="en-US" smtClean="0"/>
              <a:t>‹#›</a:t>
            </a:fld>
            <a:endParaRPr lang="en-US"/>
          </a:p>
        </p:txBody>
      </p:sp>
    </p:spTree>
    <p:extLst>
      <p:ext uri="{BB962C8B-B14F-4D97-AF65-F5344CB8AC3E}">
        <p14:creationId xmlns:p14="http://schemas.microsoft.com/office/powerpoint/2010/main" val="370668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281E23-B2F6-4943-B037-C4EE31AC9E0B}"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38CA3-E587-4BCA-A536-A32C52D80CC1}" type="slidenum">
              <a:rPr lang="en-US" smtClean="0"/>
              <a:t>‹#›</a:t>
            </a:fld>
            <a:endParaRPr lang="en-US"/>
          </a:p>
        </p:txBody>
      </p:sp>
    </p:spTree>
    <p:extLst>
      <p:ext uri="{BB962C8B-B14F-4D97-AF65-F5344CB8AC3E}">
        <p14:creationId xmlns:p14="http://schemas.microsoft.com/office/powerpoint/2010/main" val="43636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281E23-B2F6-4943-B037-C4EE31AC9E0B}"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38CA3-E587-4BCA-A536-A32C52D80CC1}" type="slidenum">
              <a:rPr lang="en-US" smtClean="0"/>
              <a:t>‹#›</a:t>
            </a:fld>
            <a:endParaRPr lang="en-US"/>
          </a:p>
        </p:txBody>
      </p:sp>
    </p:spTree>
    <p:extLst>
      <p:ext uri="{BB962C8B-B14F-4D97-AF65-F5344CB8AC3E}">
        <p14:creationId xmlns:p14="http://schemas.microsoft.com/office/powerpoint/2010/main" val="321169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81E23-B2F6-4943-B037-C4EE31AC9E0B}" type="datetimeFigureOut">
              <a:rPr lang="en-US" smtClean="0"/>
              <a:t>1/10/2019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38CA3-E587-4BCA-A536-A32C52D80CC1}" type="slidenum">
              <a:rPr lang="en-US" smtClean="0"/>
              <a:t>‹#›</a:t>
            </a:fld>
            <a:endParaRPr lang="en-US"/>
          </a:p>
        </p:txBody>
      </p:sp>
    </p:spTree>
    <p:extLst>
      <p:ext uri="{BB962C8B-B14F-4D97-AF65-F5344CB8AC3E}">
        <p14:creationId xmlns:p14="http://schemas.microsoft.com/office/powerpoint/2010/main" val="2304478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ankkur13/boston-crime-data" TargetMode="Externa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8205" y="2613939"/>
            <a:ext cx="9523528" cy="3900074"/>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3200" b="1" dirty="0" smtClean="0"/>
              <a:t>ABSTRACT</a:t>
            </a:r>
            <a:endParaRPr lang="en-US" sz="3200" dirty="0"/>
          </a:p>
          <a:p>
            <a:pPr algn="just"/>
            <a:r>
              <a:rPr lang="en-US" sz="2600" dirty="0"/>
              <a:t>Crime is an unfortunate issue that societies need to deal with. Therefore, I believe that understanding it, and predicting the future incidents based on past, and then preparing for it is of utmost importance for societies to self-govern. </a:t>
            </a:r>
            <a:r>
              <a:rPr lang="en-US" sz="2600" b="1" dirty="0">
                <a:solidFill>
                  <a:schemeClr val="accent1">
                    <a:lumMod val="75000"/>
                  </a:schemeClr>
                </a:solidFill>
              </a:rPr>
              <a:t>“Prevention is always better than cure,” </a:t>
            </a:r>
            <a:r>
              <a:rPr lang="en-US" sz="2600" dirty="0"/>
              <a:t>says Romanian doctors and this goes hand in hand with my objective of forecasting number of crime incidents in Boston. This paper looks to build a time series model for analyzing crime data in Boston from </a:t>
            </a:r>
            <a:r>
              <a:rPr lang="en-US" sz="2600" dirty="0" smtClean="0"/>
              <a:t>July 2015 – September 2018</a:t>
            </a:r>
            <a:r>
              <a:rPr lang="en-US" sz="2600" dirty="0"/>
              <a:t>. After model building, validation, and testing in practice, I chose the </a:t>
            </a:r>
            <a:r>
              <a:rPr lang="en-US" sz="2600" b="1" dirty="0">
                <a:solidFill>
                  <a:schemeClr val="accent1">
                    <a:lumMod val="75000"/>
                  </a:schemeClr>
                </a:solidFill>
              </a:rPr>
              <a:t>ARIMA(0,1,0)(0,1,0)[12] </a:t>
            </a:r>
            <a:r>
              <a:rPr lang="en-US" sz="2600" dirty="0"/>
              <a:t>model as </a:t>
            </a:r>
            <a:r>
              <a:rPr lang="en-US" sz="2600" dirty="0" smtClean="0"/>
              <a:t>the </a:t>
            </a:r>
            <a:r>
              <a:rPr lang="en-US" sz="2600" dirty="0"/>
              <a:t>champion model for forecasting purpose. Having said that some of the limitations of this paper and also recommendations for future analysis are also included</a:t>
            </a:r>
            <a:r>
              <a:rPr lang="en-US" sz="2600" dirty="0" smtClean="0"/>
              <a:t>.</a:t>
            </a:r>
            <a:endParaRPr lang="en-US" sz="2600" dirty="0"/>
          </a:p>
        </p:txBody>
      </p:sp>
      <p:sp>
        <p:nvSpPr>
          <p:cNvPr id="4" name="TextBox 3"/>
          <p:cNvSpPr txBox="1"/>
          <p:nvPr/>
        </p:nvSpPr>
        <p:spPr>
          <a:xfrm>
            <a:off x="4135600" y="1561978"/>
            <a:ext cx="4042209" cy="830997"/>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400" dirty="0" smtClean="0"/>
              <a:t>By: Parag Sasturkar</a:t>
            </a:r>
          </a:p>
          <a:p>
            <a:pPr algn="ctr"/>
            <a:r>
              <a:rPr lang="en-US" sz="2400" dirty="0" smtClean="0"/>
              <a:t>Presented on</a:t>
            </a:r>
            <a:r>
              <a:rPr lang="en-US" sz="2400" smtClean="0"/>
              <a:t>: </a:t>
            </a:r>
            <a:r>
              <a:rPr lang="en-US" sz="2400" smtClean="0"/>
              <a:t>12/13/2018</a:t>
            </a:r>
            <a:endParaRPr lang="en-US" sz="2400" dirty="0"/>
          </a:p>
        </p:txBody>
      </p:sp>
      <p:sp>
        <p:nvSpPr>
          <p:cNvPr id="5" name="Rectangle 1"/>
          <p:cNvSpPr>
            <a:spLocks noChangeArrowheads="1"/>
          </p:cNvSpPr>
          <p:nvPr/>
        </p:nvSpPr>
        <p:spPr bwMode="auto">
          <a:xfrm>
            <a:off x="2001410" y="392427"/>
            <a:ext cx="8377118" cy="1169551"/>
          </a:xfrm>
          <a:prstGeom prst="rect">
            <a:avLst/>
          </a:prstGeom>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500" b="1" i="0" u="none" strike="noStrike" cap="none" normalizeH="0" baseline="0" dirty="0" smtClean="0">
                <a:ln>
                  <a:noFill/>
                </a:ln>
                <a:solidFill>
                  <a:schemeClr val="accent1">
                    <a:lumMod val="75000"/>
                  </a:schemeClr>
                </a:solidFill>
                <a:effectLst/>
                <a:latin typeface="Arial" panose="020B0604020202020204" pitchFamily="34" charset="0"/>
                <a:ea typeface="Times New Roman" panose="02020603050405020304" pitchFamily="18" charset="0"/>
                <a:cs typeface="Arial" panose="020B0604020202020204" pitchFamily="34" charset="0"/>
              </a:rPr>
              <a:t>Forecasting Crime Incidents in Boston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500" b="1" i="0" u="none" strike="noStrike" cap="none" normalizeH="0" baseline="0" dirty="0" smtClean="0">
                <a:ln>
                  <a:noFill/>
                </a:ln>
                <a:solidFill>
                  <a:schemeClr val="accent1">
                    <a:lumMod val="75000"/>
                  </a:schemeClr>
                </a:solidFill>
                <a:effectLst/>
                <a:latin typeface="Arial" panose="020B0604020202020204" pitchFamily="34" charset="0"/>
                <a:ea typeface="Times New Roman" panose="02020603050405020304" pitchFamily="18" charset="0"/>
                <a:cs typeface="Arial" panose="020B0604020202020204" pitchFamily="34" charset="0"/>
              </a:rPr>
              <a:t>using Time Series Modeling</a:t>
            </a:r>
            <a:endParaRPr kumimoji="0" lang="en-US" altLang="en-US" sz="3500" b="1" i="0" u="none" strike="noStrike" cap="none" normalizeH="0" baseline="0" dirty="0" smtClean="0">
              <a:ln>
                <a:noFill/>
              </a:ln>
              <a:solidFill>
                <a:schemeClr val="accent1">
                  <a:lumMod val="7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654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4646" y="365125"/>
            <a:ext cx="5405846" cy="740016"/>
          </a:xfrm>
        </p:spPr>
        <p:style>
          <a:lnRef idx="2">
            <a:schemeClr val="accent3"/>
          </a:lnRef>
          <a:fillRef idx="1">
            <a:schemeClr val="lt1"/>
          </a:fillRef>
          <a:effectRef idx="0">
            <a:schemeClr val="accent3"/>
          </a:effectRef>
          <a:fontRef idx="minor">
            <a:schemeClr val="dk1"/>
          </a:fontRef>
        </p:style>
        <p:txBody>
          <a:bodyPr/>
          <a:lstStyle/>
          <a:p>
            <a:pPr algn="ctr"/>
            <a:r>
              <a:rPr lang="en-US" b="1" dirty="0" smtClean="0"/>
              <a:t>DATA INFORMATION</a:t>
            </a:r>
            <a:endParaRPr lang="en-US" b="1" dirty="0"/>
          </a:p>
        </p:txBody>
      </p:sp>
      <p:sp>
        <p:nvSpPr>
          <p:cNvPr id="4" name="Content Placeholder 3"/>
          <p:cNvSpPr>
            <a:spLocks noGrp="1"/>
          </p:cNvSpPr>
          <p:nvPr>
            <p:ph sz="half" idx="2"/>
          </p:nvPr>
        </p:nvSpPr>
        <p:spPr>
          <a:xfrm>
            <a:off x="5582195" y="1910482"/>
            <a:ext cx="6244046" cy="1807212"/>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2500" dirty="0" smtClean="0"/>
              <a:t>Collected from July 2015 – September 2018 </a:t>
            </a:r>
            <a:r>
              <a:rPr lang="en-US" sz="1600" b="1" dirty="0" smtClean="0"/>
              <a:t>(</a:t>
            </a:r>
            <a:r>
              <a:rPr lang="en-US" sz="1500" u="sng" dirty="0" smtClean="0">
                <a:hlinkClick r:id="rId2"/>
              </a:rPr>
              <a:t>https</a:t>
            </a:r>
            <a:r>
              <a:rPr lang="en-US" sz="1500" u="sng" dirty="0">
                <a:hlinkClick r:id="rId2"/>
              </a:rPr>
              <a:t>://</a:t>
            </a:r>
            <a:r>
              <a:rPr lang="en-US" sz="1500" u="sng" dirty="0" smtClean="0">
                <a:hlinkClick r:id="rId2"/>
              </a:rPr>
              <a:t>www.kaggle.com/ankkur13/boston-crime-data</a:t>
            </a:r>
            <a:r>
              <a:rPr lang="en-US" sz="1500" b="1" u="sng" dirty="0" smtClean="0"/>
              <a:t>)</a:t>
            </a:r>
            <a:endParaRPr lang="en-US" sz="1500" b="1" dirty="0" smtClean="0"/>
          </a:p>
          <a:p>
            <a:r>
              <a:rPr lang="en-US" sz="2500" b="1" dirty="0" smtClean="0"/>
              <a:t>Goal:</a:t>
            </a:r>
            <a:r>
              <a:rPr lang="en-US" sz="2500" dirty="0" smtClean="0"/>
              <a:t> Forecast crime incidents in Boston</a:t>
            </a:r>
          </a:p>
          <a:p>
            <a:r>
              <a:rPr lang="en-US" sz="2500" b="1" dirty="0" smtClean="0"/>
              <a:t>Transformation Needs:</a:t>
            </a:r>
            <a:r>
              <a:rPr lang="en-US" sz="2500" dirty="0" smtClean="0"/>
              <a:t> Seasonal and Normal Differencing</a:t>
            </a:r>
            <a:endParaRPr lang="en-US" sz="2500" dirty="0"/>
          </a:p>
        </p:txBody>
      </p:sp>
      <p:pic>
        <p:nvPicPr>
          <p:cNvPr id="8" name="Picture 7"/>
          <p:cNvPicPr/>
          <p:nvPr/>
        </p:nvPicPr>
        <p:blipFill>
          <a:blip r:embed="rId3"/>
          <a:stretch>
            <a:fillRect/>
          </a:stretch>
        </p:blipFill>
        <p:spPr>
          <a:xfrm>
            <a:off x="838200" y="1402889"/>
            <a:ext cx="4212771" cy="2698844"/>
          </a:xfrm>
          <a:prstGeom prst="rect">
            <a:avLst/>
          </a:prstGeom>
          <a:ln>
            <a:noFill/>
          </a:ln>
          <a:effectLst>
            <a:outerShdw blurRad="292100" dist="139700" dir="2700000" algn="tl" rotWithShape="0">
              <a:srgbClr val="333333">
                <a:alpha val="65000"/>
              </a:srgbClr>
            </a:outerShdw>
          </a:effectLst>
        </p:spPr>
      </p:pic>
      <p:pic>
        <p:nvPicPr>
          <p:cNvPr id="9" name="Picture 8"/>
          <p:cNvPicPr/>
          <p:nvPr/>
        </p:nvPicPr>
        <p:blipFill>
          <a:blip r:embed="rId4"/>
          <a:stretch>
            <a:fillRect/>
          </a:stretch>
        </p:blipFill>
        <p:spPr>
          <a:xfrm>
            <a:off x="838200" y="4336868"/>
            <a:ext cx="4212771" cy="2241755"/>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2099853" y="4273212"/>
            <a:ext cx="1689463" cy="287383"/>
          </a:xfrm>
          <a:prstGeom prst="rect">
            <a:avLst/>
          </a:prstGeom>
          <a:noFill/>
        </p:spPr>
        <p:txBody>
          <a:bodyPr wrap="square" rtlCol="0">
            <a:spAutoFit/>
          </a:bodyPr>
          <a:lstStyle/>
          <a:p>
            <a:r>
              <a:rPr lang="en-US" sz="1200" b="1" dirty="0" smtClean="0"/>
              <a:t>Box Cox Transformation</a:t>
            </a:r>
            <a:endParaRPr lang="en-US" sz="1200" b="1" dirty="0"/>
          </a:p>
        </p:txBody>
      </p:sp>
      <p:pic>
        <p:nvPicPr>
          <p:cNvPr id="11" name="Picture 10"/>
          <p:cNvPicPr/>
          <p:nvPr/>
        </p:nvPicPr>
        <p:blipFill>
          <a:blip r:embed="rId5"/>
          <a:stretch>
            <a:fillRect/>
          </a:stretch>
        </p:blipFill>
        <p:spPr>
          <a:xfrm>
            <a:off x="5860870" y="4789714"/>
            <a:ext cx="5686696" cy="14586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3083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4057" y="176764"/>
            <a:ext cx="4651750" cy="810532"/>
          </a:xfrm>
        </p:spPr>
        <p:style>
          <a:lnRef idx="2">
            <a:schemeClr val="accent3"/>
          </a:lnRef>
          <a:fillRef idx="1">
            <a:schemeClr val="lt1"/>
          </a:fillRef>
          <a:effectRef idx="0">
            <a:schemeClr val="accent3"/>
          </a:effectRef>
          <a:fontRef idx="minor">
            <a:schemeClr val="dk1"/>
          </a:fontRef>
        </p:style>
        <p:txBody>
          <a:bodyPr>
            <a:normAutofit/>
          </a:bodyPr>
          <a:lstStyle/>
          <a:p>
            <a:pPr algn="ctr"/>
            <a:r>
              <a:rPr lang="en-US" b="1" dirty="0" smtClean="0"/>
              <a:t>MODEL SELECTION</a:t>
            </a:r>
            <a:endParaRPr lang="en-US" b="1" dirty="0"/>
          </a:p>
        </p:txBody>
      </p:sp>
      <p:pic>
        <p:nvPicPr>
          <p:cNvPr id="7" name="Picture 6"/>
          <p:cNvPicPr/>
          <p:nvPr/>
        </p:nvPicPr>
        <p:blipFill>
          <a:blip r:embed="rId2"/>
          <a:stretch>
            <a:fillRect/>
          </a:stretch>
        </p:blipFill>
        <p:spPr>
          <a:xfrm>
            <a:off x="752372" y="1184367"/>
            <a:ext cx="4474143" cy="27908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p:nvPr/>
        </p:nvPicPr>
        <p:blipFill>
          <a:blip r:embed="rId3"/>
          <a:stretch>
            <a:fillRect/>
          </a:stretch>
        </p:blipFill>
        <p:spPr>
          <a:xfrm>
            <a:off x="6416405" y="1184367"/>
            <a:ext cx="4661263" cy="27908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752372" y="4452682"/>
            <a:ext cx="4474143" cy="2157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1245596" y="4106241"/>
            <a:ext cx="3613786" cy="276999"/>
          </a:xfrm>
          <a:prstGeom prst="rect">
            <a:avLst/>
          </a:prstGeom>
          <a:noFill/>
        </p:spPr>
        <p:txBody>
          <a:bodyPr wrap="square" rtlCol="0">
            <a:spAutoFit/>
          </a:bodyPr>
          <a:lstStyle/>
          <a:p>
            <a:r>
              <a:rPr lang="en-US" sz="1200" b="1" dirty="0" smtClean="0"/>
              <a:t>EACF plot of the differenced seasonally adjusted data</a:t>
            </a:r>
            <a:endParaRPr lang="en-US" sz="1200" b="1" dirty="0"/>
          </a:p>
        </p:txBody>
      </p:sp>
      <p:pic>
        <p:nvPicPr>
          <p:cNvPr id="12" name="Picture 11"/>
          <p:cNvPicPr/>
          <p:nvPr/>
        </p:nvPicPr>
        <p:blipFill>
          <a:blip r:embed="rId5"/>
          <a:stretch>
            <a:fillRect/>
          </a:stretch>
        </p:blipFill>
        <p:spPr>
          <a:xfrm>
            <a:off x="6416405" y="4452682"/>
            <a:ext cx="4661263" cy="2157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p:cNvSpPr txBox="1"/>
          <p:nvPr/>
        </p:nvSpPr>
        <p:spPr>
          <a:xfrm>
            <a:off x="7224030" y="4106241"/>
            <a:ext cx="3613786" cy="276999"/>
          </a:xfrm>
          <a:prstGeom prst="rect">
            <a:avLst/>
          </a:prstGeom>
          <a:noFill/>
        </p:spPr>
        <p:txBody>
          <a:bodyPr wrap="square" rtlCol="0">
            <a:spAutoFit/>
          </a:bodyPr>
          <a:lstStyle/>
          <a:p>
            <a:r>
              <a:rPr lang="en-US" sz="1200" b="1" dirty="0" smtClean="0"/>
              <a:t>BIC plot of the differenced seasonally adjusted data</a:t>
            </a:r>
            <a:endParaRPr lang="en-US" sz="1200" b="1" dirty="0"/>
          </a:p>
        </p:txBody>
      </p:sp>
    </p:spTree>
    <p:extLst>
      <p:ext uri="{BB962C8B-B14F-4D97-AF65-F5344CB8AC3E}">
        <p14:creationId xmlns:p14="http://schemas.microsoft.com/office/powerpoint/2010/main" val="981003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8550" y="539297"/>
            <a:ext cx="2714897" cy="975995"/>
          </a:xfrm>
        </p:spPr>
        <p:style>
          <a:lnRef idx="2">
            <a:schemeClr val="accent3"/>
          </a:lnRef>
          <a:fillRef idx="1">
            <a:schemeClr val="lt1"/>
          </a:fillRef>
          <a:effectRef idx="0">
            <a:schemeClr val="accent3"/>
          </a:effectRef>
          <a:fontRef idx="minor">
            <a:schemeClr val="dk1"/>
          </a:fontRef>
        </p:style>
        <p:txBody>
          <a:bodyPr/>
          <a:lstStyle/>
          <a:p>
            <a:pPr algn="ctr"/>
            <a:r>
              <a:rPr lang="en-US" b="1" dirty="0" smtClean="0"/>
              <a:t>METHODS</a:t>
            </a:r>
            <a:endParaRPr lang="en-US" b="1" dirty="0"/>
          </a:p>
        </p:txBody>
      </p:sp>
      <p:sp>
        <p:nvSpPr>
          <p:cNvPr id="3" name="Content Placeholder 2"/>
          <p:cNvSpPr>
            <a:spLocks noGrp="1"/>
          </p:cNvSpPr>
          <p:nvPr>
            <p:ph idx="1"/>
          </p:nvPr>
        </p:nvSpPr>
        <p:spPr>
          <a:xfrm>
            <a:off x="827313" y="2043339"/>
            <a:ext cx="10537372" cy="4357461"/>
          </a:xfrm>
          <a:ln/>
        </p:spPr>
        <p:style>
          <a:lnRef idx="2">
            <a:schemeClr val="accent5"/>
          </a:lnRef>
          <a:fillRef idx="1">
            <a:schemeClr val="lt1"/>
          </a:fillRef>
          <a:effectRef idx="0">
            <a:schemeClr val="accent5"/>
          </a:effectRef>
          <a:fontRef idx="minor">
            <a:schemeClr val="dk1"/>
          </a:fontRef>
        </p:style>
        <p:txBody>
          <a:bodyPr>
            <a:noAutofit/>
          </a:bodyPr>
          <a:lstStyle/>
          <a:p>
            <a:r>
              <a:rPr lang="en-US" sz="3000" dirty="0" smtClean="0"/>
              <a:t>Multiple models were built and </a:t>
            </a:r>
            <a:r>
              <a:rPr lang="en-US" sz="3000" dirty="0" smtClean="0">
                <a:solidFill>
                  <a:schemeClr val="accent1">
                    <a:lumMod val="75000"/>
                  </a:schemeClr>
                </a:solidFill>
              </a:rPr>
              <a:t>ARIMA(0,1,0</a:t>
            </a:r>
            <a:r>
              <a:rPr lang="en-US" sz="3000" dirty="0">
                <a:solidFill>
                  <a:schemeClr val="accent1">
                    <a:lumMod val="75000"/>
                  </a:schemeClr>
                </a:solidFill>
              </a:rPr>
              <a:t>)(0,1,0)[12</a:t>
            </a:r>
            <a:r>
              <a:rPr lang="en-US" sz="3000" dirty="0" smtClean="0">
                <a:solidFill>
                  <a:schemeClr val="accent1">
                    <a:lumMod val="75000"/>
                  </a:schemeClr>
                </a:solidFill>
              </a:rPr>
              <a:t>] </a:t>
            </a:r>
            <a:r>
              <a:rPr lang="en-US" sz="3000" dirty="0" smtClean="0"/>
              <a:t>model was selected as the champion model</a:t>
            </a:r>
          </a:p>
          <a:p>
            <a:r>
              <a:rPr lang="en-US" sz="3000" b="1" dirty="0" smtClean="0">
                <a:solidFill>
                  <a:schemeClr val="accent1">
                    <a:lumMod val="75000"/>
                  </a:schemeClr>
                </a:solidFill>
              </a:rPr>
              <a:t>Model Equation:</a:t>
            </a:r>
            <a:r>
              <a:rPr lang="en-US" sz="3000" dirty="0" smtClean="0">
                <a:solidFill>
                  <a:schemeClr val="accent1">
                    <a:lumMod val="75000"/>
                  </a:schemeClr>
                </a:solidFill>
              </a:rPr>
              <a:t> </a:t>
            </a:r>
            <a:r>
              <a:rPr lang="en-US" dirty="0"/>
              <a:t>∇∇</a:t>
            </a:r>
            <a:r>
              <a:rPr lang="en-US" baseline="-25000" dirty="0"/>
              <a:t>12</a:t>
            </a:r>
            <a:r>
              <a:rPr lang="en-US" dirty="0"/>
              <a:t>(Y</a:t>
            </a:r>
            <a:r>
              <a:rPr lang="en-US" baseline="-25000" dirty="0"/>
              <a:t>t</a:t>
            </a:r>
            <a:r>
              <a:rPr lang="en-US" dirty="0"/>
              <a:t>) = </a:t>
            </a:r>
            <a:r>
              <a:rPr lang="en-US" dirty="0" smtClean="0"/>
              <a:t>e</a:t>
            </a:r>
            <a:r>
              <a:rPr lang="en-US" baseline="-25000" dirty="0" smtClean="0"/>
              <a:t>t</a:t>
            </a:r>
          </a:p>
          <a:p>
            <a:pPr marL="0" indent="0">
              <a:buNone/>
            </a:pPr>
            <a:r>
              <a:rPr lang="en-US" sz="1500" baseline="-25000" dirty="0" smtClean="0"/>
              <a:t> </a:t>
            </a:r>
            <a:r>
              <a:rPr lang="en-US" sz="1500" dirty="0" smtClean="0"/>
              <a:t>     </a:t>
            </a:r>
            <a:r>
              <a:rPr lang="en-US" sz="1500" b="1" dirty="0" smtClean="0"/>
              <a:t>(</a:t>
            </a:r>
            <a:r>
              <a:rPr lang="en-US" sz="1500" dirty="0" smtClean="0"/>
              <a:t>where </a:t>
            </a:r>
            <a:r>
              <a:rPr lang="en-US" sz="1500" dirty="0"/>
              <a:t>e</a:t>
            </a:r>
            <a:r>
              <a:rPr lang="en-US" sz="1500" baseline="-25000" dirty="0"/>
              <a:t>t </a:t>
            </a:r>
            <a:r>
              <a:rPr lang="en-US" sz="1500" dirty="0"/>
              <a:t>is a white noise zero mean process with constant variance as </a:t>
            </a:r>
            <a:r>
              <a:rPr lang="en-US" sz="1500" dirty="0" smtClean="0"/>
              <a:t>58745</a:t>
            </a:r>
            <a:r>
              <a:rPr lang="en-US" sz="1500" b="1" dirty="0" smtClean="0"/>
              <a:t>)</a:t>
            </a:r>
          </a:p>
          <a:p>
            <a:r>
              <a:rPr lang="en-US" sz="3000" b="1" dirty="0" smtClean="0">
                <a:solidFill>
                  <a:schemeClr val="accent1">
                    <a:lumMod val="75000"/>
                  </a:schemeClr>
                </a:solidFill>
              </a:rPr>
              <a:t>Model Assumptions:</a:t>
            </a:r>
            <a:endParaRPr lang="en-US" sz="3000" b="1" baseline="-25000" dirty="0">
              <a:solidFill>
                <a:schemeClr val="accent1">
                  <a:lumMod val="75000"/>
                </a:schemeClr>
              </a:solidFill>
            </a:endParaRPr>
          </a:p>
          <a:p>
            <a:pPr marL="971550" lvl="1" indent="-514350">
              <a:buFont typeface="+mj-lt"/>
              <a:buAutoNum type="arabicPeriod"/>
            </a:pPr>
            <a:r>
              <a:rPr lang="en-US" sz="3000" dirty="0" smtClean="0"/>
              <a:t>E[</a:t>
            </a:r>
            <a:r>
              <a:rPr lang="en-US" sz="3000" i="1" dirty="0"/>
              <a:t>e</a:t>
            </a:r>
            <a:r>
              <a:rPr lang="en-US" sz="3000" baseline="-25000" dirty="0" smtClean="0"/>
              <a:t>t</a:t>
            </a:r>
            <a:r>
              <a:rPr lang="en-US" sz="3000" dirty="0"/>
              <a:t>] = 0</a:t>
            </a:r>
          </a:p>
          <a:p>
            <a:pPr marL="971550" lvl="1" indent="-514350">
              <a:buFont typeface="+mj-lt"/>
              <a:buAutoNum type="arabicPeriod"/>
            </a:pPr>
            <a:r>
              <a:rPr lang="en-US" sz="3000" dirty="0" err="1" smtClean="0"/>
              <a:t>Var</a:t>
            </a:r>
            <a:r>
              <a:rPr lang="en-US" sz="3000" dirty="0" smtClean="0"/>
              <a:t>[</a:t>
            </a:r>
            <a:r>
              <a:rPr lang="en-US" sz="3000" i="1" dirty="0" smtClean="0"/>
              <a:t>e</a:t>
            </a:r>
            <a:r>
              <a:rPr lang="en-US" sz="3000" baseline="-25000" dirty="0" smtClean="0"/>
              <a:t>t</a:t>
            </a:r>
            <a:r>
              <a:rPr lang="en-US" sz="3000" dirty="0"/>
              <a:t>] = σ</a:t>
            </a:r>
            <a:r>
              <a:rPr lang="en-US" sz="3000" baseline="30000" dirty="0"/>
              <a:t>2 </a:t>
            </a:r>
            <a:r>
              <a:rPr lang="en-US" sz="3000" dirty="0"/>
              <a:t>(</a:t>
            </a:r>
            <a:r>
              <a:rPr lang="en-US" sz="3000" dirty="0" smtClean="0"/>
              <a:t>constant)</a:t>
            </a:r>
          </a:p>
          <a:p>
            <a:pPr marL="971550" lvl="1" indent="-514350">
              <a:buFont typeface="+mj-lt"/>
              <a:buAutoNum type="arabicPeriod"/>
            </a:pPr>
            <a:r>
              <a:rPr lang="en-US" sz="3000" i="1" dirty="0" err="1" smtClean="0"/>
              <a:t>Cov</a:t>
            </a:r>
            <a:r>
              <a:rPr lang="en-US" sz="3000" dirty="0" smtClean="0"/>
              <a:t>(</a:t>
            </a:r>
            <a:r>
              <a:rPr lang="en-US" sz="3000" i="1" dirty="0" smtClean="0"/>
              <a:t>e</a:t>
            </a:r>
            <a:r>
              <a:rPr lang="en-US" sz="3000" baseline="-25000" dirty="0" smtClean="0"/>
              <a:t>t</a:t>
            </a:r>
            <a:r>
              <a:rPr lang="en-US" sz="3000" dirty="0"/>
              <a:t>, </a:t>
            </a:r>
            <a:r>
              <a:rPr lang="en-US" sz="3000" i="1" dirty="0"/>
              <a:t>e</a:t>
            </a:r>
            <a:r>
              <a:rPr lang="en-US" sz="3000" baseline="-25000" dirty="0"/>
              <a:t>t-k</a:t>
            </a:r>
            <a:r>
              <a:rPr lang="en-US" sz="3000" dirty="0"/>
              <a:t>) = 0 (White </a:t>
            </a:r>
            <a:r>
              <a:rPr lang="en-US" sz="3000" dirty="0" smtClean="0"/>
              <a:t>Noise)</a:t>
            </a:r>
          </a:p>
          <a:p>
            <a:pPr marL="971550" lvl="1" indent="-514350">
              <a:buFont typeface="+mj-lt"/>
              <a:buAutoNum type="arabicPeriod"/>
            </a:pPr>
            <a:r>
              <a:rPr lang="en-US" sz="3000" i="1" dirty="0"/>
              <a:t>e</a:t>
            </a:r>
            <a:r>
              <a:rPr lang="en-US" sz="3000" baseline="-25000" dirty="0" smtClean="0"/>
              <a:t>t,s</a:t>
            </a:r>
            <a:r>
              <a:rPr lang="en-US" sz="3000" dirty="0" smtClean="0"/>
              <a:t> </a:t>
            </a:r>
            <a:r>
              <a:rPr lang="en-US" sz="3000" dirty="0"/>
              <a:t>are normally distributed</a:t>
            </a:r>
          </a:p>
          <a:p>
            <a:pPr marL="0" indent="0">
              <a:buNone/>
            </a:pPr>
            <a:endParaRPr lang="en-US" sz="3000" dirty="0"/>
          </a:p>
        </p:txBody>
      </p:sp>
    </p:spTree>
    <p:extLst>
      <p:ext uri="{BB962C8B-B14F-4D97-AF65-F5344CB8AC3E}">
        <p14:creationId xmlns:p14="http://schemas.microsoft.com/office/powerpoint/2010/main" val="3067937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4057" y="182813"/>
            <a:ext cx="5373189" cy="1089206"/>
          </a:xfrm>
        </p:spPr>
        <p:style>
          <a:lnRef idx="2">
            <a:schemeClr val="accent3"/>
          </a:lnRef>
          <a:fillRef idx="1">
            <a:schemeClr val="lt1"/>
          </a:fillRef>
          <a:effectRef idx="0">
            <a:schemeClr val="accent3"/>
          </a:effectRef>
          <a:fontRef idx="minor">
            <a:schemeClr val="dk1"/>
          </a:fontRef>
        </p:style>
        <p:txBody>
          <a:bodyPr>
            <a:normAutofit fontScale="90000"/>
          </a:bodyPr>
          <a:lstStyle/>
          <a:p>
            <a:pPr algn="ctr"/>
            <a:r>
              <a:rPr lang="en-US" b="1" dirty="0" smtClean="0"/>
              <a:t>MODEL ASSUMPTIONS</a:t>
            </a:r>
            <a:endParaRPr lang="en-US" b="1" dirty="0"/>
          </a:p>
        </p:txBody>
      </p:sp>
      <p:pic>
        <p:nvPicPr>
          <p:cNvPr id="8" name="Picture 7"/>
          <p:cNvPicPr/>
          <p:nvPr/>
        </p:nvPicPr>
        <p:blipFill>
          <a:blip r:embed="rId2"/>
          <a:stretch>
            <a:fillRect/>
          </a:stretch>
        </p:blipFill>
        <p:spPr>
          <a:xfrm>
            <a:off x="858883" y="1480457"/>
            <a:ext cx="4557849" cy="2422117"/>
          </a:xfrm>
          <a:prstGeom prst="rect">
            <a:avLst/>
          </a:prstGeom>
          <a:ln>
            <a:noFill/>
          </a:ln>
          <a:effectLst>
            <a:outerShdw blurRad="292100" dist="139700" dir="2700000" algn="tl" rotWithShape="0">
              <a:srgbClr val="333333">
                <a:alpha val="65000"/>
              </a:srgbClr>
            </a:outerShdw>
          </a:effectLst>
        </p:spPr>
      </p:pic>
      <p:pic>
        <p:nvPicPr>
          <p:cNvPr id="9" name="Picture 8"/>
          <p:cNvPicPr/>
          <p:nvPr/>
        </p:nvPicPr>
        <p:blipFill>
          <a:blip r:embed="rId3"/>
          <a:stretch>
            <a:fillRect/>
          </a:stretch>
        </p:blipFill>
        <p:spPr>
          <a:xfrm>
            <a:off x="6801394" y="1384659"/>
            <a:ext cx="4539342" cy="2422117"/>
          </a:xfrm>
          <a:prstGeom prst="rect">
            <a:avLst/>
          </a:prstGeom>
          <a:ln>
            <a:noFill/>
          </a:ln>
          <a:effectLst>
            <a:outerShdw blurRad="292100" dist="139700" dir="2700000" algn="tl" rotWithShape="0">
              <a:srgbClr val="333333">
                <a:alpha val="65000"/>
              </a:srgbClr>
            </a:outerShdw>
          </a:effectLst>
        </p:spPr>
      </p:pic>
      <p:pic>
        <p:nvPicPr>
          <p:cNvPr id="10" name="Picture 9"/>
          <p:cNvPicPr/>
          <p:nvPr/>
        </p:nvPicPr>
        <p:blipFill>
          <a:blip r:embed="rId4"/>
          <a:stretch>
            <a:fillRect/>
          </a:stretch>
        </p:blipFill>
        <p:spPr>
          <a:xfrm>
            <a:off x="858883" y="4319451"/>
            <a:ext cx="4563293" cy="2095681"/>
          </a:xfrm>
          <a:prstGeom prst="rect">
            <a:avLst/>
          </a:prstGeom>
          <a:ln>
            <a:noFill/>
          </a:ln>
          <a:effectLst>
            <a:outerShdw blurRad="292100" dist="139700" dir="2700000" algn="tl" rotWithShape="0">
              <a:srgbClr val="333333">
                <a:alpha val="65000"/>
              </a:srgbClr>
            </a:outerShdw>
          </a:effectLst>
        </p:spPr>
      </p:pic>
      <p:pic>
        <p:nvPicPr>
          <p:cNvPr id="11" name="Picture 10"/>
          <p:cNvPicPr/>
          <p:nvPr/>
        </p:nvPicPr>
        <p:blipFill>
          <a:blip r:embed="rId5">
            <a:extLst>
              <a:ext uri="{28A0092B-C50C-407E-A947-70E740481C1C}">
                <a14:useLocalDpi xmlns:a14="http://schemas.microsoft.com/office/drawing/2010/main" val="0"/>
              </a:ext>
            </a:extLst>
          </a:blip>
          <a:stretch>
            <a:fillRect/>
          </a:stretch>
        </p:blipFill>
        <p:spPr>
          <a:xfrm>
            <a:off x="6801394" y="4313553"/>
            <a:ext cx="4539342" cy="86804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stretch>
            <a:fillRect/>
          </a:stretch>
        </p:blipFill>
        <p:spPr>
          <a:xfrm>
            <a:off x="6801394" y="5410924"/>
            <a:ext cx="4539342" cy="9954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1862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994" y="327847"/>
            <a:ext cx="10515600" cy="987147"/>
          </a:xfrm>
        </p:spPr>
        <p:style>
          <a:lnRef idx="2">
            <a:schemeClr val="accent3"/>
          </a:lnRef>
          <a:fillRef idx="1">
            <a:schemeClr val="lt1"/>
          </a:fillRef>
          <a:effectRef idx="0">
            <a:schemeClr val="accent3"/>
          </a:effectRef>
          <a:fontRef idx="minor">
            <a:schemeClr val="dk1"/>
          </a:fontRef>
        </p:style>
        <p:txBody>
          <a:bodyPr>
            <a:normAutofit fontScale="90000"/>
          </a:bodyPr>
          <a:lstStyle/>
          <a:p>
            <a:pPr algn="ctr"/>
            <a:r>
              <a:rPr lang="en-US" b="1" dirty="0" smtClean="0"/>
              <a:t>ANALYSIS OF OVERPARAMETERIZED MODELS</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1882081337"/>
              </p:ext>
            </p:extLst>
          </p:nvPr>
        </p:nvGraphicFramePr>
        <p:xfrm>
          <a:off x="531225" y="1809999"/>
          <a:ext cx="11155678" cy="4242256"/>
        </p:xfrm>
        <a:graphic>
          <a:graphicData uri="http://schemas.openxmlformats.org/drawingml/2006/table">
            <a:tbl>
              <a:tblPr firstRow="1" firstCol="1" bandRow="1">
                <a:tableStyleId>{5C22544A-7EE6-4342-B048-85BDC9FD1C3A}</a:tableStyleId>
              </a:tblPr>
              <a:tblGrid>
                <a:gridCol w="2873827">
                  <a:extLst>
                    <a:ext uri="{9D8B030D-6E8A-4147-A177-3AD203B41FA5}">
                      <a16:colId xmlns:a16="http://schemas.microsoft.com/office/drawing/2014/main" val="611543528"/>
                    </a:ext>
                  </a:extLst>
                </a:gridCol>
                <a:gridCol w="2429691">
                  <a:extLst>
                    <a:ext uri="{9D8B030D-6E8A-4147-A177-3AD203B41FA5}">
                      <a16:colId xmlns:a16="http://schemas.microsoft.com/office/drawing/2014/main" val="811958612"/>
                    </a:ext>
                  </a:extLst>
                </a:gridCol>
                <a:gridCol w="1715589">
                  <a:extLst>
                    <a:ext uri="{9D8B030D-6E8A-4147-A177-3AD203B41FA5}">
                      <a16:colId xmlns:a16="http://schemas.microsoft.com/office/drawing/2014/main" val="2527731358"/>
                    </a:ext>
                  </a:extLst>
                </a:gridCol>
                <a:gridCol w="853440">
                  <a:extLst>
                    <a:ext uri="{9D8B030D-6E8A-4147-A177-3AD203B41FA5}">
                      <a16:colId xmlns:a16="http://schemas.microsoft.com/office/drawing/2014/main" val="1604776278"/>
                    </a:ext>
                  </a:extLst>
                </a:gridCol>
                <a:gridCol w="1480457">
                  <a:extLst>
                    <a:ext uri="{9D8B030D-6E8A-4147-A177-3AD203B41FA5}">
                      <a16:colId xmlns:a16="http://schemas.microsoft.com/office/drawing/2014/main" val="3748274809"/>
                    </a:ext>
                  </a:extLst>
                </a:gridCol>
                <a:gridCol w="1802674">
                  <a:extLst>
                    <a:ext uri="{9D8B030D-6E8A-4147-A177-3AD203B41FA5}">
                      <a16:colId xmlns:a16="http://schemas.microsoft.com/office/drawing/2014/main" val="2927627542"/>
                    </a:ext>
                  </a:extLst>
                </a:gridCol>
              </a:tblGrid>
              <a:tr h="905893">
                <a:tc>
                  <a:txBody>
                    <a:bodyPr/>
                    <a:lstStyle/>
                    <a:p>
                      <a:pPr marL="0" marR="0" algn="ctr">
                        <a:lnSpc>
                          <a:spcPct val="150000"/>
                        </a:lnSpc>
                        <a:spcBef>
                          <a:spcPts val="0"/>
                        </a:spcBef>
                        <a:spcAft>
                          <a:spcPts val="800"/>
                        </a:spcAft>
                      </a:pPr>
                      <a:r>
                        <a:rPr lang="en-US" sz="2000" dirty="0">
                          <a:solidFill>
                            <a:schemeClr val="tx1"/>
                          </a:solidFill>
                          <a:effectLst/>
                          <a:latin typeface="Arial" panose="020B0604020202020204" pitchFamily="34" charset="0"/>
                          <a:cs typeface="Arial" panose="020B0604020202020204" pitchFamily="34" charset="0"/>
                        </a:rPr>
                        <a:t>Model</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US" sz="2000" dirty="0">
                          <a:solidFill>
                            <a:schemeClr val="tx1"/>
                          </a:solidFill>
                          <a:effectLst/>
                          <a:latin typeface="Arial" panose="020B0604020202020204" pitchFamily="34" charset="0"/>
                          <a:cs typeface="Arial" panose="020B0604020202020204" pitchFamily="34" charset="0"/>
                        </a:rPr>
                        <a:t>Parameters Significance</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US" sz="2000" dirty="0">
                          <a:solidFill>
                            <a:schemeClr val="tx1"/>
                          </a:solidFill>
                          <a:effectLst/>
                          <a:latin typeface="Arial" panose="020B0604020202020204" pitchFamily="34" charset="0"/>
                          <a:cs typeface="Arial" panose="020B0604020202020204" pitchFamily="34" charset="0"/>
                        </a:rPr>
                        <a:t>Change in Estimates</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US" sz="2000" dirty="0">
                          <a:solidFill>
                            <a:schemeClr val="tx1"/>
                          </a:solidFill>
                          <a:effectLst/>
                          <a:latin typeface="Arial" panose="020B0604020202020204" pitchFamily="34" charset="0"/>
                          <a:cs typeface="Arial" panose="020B0604020202020204" pitchFamily="34" charset="0"/>
                        </a:rPr>
                        <a:t>AIC</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US" sz="2000" dirty="0">
                          <a:solidFill>
                            <a:schemeClr val="tx1"/>
                          </a:solidFill>
                          <a:effectLst/>
                          <a:latin typeface="Arial" panose="020B0604020202020204" pitchFamily="34" charset="0"/>
                          <a:cs typeface="Arial" panose="020B0604020202020204" pitchFamily="34" charset="0"/>
                        </a:rPr>
                        <a:t>Parsimony</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US" sz="2000" dirty="0">
                          <a:solidFill>
                            <a:schemeClr val="tx1"/>
                          </a:solidFill>
                          <a:effectLst/>
                          <a:latin typeface="Arial" panose="020B0604020202020204" pitchFamily="34" charset="0"/>
                          <a:cs typeface="Arial" panose="020B0604020202020204" pitchFamily="34" charset="0"/>
                        </a:rPr>
                        <a:t>Result</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838136"/>
                  </a:ext>
                </a:extLst>
              </a:tr>
              <a:tr h="1742545">
                <a:tc>
                  <a:txBody>
                    <a:bodyPr/>
                    <a:lstStyle/>
                    <a:p>
                      <a:pPr marL="0" marR="0">
                        <a:lnSpc>
                          <a:spcPct val="150000"/>
                        </a:lnSpc>
                        <a:spcBef>
                          <a:spcPts val="0"/>
                        </a:spcBef>
                        <a:spcAft>
                          <a:spcPts val="800"/>
                        </a:spcAft>
                      </a:pPr>
                      <a:endParaRPr lang="en-US" sz="2000" dirty="0" smtClean="0">
                        <a:solidFill>
                          <a:schemeClr val="tx1"/>
                        </a:solidFill>
                        <a:effectLst/>
                        <a:latin typeface="Arial" panose="020B0604020202020204" pitchFamily="34" charset="0"/>
                        <a:cs typeface="Arial" panose="020B0604020202020204" pitchFamily="34" charset="0"/>
                      </a:endParaRPr>
                    </a:p>
                    <a:p>
                      <a:pPr marL="0" marR="0">
                        <a:lnSpc>
                          <a:spcPct val="150000"/>
                        </a:lnSpc>
                        <a:spcBef>
                          <a:spcPts val="0"/>
                        </a:spcBef>
                        <a:spcAft>
                          <a:spcPts val="800"/>
                        </a:spcAft>
                      </a:pPr>
                      <a:r>
                        <a:rPr lang="en-US" sz="2000" dirty="0" smtClean="0">
                          <a:solidFill>
                            <a:schemeClr val="tx1"/>
                          </a:solidFill>
                          <a:effectLst/>
                          <a:latin typeface="Arial" panose="020B0604020202020204" pitchFamily="34" charset="0"/>
                          <a:cs typeface="Arial" panose="020B0604020202020204" pitchFamily="34" charset="0"/>
                        </a:rPr>
                        <a:t>ARIMA(0,1,0</a:t>
                      </a:r>
                      <a:r>
                        <a:rPr lang="en-US" sz="2000" dirty="0">
                          <a:solidFill>
                            <a:schemeClr val="tx1"/>
                          </a:solidFill>
                          <a:effectLst/>
                          <a:latin typeface="Arial" panose="020B0604020202020204" pitchFamily="34" charset="0"/>
                          <a:cs typeface="Arial" panose="020B0604020202020204" pitchFamily="34" charset="0"/>
                        </a:rPr>
                        <a:t>)(0,1,0)[12</a:t>
                      </a:r>
                      <a:r>
                        <a:rPr lang="en-US" sz="2000" dirty="0" smtClean="0">
                          <a:solidFill>
                            <a:schemeClr val="tx1"/>
                          </a:solidFill>
                          <a:effectLst/>
                          <a:latin typeface="Arial" panose="020B0604020202020204" pitchFamily="34" charset="0"/>
                          <a:cs typeface="Arial" panose="020B0604020202020204" pitchFamily="34" charset="0"/>
                        </a:rPr>
                        <a:t>]</a:t>
                      </a:r>
                      <a:endParaRPr lang="en-US" sz="2000" dirty="0">
                        <a:solidFill>
                          <a:schemeClr val="tx1"/>
                        </a:solidFill>
                        <a:effectLst/>
                        <a:latin typeface="Arial" panose="020B060402020202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lnSpc>
                          <a:spcPct val="100000"/>
                        </a:lnSpc>
                        <a:spcBef>
                          <a:spcPts val="0"/>
                        </a:spcBef>
                        <a:spcAft>
                          <a:spcPts val="80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80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800"/>
                        </a:spcAft>
                      </a:pPr>
                      <a:r>
                        <a:rPr lang="en-US" sz="1500" dirty="0" smtClean="0">
                          <a:effectLst/>
                          <a:latin typeface="Arial" panose="020B0604020202020204" pitchFamily="34" charset="0"/>
                          <a:cs typeface="Arial" panose="020B0604020202020204" pitchFamily="34" charset="0"/>
                        </a:rPr>
                        <a:t>Zero </a:t>
                      </a:r>
                      <a:r>
                        <a:rPr lang="en-US" sz="1500" dirty="0">
                          <a:effectLst/>
                          <a:latin typeface="Arial" panose="020B0604020202020204" pitchFamily="34" charset="0"/>
                          <a:cs typeface="Arial" panose="020B0604020202020204" pitchFamily="34" charset="0"/>
                        </a:rPr>
                        <a:t>parameters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lnSpc>
                          <a:spcPct val="100000"/>
                        </a:lnSpc>
                        <a:spcBef>
                          <a:spcPts val="0"/>
                        </a:spcBef>
                        <a:spcAft>
                          <a:spcPts val="80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80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800"/>
                        </a:spcAft>
                      </a:pPr>
                      <a:r>
                        <a:rPr lang="en-US" sz="1500" dirty="0" smtClean="0">
                          <a:effectLst/>
                          <a:latin typeface="Arial" panose="020B0604020202020204" pitchFamily="34" charset="0"/>
                          <a:cs typeface="Arial" panose="020B0604020202020204" pitchFamily="34" charset="0"/>
                        </a:rPr>
                        <a:t>No </a:t>
                      </a:r>
                      <a:r>
                        <a:rPr lang="en-US" sz="1500" dirty="0">
                          <a:effectLst/>
                          <a:latin typeface="Arial" panose="020B0604020202020204" pitchFamily="34" charset="0"/>
                          <a:cs typeface="Arial" panose="020B0604020202020204" pitchFamily="34" charset="0"/>
                        </a:rPr>
                        <a:t>change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lnSpc>
                          <a:spcPct val="100000"/>
                        </a:lnSpc>
                        <a:spcBef>
                          <a:spcPts val="0"/>
                        </a:spcBef>
                        <a:spcAft>
                          <a:spcPts val="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0"/>
                        </a:spcAft>
                      </a:pPr>
                      <a:r>
                        <a:rPr lang="en-US" sz="1500" dirty="0" smtClean="0">
                          <a:effectLst/>
                          <a:latin typeface="Arial" panose="020B0604020202020204" pitchFamily="34" charset="0"/>
                          <a:cs typeface="Arial" panose="020B0604020202020204" pitchFamily="34" charset="0"/>
                        </a:rPr>
                        <a:t>361.29</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lnSpc>
                          <a:spcPct val="100000"/>
                        </a:lnSpc>
                        <a:spcBef>
                          <a:spcPts val="0"/>
                        </a:spcBef>
                        <a:spcAft>
                          <a:spcPts val="80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80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800"/>
                        </a:spcAft>
                      </a:pPr>
                      <a:r>
                        <a:rPr lang="en-US" sz="1500" dirty="0" smtClean="0">
                          <a:effectLst/>
                          <a:latin typeface="Arial" panose="020B0604020202020204" pitchFamily="34" charset="0"/>
                          <a:cs typeface="Arial" panose="020B0604020202020204" pitchFamily="34" charset="0"/>
                        </a:rPr>
                        <a:t>Supports </a:t>
                      </a:r>
                      <a:r>
                        <a:rPr lang="en-US" sz="1500" dirty="0">
                          <a:effectLst/>
                          <a:latin typeface="Arial" panose="020B0604020202020204" pitchFamily="34" charset="0"/>
                          <a:cs typeface="Arial" panose="020B0604020202020204" pitchFamily="34" charset="0"/>
                        </a:rPr>
                        <a:t>this model</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gn="ctr">
                        <a:lnSpc>
                          <a:spcPct val="100000"/>
                        </a:lnSpc>
                        <a:spcBef>
                          <a:spcPts val="0"/>
                        </a:spcBef>
                        <a:spcAft>
                          <a:spcPts val="80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80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800"/>
                        </a:spcAft>
                      </a:pPr>
                      <a:r>
                        <a:rPr lang="en-US" sz="1500" dirty="0" smtClean="0">
                          <a:effectLst/>
                          <a:latin typeface="Arial" panose="020B0604020202020204" pitchFamily="34" charset="0"/>
                          <a:cs typeface="Arial" panose="020B0604020202020204" pitchFamily="34" charset="0"/>
                        </a:rPr>
                        <a:t>Champion model</a:t>
                      </a:r>
                    </a:p>
                    <a:p>
                      <a:pPr marL="0" marR="0" algn="ctr">
                        <a:lnSpc>
                          <a:spcPct val="100000"/>
                        </a:lnSpc>
                        <a:spcBef>
                          <a:spcPts val="0"/>
                        </a:spcBef>
                        <a:spcAft>
                          <a:spcPts val="800"/>
                        </a:spcAft>
                      </a:pPr>
                      <a:r>
                        <a:rPr lang="en-US" sz="1500" dirty="0" smtClean="0">
                          <a:effectLst/>
                          <a:latin typeface="Arial" panose="020B0604020202020204" pitchFamily="34" charset="0"/>
                          <a:ea typeface="Calibri" panose="020F0502020204030204" pitchFamily="34" charset="0"/>
                          <a:cs typeface="Arial" panose="020B0604020202020204" pitchFamily="34" charset="0"/>
                        </a:rPr>
                        <a:t>(Putative model)</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113537022"/>
                  </a:ext>
                </a:extLst>
              </a:tr>
              <a:tr h="1585311">
                <a:tc>
                  <a:txBody>
                    <a:bodyPr/>
                    <a:lstStyle/>
                    <a:p>
                      <a:pPr marL="0" marR="0">
                        <a:lnSpc>
                          <a:spcPct val="150000"/>
                        </a:lnSpc>
                        <a:spcBef>
                          <a:spcPts val="0"/>
                        </a:spcBef>
                        <a:spcAft>
                          <a:spcPts val="800"/>
                        </a:spcAft>
                      </a:pPr>
                      <a:endParaRPr lang="en-US" sz="2000" dirty="0" smtClean="0">
                        <a:solidFill>
                          <a:schemeClr val="tx1"/>
                        </a:solidFill>
                        <a:effectLst/>
                        <a:latin typeface="Arial" panose="020B0604020202020204" pitchFamily="34" charset="0"/>
                        <a:cs typeface="Arial" panose="020B0604020202020204" pitchFamily="34" charset="0"/>
                      </a:endParaRPr>
                    </a:p>
                    <a:p>
                      <a:pPr marL="0" marR="0">
                        <a:lnSpc>
                          <a:spcPct val="150000"/>
                        </a:lnSpc>
                        <a:spcBef>
                          <a:spcPts val="0"/>
                        </a:spcBef>
                        <a:spcAft>
                          <a:spcPts val="800"/>
                        </a:spcAft>
                      </a:pPr>
                      <a:r>
                        <a:rPr lang="en-US" sz="2000" dirty="0" smtClean="0">
                          <a:solidFill>
                            <a:schemeClr val="tx1"/>
                          </a:solidFill>
                          <a:effectLst/>
                          <a:latin typeface="Arial" panose="020B0604020202020204" pitchFamily="34" charset="0"/>
                          <a:cs typeface="Arial" panose="020B0604020202020204" pitchFamily="34" charset="0"/>
                        </a:rPr>
                        <a:t>ARIMA(1,1,0</a:t>
                      </a:r>
                      <a:r>
                        <a:rPr lang="en-US" sz="2000" dirty="0">
                          <a:solidFill>
                            <a:schemeClr val="tx1"/>
                          </a:solidFill>
                          <a:effectLst/>
                          <a:latin typeface="Arial" panose="020B0604020202020204" pitchFamily="34" charset="0"/>
                          <a:cs typeface="Arial" panose="020B0604020202020204" pitchFamily="34" charset="0"/>
                        </a:rPr>
                        <a:t>)(0,1,0)[12</a:t>
                      </a:r>
                      <a:r>
                        <a:rPr lang="en-US" sz="2000" dirty="0" smtClean="0">
                          <a:solidFill>
                            <a:schemeClr val="tx1"/>
                          </a:solidFill>
                          <a:effectLst/>
                          <a:latin typeface="Arial" panose="020B0604020202020204" pitchFamily="34" charset="0"/>
                          <a:cs typeface="Arial" panose="020B0604020202020204" pitchFamily="34" charset="0"/>
                        </a:rPr>
                        <a:t>]</a:t>
                      </a:r>
                      <a:endParaRPr lang="en-US" sz="2000" dirty="0">
                        <a:solidFill>
                          <a:schemeClr val="tx1"/>
                        </a:solidFill>
                        <a:effectLst/>
                        <a:latin typeface="Arial" panose="020B060402020202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US" sz="1500" kern="1200" dirty="0" smtClean="0">
                        <a:solidFill>
                          <a:schemeClr val="dk1"/>
                        </a:solidFill>
                        <a:effectLst/>
                        <a:latin typeface="Arial" panose="020B0604020202020204" pitchFamily="34" charset="0"/>
                        <a:ea typeface="+mn-ea"/>
                        <a:cs typeface="Arial" panose="020B0604020202020204" pitchFamily="34" charset="0"/>
                      </a:endParaRPr>
                    </a:p>
                    <a:p>
                      <a:pPr algn="ctr">
                        <a:lnSpc>
                          <a:spcPct val="100000"/>
                        </a:lnSpc>
                      </a:pPr>
                      <a:r>
                        <a:rPr lang="en-US" sz="1500" kern="1200" dirty="0" smtClean="0">
                          <a:solidFill>
                            <a:schemeClr val="dk1"/>
                          </a:solidFill>
                          <a:effectLst/>
                          <a:latin typeface="Arial" panose="020B0604020202020204" pitchFamily="34" charset="0"/>
                          <a:ea typeface="+mn-ea"/>
                          <a:cs typeface="Arial" panose="020B0604020202020204" pitchFamily="34" charset="0"/>
                        </a:rPr>
                        <a:t>MA parameter was not significant as its confidence interval </a:t>
                      </a:r>
                    </a:p>
                    <a:p>
                      <a:pPr algn="ctr">
                        <a:lnSpc>
                          <a:spcPct val="100000"/>
                        </a:lnSpc>
                      </a:pPr>
                      <a:r>
                        <a:rPr lang="en-US" sz="1500" kern="1200" dirty="0" smtClean="0">
                          <a:solidFill>
                            <a:schemeClr val="dk1"/>
                          </a:solidFill>
                          <a:effectLst/>
                          <a:latin typeface="Arial" panose="020B0604020202020204" pitchFamily="34" charset="0"/>
                          <a:ea typeface="+mn-ea"/>
                          <a:cs typeface="Arial" panose="020B0604020202020204" pitchFamily="34" charset="0"/>
                        </a:rPr>
                        <a:t>(-0.480884, 0.3204021) contained zero in it</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800"/>
                        </a:spcAft>
                      </a:pPr>
                      <a:endParaRPr lang="en-US" sz="1500" dirty="0" smtClean="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0000"/>
                        </a:lnSpc>
                        <a:spcBef>
                          <a:spcPts val="0"/>
                        </a:spcBef>
                        <a:spcAft>
                          <a:spcPts val="800"/>
                        </a:spcAft>
                      </a:pPr>
                      <a:endParaRPr lang="en-US" sz="1500" dirty="0" smtClean="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00000"/>
                        </a:lnSpc>
                        <a:spcBef>
                          <a:spcPts val="0"/>
                        </a:spcBef>
                        <a:spcAft>
                          <a:spcPts val="800"/>
                        </a:spcAft>
                      </a:pPr>
                      <a:r>
                        <a:rPr lang="en-US" sz="1500" dirty="0" smtClean="0">
                          <a:effectLst/>
                          <a:latin typeface="Arial" panose="020B0604020202020204" pitchFamily="34" charset="0"/>
                          <a:ea typeface="Calibri" panose="020F0502020204030204" pitchFamily="34" charset="0"/>
                          <a:cs typeface="Arial" panose="020B0604020202020204" pitchFamily="34" charset="0"/>
                        </a:rPr>
                        <a:t>Very similar</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0"/>
                        </a:spcAft>
                      </a:pPr>
                      <a:r>
                        <a:rPr lang="en-US" sz="1500" dirty="0" smtClean="0">
                          <a:effectLst/>
                          <a:latin typeface="Arial" panose="020B0604020202020204" pitchFamily="34" charset="0"/>
                          <a:cs typeface="Arial" panose="020B0604020202020204" pitchFamily="34" charset="0"/>
                        </a:rPr>
                        <a:t>363.14</a:t>
                      </a:r>
                      <a:endParaRPr lang="en-US" sz="1500" dirty="0">
                        <a:effectLst/>
                        <a:latin typeface="Arial" panose="020B0604020202020204" pitchFamily="34" charset="0"/>
                        <a:cs typeface="Arial" panose="020B0604020202020204" pitchFamily="34" charset="0"/>
                      </a:endParaRPr>
                    </a:p>
                    <a:p>
                      <a:pPr marL="0" marR="0" algn="ctr">
                        <a:lnSpc>
                          <a:spcPct val="100000"/>
                        </a:lnSpc>
                        <a:spcBef>
                          <a:spcPts val="0"/>
                        </a:spcBef>
                        <a:spcAft>
                          <a:spcPts val="800"/>
                        </a:spcAft>
                      </a:pPr>
                      <a:r>
                        <a:rPr lang="en-US" sz="1500" dirty="0">
                          <a:effectLst/>
                          <a:latin typeface="Arial" panose="020B0604020202020204" pitchFamily="34" charset="0"/>
                          <a:cs typeface="Arial" panose="020B0604020202020204" pitchFamily="34" charset="0"/>
                        </a:rPr>
                        <a:t> </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80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800"/>
                        </a:spcAft>
                      </a:pPr>
                      <a:r>
                        <a:rPr lang="en-US" sz="1500" dirty="0" smtClean="0">
                          <a:effectLst/>
                          <a:latin typeface="Arial" panose="020B0604020202020204" pitchFamily="34" charset="0"/>
                          <a:cs typeface="Arial" panose="020B0604020202020204" pitchFamily="34" charset="0"/>
                        </a:rPr>
                        <a:t>Does </a:t>
                      </a:r>
                      <a:r>
                        <a:rPr lang="en-US" sz="1500" dirty="0">
                          <a:effectLst/>
                          <a:latin typeface="Arial" panose="020B0604020202020204" pitchFamily="34" charset="0"/>
                          <a:cs typeface="Arial" panose="020B0604020202020204" pitchFamily="34" charset="0"/>
                        </a:rPr>
                        <a:t>not Support this model over </a:t>
                      </a:r>
                      <a:r>
                        <a:rPr lang="en-US" sz="1500" dirty="0" smtClean="0">
                          <a:effectLst/>
                          <a:latin typeface="Arial" panose="020B0604020202020204" pitchFamily="34" charset="0"/>
                          <a:cs typeface="Arial" panose="020B0604020202020204" pitchFamily="34" charset="0"/>
                        </a:rPr>
                        <a:t>the first </a:t>
                      </a:r>
                      <a:r>
                        <a:rPr lang="en-US" sz="1500" dirty="0">
                          <a:effectLst/>
                          <a:latin typeface="Arial" panose="020B0604020202020204" pitchFamily="34" charset="0"/>
                          <a:cs typeface="Arial" panose="020B0604020202020204" pitchFamily="34" charset="0"/>
                        </a:rPr>
                        <a:t>model</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800"/>
                        </a:spcAft>
                      </a:pPr>
                      <a:endParaRPr lang="en-US" sz="1500" dirty="0" smtClean="0">
                        <a:effectLst/>
                        <a:latin typeface="Arial" panose="020B0604020202020204" pitchFamily="34" charset="0"/>
                        <a:cs typeface="Arial" panose="020B0604020202020204" pitchFamily="34" charset="0"/>
                      </a:endParaRPr>
                    </a:p>
                    <a:p>
                      <a:pPr marL="0" marR="0" algn="ctr">
                        <a:lnSpc>
                          <a:spcPct val="100000"/>
                        </a:lnSpc>
                        <a:spcBef>
                          <a:spcPts val="0"/>
                        </a:spcBef>
                        <a:spcAft>
                          <a:spcPts val="800"/>
                        </a:spcAft>
                      </a:pPr>
                      <a:r>
                        <a:rPr lang="en-US" sz="1500" dirty="0" smtClean="0">
                          <a:effectLst/>
                          <a:latin typeface="Arial" panose="020B0604020202020204" pitchFamily="34" charset="0"/>
                          <a:cs typeface="Arial" panose="020B0604020202020204" pitchFamily="34" charset="0"/>
                        </a:rPr>
                        <a:t>Overparameterized </a:t>
                      </a:r>
                      <a:r>
                        <a:rPr lang="en-US" sz="1500" dirty="0">
                          <a:effectLst/>
                          <a:latin typeface="Arial" panose="020B0604020202020204" pitchFamily="34" charset="0"/>
                          <a:cs typeface="Arial" panose="020B0604020202020204" pitchFamily="34" charset="0"/>
                        </a:rPr>
                        <a:t>model</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4392" marR="543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0808982"/>
                  </a:ext>
                </a:extLst>
              </a:tr>
            </a:tbl>
          </a:graphicData>
        </a:graphic>
      </p:graphicFrame>
    </p:spTree>
    <p:extLst>
      <p:ext uri="{BB962C8B-B14F-4D97-AF65-F5344CB8AC3E}">
        <p14:creationId xmlns:p14="http://schemas.microsoft.com/office/powerpoint/2010/main" val="2110866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618" y="262292"/>
            <a:ext cx="10421983" cy="913366"/>
          </a:xfrm>
        </p:spPr>
        <p:style>
          <a:lnRef idx="2">
            <a:schemeClr val="accent3"/>
          </a:lnRef>
          <a:fillRef idx="1">
            <a:schemeClr val="lt1"/>
          </a:fillRef>
          <a:effectRef idx="0">
            <a:schemeClr val="accent3"/>
          </a:effectRef>
          <a:fontRef idx="minor">
            <a:schemeClr val="dk1"/>
          </a:fontRef>
        </p:style>
        <p:txBody>
          <a:bodyPr>
            <a:normAutofit fontScale="90000"/>
          </a:bodyPr>
          <a:lstStyle/>
          <a:p>
            <a:r>
              <a:rPr lang="en-US" b="1" dirty="0" smtClean="0"/>
              <a:t>APPLICATION – FORECASTING CRIME INCIDENTS</a:t>
            </a:r>
            <a:endParaRPr lang="en-US" b="1" dirty="0"/>
          </a:p>
        </p:txBody>
      </p:sp>
      <p:sp>
        <p:nvSpPr>
          <p:cNvPr id="3" name="Content Placeholder 2"/>
          <p:cNvSpPr>
            <a:spLocks noGrp="1"/>
          </p:cNvSpPr>
          <p:nvPr>
            <p:ph idx="1"/>
          </p:nvPr>
        </p:nvSpPr>
        <p:spPr>
          <a:xfrm>
            <a:off x="838200" y="1626326"/>
            <a:ext cx="5196840" cy="4161237"/>
          </a:xfrm>
        </p:spPr>
        <p:style>
          <a:lnRef idx="2">
            <a:schemeClr val="accent5"/>
          </a:lnRef>
          <a:fillRef idx="1">
            <a:schemeClr val="lt1"/>
          </a:fillRef>
          <a:effectRef idx="0">
            <a:schemeClr val="accent5"/>
          </a:effectRef>
          <a:fontRef idx="minor">
            <a:schemeClr val="dk1"/>
          </a:fontRef>
        </p:style>
        <p:txBody>
          <a:bodyPr/>
          <a:lstStyle/>
          <a:p>
            <a:r>
              <a:rPr lang="en-US" dirty="0" smtClean="0"/>
              <a:t>Forecast Boston Crime Incidents in the near future – From the forecast, it shows that overall incidents are going down with seasonal pattern</a:t>
            </a:r>
          </a:p>
          <a:p>
            <a:r>
              <a:rPr lang="en-US" dirty="0" smtClean="0"/>
              <a:t>Accurate </a:t>
            </a:r>
            <a:r>
              <a:rPr lang="en-US" dirty="0"/>
              <a:t>forecasting is beneficial for society because law enforcement can </a:t>
            </a:r>
            <a:r>
              <a:rPr lang="en-US" dirty="0" smtClean="0"/>
              <a:t>use this data prediction to </a:t>
            </a:r>
            <a:r>
              <a:rPr lang="en-US" dirty="0"/>
              <a:t>prepare for forecasted </a:t>
            </a:r>
            <a:r>
              <a:rPr lang="en-US" dirty="0" smtClean="0"/>
              <a:t>crime incidents</a:t>
            </a:r>
            <a:endParaRPr lang="en-US" dirty="0"/>
          </a:p>
        </p:txBody>
      </p:sp>
      <p:pic>
        <p:nvPicPr>
          <p:cNvPr id="5" name="Picture 4"/>
          <p:cNvPicPr>
            <a:picLocks noChangeAspect="1"/>
          </p:cNvPicPr>
          <p:nvPr/>
        </p:nvPicPr>
        <p:blipFill>
          <a:blip r:embed="rId2"/>
          <a:stretch>
            <a:fillRect/>
          </a:stretch>
        </p:blipFill>
        <p:spPr>
          <a:xfrm>
            <a:off x="6522720" y="1500770"/>
            <a:ext cx="4858881" cy="3393447"/>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3"/>
          <a:stretch>
            <a:fillRect/>
          </a:stretch>
        </p:blipFill>
        <p:spPr>
          <a:xfrm>
            <a:off x="6470469" y="5123225"/>
            <a:ext cx="4998720" cy="600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1116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939" y="281930"/>
            <a:ext cx="3106783" cy="662486"/>
          </a:xfrm>
        </p:spPr>
        <p:style>
          <a:lnRef idx="2">
            <a:schemeClr val="accent3"/>
          </a:lnRef>
          <a:fillRef idx="1">
            <a:schemeClr val="lt1"/>
          </a:fillRef>
          <a:effectRef idx="0">
            <a:schemeClr val="accent3"/>
          </a:effectRef>
          <a:fontRef idx="minor">
            <a:schemeClr val="dk1"/>
          </a:fontRef>
        </p:style>
        <p:txBody>
          <a:bodyPr>
            <a:normAutofit fontScale="90000"/>
          </a:bodyPr>
          <a:lstStyle/>
          <a:p>
            <a:pPr algn="ctr"/>
            <a:r>
              <a:rPr lang="en-US" b="1" dirty="0" smtClean="0"/>
              <a:t>CONCLUSION</a:t>
            </a:r>
            <a:endParaRPr lang="en-US" b="1" dirty="0"/>
          </a:p>
        </p:txBody>
      </p:sp>
      <p:sp>
        <p:nvSpPr>
          <p:cNvPr id="3" name="Content Placeholder 2"/>
          <p:cNvSpPr>
            <a:spLocks noGrp="1"/>
          </p:cNvSpPr>
          <p:nvPr>
            <p:ph idx="1"/>
          </p:nvPr>
        </p:nvSpPr>
        <p:spPr>
          <a:xfrm>
            <a:off x="838199" y="1151169"/>
            <a:ext cx="10515600" cy="1305059"/>
          </a:xfrm>
          <a:ln/>
        </p:spPr>
        <p:style>
          <a:lnRef idx="2">
            <a:schemeClr val="accent5"/>
          </a:lnRef>
          <a:fillRef idx="1">
            <a:schemeClr val="lt1"/>
          </a:fillRef>
          <a:effectRef idx="0">
            <a:schemeClr val="accent5"/>
          </a:effectRef>
          <a:fontRef idx="minor">
            <a:schemeClr val="dk1"/>
          </a:fontRef>
        </p:style>
        <p:txBody>
          <a:bodyPr>
            <a:normAutofit/>
          </a:bodyPr>
          <a:lstStyle/>
          <a:p>
            <a:pPr marL="0" indent="0" algn="just">
              <a:buNone/>
            </a:pPr>
            <a:r>
              <a:rPr lang="en-US" sz="2000" dirty="0"/>
              <a:t>Police departments across the world have to deal with the reality that crime is prevalent.  The data was collected in order to predict the future crime incidents in Boston that were to occur over the next two years. The ARIMA(0,1,0)(0,1,0)[12] model was ultimately selected as the model to forecast with, and the model was proven to forecast with accuracy and reliability.</a:t>
            </a:r>
          </a:p>
          <a:p>
            <a:pPr marL="0" indent="0" algn="just">
              <a:buNone/>
            </a:pPr>
            <a:endParaRPr lang="en-US" sz="2000" dirty="0"/>
          </a:p>
        </p:txBody>
      </p:sp>
      <p:sp>
        <p:nvSpPr>
          <p:cNvPr id="4" name="Title 1"/>
          <p:cNvSpPr txBox="1">
            <a:spLocks/>
          </p:cNvSpPr>
          <p:nvPr/>
        </p:nvSpPr>
        <p:spPr>
          <a:xfrm>
            <a:off x="2658833" y="2665624"/>
            <a:ext cx="7309760" cy="662486"/>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4000" b="1" dirty="0" smtClean="0"/>
              <a:t>LIMITATIONS AND FUTURE SCOPE</a:t>
            </a:r>
            <a:endParaRPr lang="en-US" sz="4000" b="1" dirty="0"/>
          </a:p>
        </p:txBody>
      </p:sp>
      <p:sp>
        <p:nvSpPr>
          <p:cNvPr id="5" name="Content Placeholder 2"/>
          <p:cNvSpPr txBox="1">
            <a:spLocks/>
          </p:cNvSpPr>
          <p:nvPr/>
        </p:nvSpPr>
        <p:spPr>
          <a:xfrm>
            <a:off x="838199" y="3500214"/>
            <a:ext cx="10515600" cy="296154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en-US" sz="2000" dirty="0"/>
              <a:t>As you know there might be n number of factors that are basically responsible for the increase or decrease in the crime incidents. In my opinion, the limitations of this model are that it does not consider any external factors such as for example political impact or say poverty rate or any such factors into consideration while forecasting the crime incidents. </a:t>
            </a:r>
          </a:p>
          <a:p>
            <a:pPr algn="just"/>
            <a:r>
              <a:rPr lang="en-US" sz="2000" dirty="0" smtClean="0"/>
              <a:t>The </a:t>
            </a:r>
            <a:r>
              <a:rPr lang="en-US" sz="2000" dirty="0"/>
              <a:t>future work may include determining if incorporating external factors increases or decreases the forecasting abilities of this particular data set. Basically, the current forecasted numbers looked convincing based on the past and hence I could say that my model was working properly. But here a point should be noted that this forecast might change if you include external factors in the analysis. This would be a very good future scope to carry forward with this idea of forecasting crime incidents in the Boston region.</a:t>
            </a:r>
          </a:p>
          <a:p>
            <a:pPr marL="0" indent="0" algn="just">
              <a:buFont typeface="Arial" panose="020B0604020202020204" pitchFamily="34" charset="0"/>
              <a:buNone/>
            </a:pPr>
            <a:endParaRPr lang="en-US" sz="2000" dirty="0"/>
          </a:p>
        </p:txBody>
      </p:sp>
    </p:spTree>
    <p:extLst>
      <p:ext uri="{BB962C8B-B14F-4D97-AF65-F5344CB8AC3E}">
        <p14:creationId xmlns:p14="http://schemas.microsoft.com/office/powerpoint/2010/main" val="4004492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633</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DATA INFORMATION</vt:lpstr>
      <vt:lpstr>MODEL SELECTION</vt:lpstr>
      <vt:lpstr>METHODS</vt:lpstr>
      <vt:lpstr>MODEL ASSUMPTIONS</vt:lpstr>
      <vt:lpstr>ANALYSIS OF OVERPARAMETERIZED MODELS</vt:lpstr>
      <vt:lpstr>APPLICATION – FORECASTING CRIME INCIDENTS</vt:lpstr>
      <vt:lpstr>CONCLUSION</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Time Series Models to Forecast Armed Robberies By: Dylan Cox</dc:title>
  <dc:creator>Dylan Cox</dc:creator>
  <cp:lastModifiedBy>Parag Sasturkar</cp:lastModifiedBy>
  <cp:revision>44</cp:revision>
  <dcterms:created xsi:type="dcterms:W3CDTF">2017-12-11T22:32:34Z</dcterms:created>
  <dcterms:modified xsi:type="dcterms:W3CDTF">2019-01-10T15:12:44Z</dcterms:modified>
</cp:coreProperties>
</file>