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ani Sankar Telaprolu" userId="35cee85f-9e58-4d2f-bfe0-9974ec9ca845" providerId="ADAL" clId="{52D51ADD-C310-4F24-9373-E84E92754BC4}"/>
    <pc:docChg chg="modSld">
      <pc:chgData name="Bhavani Sankar Telaprolu" userId="35cee85f-9e58-4d2f-bfe0-9974ec9ca845" providerId="ADAL" clId="{52D51ADD-C310-4F24-9373-E84E92754BC4}" dt="2020-04-15T12:35:55.944" v="0" actId="20577"/>
      <pc:docMkLst>
        <pc:docMk/>
      </pc:docMkLst>
      <pc:sldChg chg="modSp">
        <pc:chgData name="Bhavani Sankar Telaprolu" userId="35cee85f-9e58-4d2f-bfe0-9974ec9ca845" providerId="ADAL" clId="{52D51ADD-C310-4F24-9373-E84E92754BC4}" dt="2020-04-15T12:35:55.944" v="0" actId="20577"/>
        <pc:sldMkLst>
          <pc:docMk/>
          <pc:sldMk cId="602457051" sldId="256"/>
        </pc:sldMkLst>
        <pc:spChg chg="mod">
          <ac:chgData name="Bhavani Sankar Telaprolu" userId="35cee85f-9e58-4d2f-bfe0-9974ec9ca845" providerId="ADAL" clId="{52D51ADD-C310-4F24-9373-E84E92754BC4}" dt="2020-04-15T12:35:55.944" v="0" actId="20577"/>
          <ac:spMkLst>
            <pc:docMk/>
            <pc:sldMk cId="602457051" sldId="256"/>
            <ac:spMk id="3" creationId="{69CF5742-94B0-4C15-8646-C44ADF12E5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7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5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7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4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4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9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0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8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2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2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79" r:id="rId6"/>
    <p:sldLayoutId id="2147483775" r:id="rId7"/>
    <p:sldLayoutId id="2147483776" r:id="rId8"/>
    <p:sldLayoutId id="2147483777" r:id="rId9"/>
    <p:sldLayoutId id="2147483778" r:id="rId10"/>
    <p:sldLayoutId id="21474837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nap/amazon-fine-food-review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D52C3574-FB84-4865-B8E3-0AAB4275F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3523488" y="-16255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28786-C328-4674-9F55-92653AFCC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619125"/>
            <a:ext cx="11396090" cy="2809875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4000" dirty="0">
                <a:cs typeface="Calibri" panose="020F0502020204030204" pitchFamily="34" charset="0"/>
              </a:rPr>
            </a:br>
            <a:br>
              <a:rPr lang="en-US" sz="4000" dirty="0">
                <a:cs typeface="Calibri" panose="020F0502020204030204" pitchFamily="34" charset="0"/>
              </a:rPr>
            </a:br>
            <a:br>
              <a:rPr lang="en-US" sz="4000" dirty="0">
                <a:cs typeface="Calibri" panose="020F0502020204030204" pitchFamily="34" charset="0"/>
              </a:rPr>
            </a:br>
            <a:br>
              <a:rPr lang="en-US" sz="4000" dirty="0">
                <a:cs typeface="Calibri" panose="020F0502020204030204" pitchFamily="34" charset="0"/>
              </a:rPr>
            </a:br>
            <a:br>
              <a:rPr lang="en-US" sz="4000" dirty="0">
                <a:cs typeface="Calibri" panose="020F0502020204030204" pitchFamily="34" charset="0"/>
              </a:rPr>
            </a:br>
            <a:br>
              <a:rPr lang="en-US" sz="4000" dirty="0">
                <a:cs typeface="Calibri" panose="020F0502020204030204" pitchFamily="34" charset="0"/>
              </a:rPr>
            </a:br>
            <a:br>
              <a:rPr lang="en-US" sz="4000" dirty="0">
                <a:cs typeface="Calibri" panose="020F0502020204030204" pitchFamily="34" charset="0"/>
              </a:rPr>
            </a:br>
            <a:br>
              <a:rPr lang="en-US" sz="4000" dirty="0">
                <a:cs typeface="Calibri" panose="020F0502020204030204" pitchFamily="34" charset="0"/>
              </a:rPr>
            </a:br>
            <a:br>
              <a:rPr lang="en-US" sz="4000" dirty="0">
                <a:cs typeface="Calibri" panose="020F0502020204030204" pitchFamily="34" charset="0"/>
              </a:rPr>
            </a:br>
            <a:br>
              <a:rPr lang="en-US" sz="4000" dirty="0">
                <a:cs typeface="Calibri" panose="020F0502020204030204" pitchFamily="34" charset="0"/>
              </a:rPr>
            </a:br>
            <a:br>
              <a:rPr lang="en-US" sz="4000" dirty="0">
                <a:cs typeface="Calibri" panose="020F0502020204030204" pitchFamily="34" charset="0"/>
              </a:rPr>
            </a:br>
            <a:br>
              <a:rPr lang="en-US" sz="4000" dirty="0">
                <a:cs typeface="Calibri" panose="020F0502020204030204" pitchFamily="34" charset="0"/>
              </a:rPr>
            </a:br>
            <a:br>
              <a:rPr lang="en-US" sz="4000" dirty="0">
                <a:cs typeface="Calibri" panose="020F0502020204030204" pitchFamily="34" charset="0"/>
              </a:rPr>
            </a:br>
            <a:br>
              <a:rPr lang="en-US" sz="4000" dirty="0">
                <a:cs typeface="Calibri" panose="020F0502020204030204" pitchFamily="34" charset="0"/>
              </a:rPr>
            </a:br>
            <a:r>
              <a:rPr lang="en-US" sz="4000" dirty="0">
                <a:cs typeface="Calibri" panose="020F0502020204030204" pitchFamily="34" charset="0"/>
              </a:rPr>
              <a:t>     INFO 6105 – Final Project</a:t>
            </a:r>
            <a:br>
              <a:rPr lang="en-US" sz="4000" dirty="0">
                <a:cs typeface="Calibri" panose="020F0502020204030204" pitchFamily="34" charset="0"/>
              </a:rPr>
            </a:br>
            <a:r>
              <a:rPr lang="en-US" sz="4000" b="1" dirty="0">
                <a:cs typeface="Calibri" panose="020F0502020204030204" pitchFamily="34" charset="0"/>
              </a:rPr>
              <a:t>Amazon Fine Food Review</a:t>
            </a:r>
            <a:br>
              <a:rPr lang="en-US" sz="4000" dirty="0">
                <a:cs typeface="Calibri" panose="020F0502020204030204" pitchFamily="34" charset="0"/>
              </a:rPr>
            </a:br>
            <a:r>
              <a:rPr lang="en-US" sz="4000" dirty="0">
                <a:cs typeface="Calibri" panose="020F0502020204030204" pitchFamily="34" charset="0"/>
              </a:rPr>
              <a:t>Team: </a:t>
            </a:r>
            <a:r>
              <a:rPr lang="en-US" sz="4000" b="1" dirty="0">
                <a:cs typeface="Calibri" panose="020F0502020204030204" pitchFamily="34" charset="0"/>
              </a:rPr>
              <a:t>Flash</a:t>
            </a:r>
            <a:br>
              <a:rPr lang="en-US" sz="4000" b="1" dirty="0">
                <a:cs typeface="Calibri" panose="020F0502020204030204" pitchFamily="34" charset="0"/>
              </a:rPr>
            </a:br>
            <a:br>
              <a:rPr lang="en-US" sz="4000" b="1" dirty="0">
                <a:cs typeface="Calibri" panose="020F0502020204030204" pitchFamily="34" charset="0"/>
              </a:rPr>
            </a:br>
            <a:r>
              <a:rPr lang="en-US" sz="4000" dirty="0">
                <a:cs typeface="Calibri" panose="020F0502020204030204" pitchFamily="34" charset="0"/>
              </a:rPr>
              <a:t>Natural Language Processing</a:t>
            </a:r>
            <a:endParaRPr lang="en-US" sz="4000" b="1" dirty="0"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F5742-94B0-4C15-8646-C44ADF12E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3591550"/>
            <a:ext cx="6618986" cy="2333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Bhavani Shankar Telaprolu – 001083390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Parag Laxmichand Shah – 001063214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Dongzhe Wu – 001304924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/>
              <a:t>Chinwoo</a:t>
            </a:r>
            <a:r>
              <a:rPr lang="en-US" sz="1700" dirty="0"/>
              <a:t> </a:t>
            </a:r>
            <a:r>
              <a:rPr lang="en-US" sz="1700" dirty="0" err="1"/>
              <a:t>Haan</a:t>
            </a:r>
            <a:r>
              <a:rPr lang="en-US" sz="1700" dirty="0"/>
              <a:t> – 001082279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0245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CF35-BD08-4FC4-A852-76AF189F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898EC-EA55-4FD3-898A-F6BB77909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493" y="2163699"/>
            <a:ext cx="10168128" cy="42466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primary goal of this project is to find out whether the reviews present in the dataset are positive/negative</a:t>
            </a:r>
          </a:p>
          <a:p>
            <a:r>
              <a:rPr lang="en-US" dirty="0"/>
              <a:t>The dataset used is from Kaggle at </a:t>
            </a:r>
            <a:r>
              <a:rPr lang="en-US" dirty="0">
                <a:hlinkClick r:id="rId2"/>
              </a:rPr>
              <a:t>https://www.kaggle.com/snap/amazon-fine-food-reviews</a:t>
            </a:r>
            <a:endParaRPr lang="en-US" dirty="0"/>
          </a:p>
          <a:p>
            <a:r>
              <a:rPr lang="en-US" dirty="0"/>
              <a:t>The data in this dataset is in two formats: </a:t>
            </a:r>
          </a:p>
          <a:p>
            <a:pPr lvl="1"/>
            <a:r>
              <a:rPr lang="en-US" dirty="0"/>
              <a:t>1. Comma Separated values (CSV)</a:t>
            </a:r>
          </a:p>
          <a:p>
            <a:pPr lvl="1"/>
            <a:r>
              <a:rPr lang="en-US" dirty="0"/>
              <a:t>2. SQLite</a:t>
            </a:r>
          </a:p>
          <a:p>
            <a:r>
              <a:rPr lang="en-US" dirty="0"/>
              <a:t>We are using SQLite Data to perform NLP operations on this data using k-NN model</a:t>
            </a:r>
          </a:p>
          <a:p>
            <a:r>
              <a:rPr lang="en-US" dirty="0"/>
              <a:t>Review score &lt; 3 is considered as negative &amp; Review score &gt;3 is considered as positive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4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80C8-EAF2-40D2-AE49-5D860FB3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C4EEF-D160-44B5-9366-911456A17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1. Sort data based on time</a:t>
            </a:r>
          </a:p>
          <a:p>
            <a:r>
              <a:rPr lang="en-US" dirty="0"/>
              <a:t>2. Convert reviews of "Amazon Fine Food Review" dataset into vectors using Bag of words</a:t>
            </a:r>
          </a:p>
          <a:p>
            <a:r>
              <a:rPr lang="en-US" dirty="0"/>
              <a:t>3. Split data into train and test</a:t>
            </a:r>
          </a:p>
          <a:p>
            <a:r>
              <a:rPr lang="en-US" dirty="0"/>
              <a:t>4. Find best hyperparameter by k-fold cross validation</a:t>
            </a:r>
          </a:p>
          <a:p>
            <a:r>
              <a:rPr lang="en-US" dirty="0"/>
              <a:t>5. Apply k-NN model on the train data</a:t>
            </a:r>
          </a:p>
          <a:p>
            <a:r>
              <a:rPr lang="en-US" dirty="0"/>
              <a:t>6. Find accuracy of the model</a:t>
            </a:r>
          </a:p>
          <a:p>
            <a:r>
              <a:rPr lang="en-US" dirty="0"/>
              <a:t>7. Print confusion matrix and plot error 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2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569A-B8AA-4FFC-8677-E9EDAA92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629A-67CB-4D07-96FB-1C187FFF5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The given dataset has a lot of redundant data which is eliminated using duplicate function</a:t>
            </a:r>
          </a:p>
          <a:p>
            <a:pPr algn="just"/>
            <a:r>
              <a:rPr lang="en-US" dirty="0"/>
              <a:t>The dataset contains “HN &amp; HD”, helpful numerator and denominator which states the number of users find this data useful</a:t>
            </a:r>
          </a:p>
          <a:p>
            <a:pPr algn="just"/>
            <a:r>
              <a:rPr lang="en-US" dirty="0"/>
              <a:t>Eliminated useless data by checking the condition </a:t>
            </a:r>
            <a:r>
              <a:rPr lang="en-US" b="1" dirty="0"/>
              <a:t>HN&lt;=HD</a:t>
            </a:r>
          </a:p>
          <a:p>
            <a:pPr algn="just"/>
            <a:r>
              <a:rPr lang="en-US" dirty="0"/>
              <a:t>Sorted the data according to the time -&gt; </a:t>
            </a:r>
            <a:r>
              <a:rPr lang="en-US" b="1" dirty="0"/>
              <a:t>Time-based splitting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6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A65B-902E-4B82-A1D3-725A3F18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Pre-processing: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1855-AC1A-4E8E-B6C1-B9605E68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</a:t>
            </a:r>
            <a:r>
              <a:rPr lang="en-US" b="1" dirty="0"/>
              <a:t>Bag of Words model</a:t>
            </a:r>
            <a:r>
              <a:rPr lang="en-US" dirty="0"/>
              <a:t> for preprocessing the text data present in the Amazon reviews</a:t>
            </a:r>
          </a:p>
          <a:p>
            <a:r>
              <a:rPr lang="en-US" dirty="0"/>
              <a:t>Regular expressions are used to remove any punctuations or any other special characters</a:t>
            </a:r>
          </a:p>
          <a:p>
            <a:r>
              <a:rPr lang="en-US" dirty="0"/>
              <a:t>Converted all the text to lowercase</a:t>
            </a:r>
          </a:p>
          <a:p>
            <a:r>
              <a:rPr lang="en-US" b="1" dirty="0"/>
              <a:t>Stemming</a:t>
            </a:r>
            <a:r>
              <a:rPr lang="en-US" dirty="0"/>
              <a:t> is done by converting the word to it’s base  word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helpful,helping,helps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help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6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64A1-2D97-4C0A-A20B-FCF53E54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Pre-processing: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653A-D0EB-45A8-ADF6-2DECC8A21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Lemmatizing</a:t>
            </a:r>
            <a:r>
              <a:rPr lang="en-US" dirty="0"/>
              <a:t> is done by grouping the words that are considered as one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San Jose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SanJose</a:t>
            </a:r>
            <a:endParaRPr lang="en-US" dirty="0"/>
          </a:p>
          <a:p>
            <a:r>
              <a:rPr lang="en-US" b="1" dirty="0"/>
              <a:t>Removal of stop words </a:t>
            </a:r>
            <a:r>
              <a:rPr lang="en-US" dirty="0"/>
              <a:t>is done by looping through the reviews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The food is very good</a:t>
            </a:r>
          </a:p>
          <a:p>
            <a:pPr lvl="1"/>
            <a:r>
              <a:rPr lang="en-US" dirty="0"/>
              <a:t>Common words like “</a:t>
            </a:r>
            <a:r>
              <a:rPr lang="en-US" dirty="0" err="1"/>
              <a:t>The,food,is</a:t>
            </a:r>
            <a:r>
              <a:rPr lang="en-US" dirty="0"/>
              <a:t>” are removed</a:t>
            </a:r>
          </a:p>
          <a:p>
            <a:r>
              <a:rPr lang="en-US" dirty="0"/>
              <a:t>Finally, the review is reduced to lower dimensions</a:t>
            </a:r>
          </a:p>
        </p:txBody>
      </p:sp>
    </p:spTree>
    <p:extLst>
      <p:ext uri="{BB962C8B-B14F-4D97-AF65-F5344CB8AC3E}">
        <p14:creationId xmlns:p14="http://schemas.microsoft.com/office/powerpoint/2010/main" val="301401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7A6B-78B1-4459-8394-FBDB23E9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Featurization of Bag of words &amp; k-NN: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86C2-00D7-4FD4-8B70-47674B979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looping through the reviews and processing of text, the final words are converted into vectors with lower dimension</a:t>
            </a:r>
          </a:p>
          <a:p>
            <a:r>
              <a:rPr lang="en-US" dirty="0"/>
              <a:t>Used Cross-validation concept to decide the hyperparameter “K”</a:t>
            </a:r>
          </a:p>
          <a:p>
            <a:r>
              <a:rPr lang="en-US" dirty="0"/>
              <a:t>k-fold cross-validation is done</a:t>
            </a:r>
          </a:p>
          <a:p>
            <a:r>
              <a:rPr lang="en-US" dirty="0"/>
              <a:t>Eliminated overfitting &amp; underfitting</a:t>
            </a:r>
          </a:p>
          <a:p>
            <a:r>
              <a:rPr lang="en-US" dirty="0"/>
              <a:t>Trained/tested using k-NN model</a:t>
            </a:r>
          </a:p>
          <a:p>
            <a:r>
              <a:rPr lang="en-US" dirty="0"/>
              <a:t>Checked the accuracy &amp; plotted the confusion matrix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6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6EAF-9801-4275-8658-57336C58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&amp;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99F4-EFF8-40C3-9631-C25646DF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92" y="1967865"/>
            <a:ext cx="15025603" cy="6962403"/>
          </a:xfrm>
        </p:spPr>
        <p:txBody>
          <a:bodyPr/>
          <a:lstStyle/>
          <a:p>
            <a:r>
              <a:rPr lang="en-US" dirty="0"/>
              <a:t>Applied Bag of words to convert text to vector</a:t>
            </a:r>
          </a:p>
          <a:p>
            <a:r>
              <a:rPr lang="en-US" dirty="0"/>
              <a:t>Hyperparameter for the k-NN model is 8</a:t>
            </a:r>
          </a:p>
          <a:p>
            <a:r>
              <a:rPr lang="en-US" dirty="0"/>
              <a:t>Got accuracy of 85.066667%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                            Thank you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6E6C87-26D8-4BEA-8276-62249B820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5" y="2244367"/>
            <a:ext cx="3990975" cy="342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492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412431"/>
      </a:dk2>
      <a:lt2>
        <a:srgbClr val="E8E2E4"/>
      </a:lt2>
      <a:accent1>
        <a:srgbClr val="2CB387"/>
      </a:accent1>
      <a:accent2>
        <a:srgbClr val="39B859"/>
      </a:accent2>
      <a:accent3>
        <a:srgbClr val="3AB1BD"/>
      </a:accent3>
      <a:accent4>
        <a:srgbClr val="BE2EA9"/>
      </a:accent4>
      <a:accent5>
        <a:srgbClr val="D0407E"/>
      </a:accent5>
      <a:accent6>
        <a:srgbClr val="BE2E31"/>
      </a:accent6>
      <a:hlink>
        <a:srgbClr val="C34C73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389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                   INFO 6105 – Final Project Amazon Fine Food Review Team: Flash  Natural Language Processing</vt:lpstr>
      <vt:lpstr>Project Description:</vt:lpstr>
      <vt:lpstr>Workflow:</vt:lpstr>
      <vt:lpstr>Data Cleaning: </vt:lpstr>
      <vt:lpstr>Text Pre-processing: (1)</vt:lpstr>
      <vt:lpstr>Text Pre-processing: (2)</vt:lpstr>
      <vt:lpstr>Featurization of Bag of words &amp; k-NN:</vt:lpstr>
      <vt:lpstr>Observations &amp; Results: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INFO 6105 – Final Project Amazon Fine Food Review Team: Flash</dc:title>
  <dc:creator>Bhavani Sankar Telaprolu</dc:creator>
  <cp:lastModifiedBy>Bhavani Sankar Telaprolu</cp:lastModifiedBy>
  <cp:revision>9</cp:revision>
  <cp:lastPrinted>2020-04-15T12:12:48Z</cp:lastPrinted>
  <dcterms:created xsi:type="dcterms:W3CDTF">2020-04-15T11:21:35Z</dcterms:created>
  <dcterms:modified xsi:type="dcterms:W3CDTF">2020-04-16T08:32:29Z</dcterms:modified>
</cp:coreProperties>
</file>