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0" r:id="rId8"/>
    <p:sldId id="268" r:id="rId9"/>
    <p:sldId id="266" r:id="rId10"/>
    <p:sldId id="267" r:id="rId11"/>
    <p:sldId id="269" r:id="rId12"/>
    <p:sldId id="270" r:id="rId13"/>
    <p:sldId id="284" r:id="rId14"/>
    <p:sldId id="271" r:id="rId15"/>
    <p:sldId id="272" r:id="rId16"/>
    <p:sldId id="273" r:id="rId17"/>
    <p:sldId id="274" r:id="rId18"/>
    <p:sldId id="259" r:id="rId19"/>
    <p:sldId id="275" r:id="rId20"/>
    <p:sldId id="276" r:id="rId21"/>
    <p:sldId id="283" r:id="rId22"/>
    <p:sldId id="278" r:id="rId23"/>
    <p:sldId id="279" r:id="rId24"/>
    <p:sldId id="281" r:id="rId25"/>
    <p:sldId id="282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B8272-0186-48E1-92C7-1426457830E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Kakayeva Ogulnabat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FF2EE-7B3B-416F-A196-18E358018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1100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E91A5-65BA-4E1A-89AF-EAF0E2FD37F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Kakayeva Ogulnabat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69E62-A623-4BD0-BB55-1555EE2CB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0645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Kakayeva Ogulnabat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33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AD72-B7A3-4367-88D7-91A9249C0612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Kakayeva Ogulnabat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85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0C-CAC6-4FEF-A173-EE9CD03A9E68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Kakayeva Ogulnabat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4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66C6-AFFD-41A1-A229-444182113BF9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Kakayeva Ogulnabat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5530-E6E0-4617-9C9C-33D19E066E4A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Kakayeva Ogulnabat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7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57A96-FF07-451D-A990-FF82FBE1DC15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Kakayeva Ogulnabat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12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C3B7-9559-4A6F-9ECC-9512D1B724A0}" type="datetime1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Kakayeva Ogulnabat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55E0-BED6-4BF2-8ECD-111C1A4DCF42}" type="datetime1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Kakayeva Ogulnabat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2BBA-FF88-4C16-9EDE-E9A611C217D1}" type="datetime1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Kakayeva Ogulnabat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6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AA67-2029-4883-B99F-A6665BCB196C}" type="datetime1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Kakayeva Ogulnabat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2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32A916-174D-412D-97B5-C9592E5969D5}" type="datetime1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Kakayeva Ogulnabat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2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8AEC-842C-4604-B07B-93D0E02625D7}" type="datetime1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Kakayeva Ogulnabat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C3A597-BB98-418E-AE88-5A8898CC7865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Kakayeva Ogulnabat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29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Front-end Web Design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b="1" dirty="0" smtClean="0"/>
              <a:t>Lecture 1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5834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Web Browsers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purpose of a web browser (Chrome, IE, Firefox, Safari) is to read HTML documents and display them.</a:t>
            </a:r>
          </a:p>
          <a:p>
            <a:r>
              <a:rPr lang="en-US" sz="3600" dirty="0"/>
              <a:t>The browser does not display the HTML tags, but uses them to determine how to </a:t>
            </a:r>
            <a:r>
              <a:rPr lang="en-US" sz="3600" dirty="0" smtClean="0"/>
              <a:t>display </a:t>
            </a:r>
            <a:r>
              <a:rPr lang="en-US" sz="3600" dirty="0"/>
              <a:t>the </a:t>
            </a:r>
            <a:r>
              <a:rPr lang="en-US" sz="3600" dirty="0" smtClean="0"/>
              <a:t>document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4038804"/>
            <a:ext cx="9906000" cy="227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4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90" y="168441"/>
            <a:ext cx="10337514" cy="5967931"/>
          </a:xfrm>
        </p:spPr>
      </p:pic>
    </p:spTree>
    <p:extLst>
      <p:ext uri="{BB962C8B-B14F-4D97-AF65-F5344CB8AC3E}">
        <p14:creationId xmlns:p14="http://schemas.microsoft.com/office/powerpoint/2010/main" val="40969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Document </a:t>
            </a:r>
            <a:r>
              <a:rPr lang="en-US" sz="6600" b="1" dirty="0"/>
              <a:t>type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253" y="1796353"/>
            <a:ext cx="10058400" cy="4663431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All HTML documents must start with a document type declaration: </a:t>
            </a:r>
            <a:r>
              <a:rPr lang="en-US" sz="2800" b="1" dirty="0"/>
              <a:t>&lt;!DOCTYPE html&gt;</a:t>
            </a:r>
            <a:r>
              <a:rPr lang="en-US" sz="2800" dirty="0"/>
              <a:t>.</a:t>
            </a:r>
          </a:p>
          <a:p>
            <a:r>
              <a:rPr lang="en-US" sz="2800" dirty="0"/>
              <a:t>The HTML document itself begins with </a:t>
            </a:r>
            <a:r>
              <a:rPr lang="en-US" sz="2800" b="1" dirty="0"/>
              <a:t>&lt;html&gt;</a:t>
            </a:r>
            <a:r>
              <a:rPr lang="en-US" sz="2800" dirty="0"/>
              <a:t> and ends with </a:t>
            </a:r>
            <a:r>
              <a:rPr lang="en-US" sz="2800" b="1" dirty="0"/>
              <a:t>&lt;/html&gt;</a:t>
            </a:r>
            <a:r>
              <a:rPr lang="en-US" sz="2800" dirty="0"/>
              <a:t>.</a:t>
            </a:r>
          </a:p>
          <a:p>
            <a:r>
              <a:rPr lang="en-US" sz="2800" dirty="0"/>
              <a:t>The visible part of the HTML document is between </a:t>
            </a:r>
            <a:r>
              <a:rPr lang="en-US" sz="2800" b="1" dirty="0"/>
              <a:t>&lt;body&gt;</a:t>
            </a:r>
            <a:r>
              <a:rPr lang="en-US" sz="2800" dirty="0"/>
              <a:t> and </a:t>
            </a:r>
            <a:r>
              <a:rPr lang="en-US" sz="2800" b="1" dirty="0"/>
              <a:t>&lt;/body&gt;</a:t>
            </a:r>
            <a:r>
              <a:rPr lang="en-US" sz="2800" dirty="0"/>
              <a:t>.</a:t>
            </a:r>
          </a:p>
          <a:p>
            <a:r>
              <a:rPr lang="en-US" sz="2800" dirty="0"/>
              <a:t>The &lt;!DOCTYPE&gt; Declaration</a:t>
            </a:r>
          </a:p>
          <a:p>
            <a:r>
              <a:rPr lang="en-US" sz="2800" dirty="0"/>
              <a:t>The &lt;!DOCTYPE&gt; declaration represents the document type, and helps browsers to display web pages correctly.</a:t>
            </a:r>
          </a:p>
          <a:p>
            <a:r>
              <a:rPr lang="en-US" sz="2800" dirty="0"/>
              <a:t>It must only appear once, at the top of the page (before any HTML tags).</a:t>
            </a:r>
          </a:p>
          <a:p>
            <a:r>
              <a:rPr lang="en-US" sz="2800" dirty="0"/>
              <a:t>The &lt;!DOCTYPE&gt; declaration is not case sensitive.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9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10" y="270510"/>
            <a:ext cx="11334740" cy="5988164"/>
          </a:xfrm>
        </p:spPr>
      </p:pic>
    </p:spTree>
    <p:extLst>
      <p:ext uri="{BB962C8B-B14F-4D97-AF65-F5344CB8AC3E}">
        <p14:creationId xmlns:p14="http://schemas.microsoft.com/office/powerpoint/2010/main" val="275760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HTML </a:t>
            </a:r>
            <a:r>
              <a:rPr lang="en-US" sz="7200" b="1" dirty="0" smtClean="0"/>
              <a:t>Headings</a:t>
            </a:r>
            <a:endParaRPr lang="en-US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9092"/>
          </a:xfrm>
        </p:spPr>
        <p:txBody>
          <a:bodyPr>
            <a:normAutofit fontScale="92500" lnSpcReduction="20000"/>
          </a:bodyPr>
          <a:lstStyle/>
          <a:p>
            <a:r>
              <a:rPr lang="en-US" sz="3300" dirty="0"/>
              <a:t>Headings are defined with the &lt;h1&gt; to &lt;h6&gt; tags.</a:t>
            </a:r>
          </a:p>
          <a:p>
            <a:r>
              <a:rPr lang="en-US" sz="3300" dirty="0"/>
              <a:t>&lt;h1&gt; defines the most important heading. &lt;h6&gt; defines the least important heading.</a:t>
            </a:r>
          </a:p>
          <a:p>
            <a:r>
              <a:rPr lang="en-US" sz="3300" dirty="0"/>
              <a:t>Example</a:t>
            </a:r>
          </a:p>
          <a:p>
            <a:r>
              <a:rPr lang="en-US" sz="3300" dirty="0"/>
              <a:t>&lt;h1&gt;This is heading 1&lt;/h1&gt;</a:t>
            </a:r>
            <a:br>
              <a:rPr lang="en-US" sz="3300" dirty="0"/>
            </a:br>
            <a:r>
              <a:rPr lang="en-US" sz="3300" dirty="0"/>
              <a:t>&lt;h2&gt;This is heading 2&lt;/h2&gt;</a:t>
            </a:r>
            <a:br>
              <a:rPr lang="en-US" sz="3300" dirty="0"/>
            </a:br>
            <a:r>
              <a:rPr lang="en-US" sz="3300" dirty="0"/>
              <a:t>&lt;h3&gt;This is heading 3&lt;/h3&gt;</a:t>
            </a:r>
            <a:br>
              <a:rPr lang="en-US" sz="3300" dirty="0"/>
            </a:br>
            <a:r>
              <a:rPr lang="en-US" sz="3300" dirty="0"/>
              <a:t>&lt;h4&gt;This is heading 4&lt;/h4&gt;</a:t>
            </a:r>
            <a:br>
              <a:rPr lang="en-US" sz="3300" dirty="0"/>
            </a:br>
            <a:r>
              <a:rPr lang="en-US" sz="3300" dirty="0"/>
              <a:t>&lt;h5&gt;This is heading 5&lt;/h5&gt;</a:t>
            </a:r>
            <a:br>
              <a:rPr lang="en-US" sz="3300" dirty="0"/>
            </a:br>
            <a:r>
              <a:rPr lang="en-US" sz="3300" dirty="0"/>
              <a:t>&lt;h6&gt;This is heading 6&lt;/h6</a:t>
            </a:r>
            <a:r>
              <a:rPr lang="en-US" sz="3300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25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12" y="517624"/>
            <a:ext cx="10058400" cy="482317"/>
          </a:xfrm>
        </p:spPr>
        <p:txBody>
          <a:bodyPr>
            <a:noAutofit/>
          </a:bodyPr>
          <a:lstStyle/>
          <a:p>
            <a:r>
              <a:rPr lang="en-US" sz="5400" b="1" dirty="0"/>
              <a:t>Empty HTML </a:t>
            </a:r>
            <a:r>
              <a:rPr lang="en-US" sz="5400" b="1" dirty="0" smtClean="0"/>
              <a:t>Elements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962" y="1272401"/>
            <a:ext cx="7440602" cy="4850034"/>
          </a:xfrm>
        </p:spPr>
        <p:txBody>
          <a:bodyPr>
            <a:noAutofit/>
          </a:bodyPr>
          <a:lstStyle/>
          <a:p>
            <a:r>
              <a:rPr lang="en-US" sz="2600" dirty="0"/>
              <a:t>Empty HTML Elements</a:t>
            </a:r>
          </a:p>
          <a:p>
            <a:r>
              <a:rPr lang="en-US" sz="2600" dirty="0"/>
              <a:t>HTML elements with no content are called empty elements.</a:t>
            </a:r>
          </a:p>
          <a:p>
            <a:r>
              <a:rPr lang="en-US" sz="2600" dirty="0"/>
              <a:t>The &lt;</a:t>
            </a:r>
            <a:r>
              <a:rPr lang="en-US" sz="2600" dirty="0" err="1"/>
              <a:t>hr</a:t>
            </a:r>
            <a:r>
              <a:rPr lang="en-US" sz="2600" dirty="0"/>
              <a:t>&gt; tag </a:t>
            </a:r>
            <a:r>
              <a:rPr lang="en-US" sz="2600" dirty="0" smtClean="0"/>
              <a:t>displayed </a:t>
            </a:r>
            <a:r>
              <a:rPr lang="en-US" sz="2600" dirty="0"/>
              <a:t>as a horizontal rule.</a:t>
            </a:r>
          </a:p>
          <a:p>
            <a:r>
              <a:rPr lang="en-US" sz="2600" dirty="0"/>
              <a:t>The &lt;</a:t>
            </a:r>
            <a:r>
              <a:rPr lang="en-US" sz="2600" dirty="0" err="1"/>
              <a:t>hr</a:t>
            </a:r>
            <a:r>
              <a:rPr lang="en-US" sz="2600" dirty="0"/>
              <a:t>&gt; element is used to separate content (or define a change) in an HTML page:</a:t>
            </a:r>
          </a:p>
          <a:p>
            <a:r>
              <a:rPr lang="en-US" sz="2600" dirty="0"/>
              <a:t>&lt;h1&gt;This is heading 1&lt;/h1&gt;</a:t>
            </a:r>
            <a:br>
              <a:rPr lang="en-US" sz="2600" dirty="0"/>
            </a:br>
            <a:r>
              <a:rPr lang="en-US" sz="2600" dirty="0"/>
              <a:t>&lt;p&gt;This is some </a:t>
            </a:r>
            <a:r>
              <a:rPr lang="en-US" sz="2600" dirty="0" smtClean="0"/>
              <a:t>blah </a:t>
            </a:r>
            <a:r>
              <a:rPr lang="en-US" sz="2600" dirty="0" err="1" smtClean="0"/>
              <a:t>blah</a:t>
            </a:r>
            <a:r>
              <a:rPr lang="en-US" sz="2600" dirty="0" smtClean="0"/>
              <a:t> blah.&lt;/</a:t>
            </a:r>
            <a:r>
              <a:rPr lang="en-US" sz="2600" dirty="0"/>
              <a:t>p&gt;</a:t>
            </a:r>
            <a:br>
              <a:rPr lang="en-US" sz="2600" dirty="0"/>
            </a:br>
            <a:r>
              <a:rPr lang="en-US" sz="2600" dirty="0"/>
              <a:t>&lt;</a:t>
            </a:r>
            <a:r>
              <a:rPr lang="en-US" sz="2600" dirty="0" err="1"/>
              <a:t>hr</a:t>
            </a:r>
            <a:r>
              <a:rPr lang="en-US" sz="2600" dirty="0"/>
              <a:t>&gt;</a:t>
            </a:r>
            <a:br>
              <a:rPr lang="en-US" sz="2600" dirty="0"/>
            </a:br>
            <a:r>
              <a:rPr lang="en-US" sz="2600" dirty="0"/>
              <a:t>&lt;h2&gt;This is heading 2&lt;/h2&gt;</a:t>
            </a:r>
            <a:br>
              <a:rPr lang="en-US" sz="2600" dirty="0"/>
            </a:br>
            <a:r>
              <a:rPr lang="en-US" sz="2600" dirty="0"/>
              <a:t>&lt;p&gt;This is some other </a:t>
            </a:r>
            <a:r>
              <a:rPr lang="en-US" sz="2600" dirty="0" smtClean="0"/>
              <a:t>blah </a:t>
            </a:r>
            <a:r>
              <a:rPr lang="en-US" sz="2600" dirty="0" err="1" smtClean="0"/>
              <a:t>blah</a:t>
            </a:r>
            <a:r>
              <a:rPr lang="en-US" sz="2600" dirty="0" smtClean="0"/>
              <a:t> blah.&lt;/</a:t>
            </a:r>
            <a:r>
              <a:rPr lang="en-US" sz="2600" dirty="0"/>
              <a:t>p&gt;</a:t>
            </a:r>
            <a:br>
              <a:rPr lang="en-US" sz="2600" dirty="0"/>
            </a:br>
            <a:r>
              <a:rPr lang="en-US" sz="2600" dirty="0"/>
              <a:t>&lt;</a:t>
            </a:r>
            <a:r>
              <a:rPr lang="en-US" sz="2600" dirty="0" err="1"/>
              <a:t>hr</a:t>
            </a:r>
            <a:r>
              <a:rPr lang="en-US" sz="2600" dirty="0"/>
              <a:t>&gt;</a:t>
            </a:r>
            <a:br>
              <a:rPr lang="en-US" sz="2600" dirty="0"/>
            </a:br>
            <a:endParaRPr lang="en-US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462" y="97852"/>
            <a:ext cx="3277762" cy="611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2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HTML </a:t>
            </a:r>
            <a:r>
              <a:rPr lang="en-US" sz="7200" b="1" dirty="0" smtClean="0"/>
              <a:t>Paragraphs</a:t>
            </a:r>
            <a:endParaRPr lang="en-US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HTML </a:t>
            </a:r>
            <a:r>
              <a:rPr lang="en-US" sz="3200" b="1" dirty="0"/>
              <a:t>&lt;p&gt;</a:t>
            </a:r>
            <a:r>
              <a:rPr lang="en-US" sz="3200" dirty="0"/>
              <a:t> element </a:t>
            </a:r>
            <a:r>
              <a:rPr lang="en-US" sz="3200" dirty="0" smtClean="0"/>
              <a:t>defines </a:t>
            </a:r>
            <a:r>
              <a:rPr lang="en-US" sz="3200" dirty="0"/>
              <a:t>a </a:t>
            </a:r>
            <a:r>
              <a:rPr lang="en-US" sz="3200" b="1" dirty="0"/>
              <a:t>paragraph</a:t>
            </a:r>
            <a:r>
              <a:rPr lang="en-US" sz="3200" dirty="0" smtClean="0"/>
              <a:t>:</a:t>
            </a:r>
          </a:p>
          <a:p>
            <a:r>
              <a:rPr lang="en-US" sz="3200" dirty="0"/>
              <a:t>You cannot be sure how HTML will be displayed.</a:t>
            </a:r>
          </a:p>
          <a:p>
            <a:r>
              <a:rPr lang="en-US" sz="3200" dirty="0"/>
              <a:t>Large or small screens, and resized windows will create different results.</a:t>
            </a:r>
          </a:p>
          <a:p>
            <a:r>
              <a:rPr lang="en-US" sz="3200" dirty="0"/>
              <a:t>With HTML, you cannot change the output by adding extra spaces or extra lines in your HTML code.</a:t>
            </a:r>
          </a:p>
          <a:p>
            <a:r>
              <a:rPr lang="en-US" sz="3200" dirty="0"/>
              <a:t>The browser will remove any extra spaces and extra lines when the page is </a:t>
            </a:r>
            <a:r>
              <a:rPr lang="en-US" sz="3200" dirty="0" smtClean="0"/>
              <a:t>displayed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555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387" y="1761900"/>
            <a:ext cx="10058400" cy="4023360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&lt;</a:t>
            </a:r>
            <a:r>
              <a:rPr lang="en-US" sz="2400" dirty="0"/>
              <a:t>p&gt;This </a:t>
            </a:r>
            <a:r>
              <a:rPr lang="en-US" sz="2400" dirty="0" smtClean="0"/>
              <a:t>paragraph contains </a:t>
            </a:r>
            <a:r>
              <a:rPr lang="en-US" sz="2400" dirty="0"/>
              <a:t>a lot of lines in the source code, but the browser                       ignores it. &lt;/p&gt; </a:t>
            </a:r>
            <a:endParaRPr lang="en-US" sz="2400" dirty="0" smtClean="0"/>
          </a:p>
          <a:p>
            <a:r>
              <a:rPr lang="en-US" sz="2400" dirty="0" smtClean="0"/>
              <a:t>&lt;</a:t>
            </a:r>
            <a:r>
              <a:rPr lang="en-US" sz="2400" dirty="0"/>
              <a:t>p&gt; This </a:t>
            </a:r>
            <a:r>
              <a:rPr lang="en-US" sz="2400" dirty="0" smtClean="0"/>
              <a:t>paragraph </a:t>
            </a:r>
          </a:p>
          <a:p>
            <a:r>
              <a:rPr lang="en-US" sz="2400" dirty="0" smtClean="0"/>
              <a:t>      contains </a:t>
            </a:r>
            <a:r>
              <a:rPr lang="en-US" sz="2400" dirty="0"/>
              <a:t>a lot </a:t>
            </a:r>
            <a:r>
              <a:rPr lang="en-US" sz="2400" dirty="0" smtClean="0"/>
              <a:t>of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spaces in the source code, </a:t>
            </a:r>
            <a:endParaRPr lang="en-US" sz="2400" dirty="0" smtClean="0"/>
          </a:p>
          <a:p>
            <a:r>
              <a:rPr lang="en-US" sz="2400" dirty="0" smtClean="0"/>
              <a:t>but </a:t>
            </a:r>
            <a:r>
              <a:rPr lang="en-US" sz="2400" dirty="0"/>
              <a:t>the             browser    ignores </a:t>
            </a:r>
            <a:r>
              <a:rPr lang="en-US" sz="2400" dirty="0" smtClean="0"/>
              <a:t>it.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&lt;/p&gt;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68387" y="311143"/>
            <a:ext cx="10058400" cy="1450757"/>
          </a:xfrm>
        </p:spPr>
        <p:txBody>
          <a:bodyPr>
            <a:normAutofit/>
          </a:bodyPr>
          <a:lstStyle/>
          <a:p>
            <a:r>
              <a:rPr lang="en-US" sz="7200" b="1" dirty="0"/>
              <a:t>HTML </a:t>
            </a:r>
            <a:r>
              <a:rPr lang="en-US" sz="7200" b="1" dirty="0" smtClean="0"/>
              <a:t>paragraph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06731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HTML Line Breaks</a:t>
            </a:r>
            <a:endParaRPr lang="en-US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12939" cy="4023360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The HTML </a:t>
            </a:r>
            <a:r>
              <a:rPr lang="en-US" sz="3200" b="1" dirty="0"/>
              <a:t>&lt;</a:t>
            </a:r>
            <a:r>
              <a:rPr lang="en-US" sz="3200" b="1" dirty="0" err="1"/>
              <a:t>br</a:t>
            </a:r>
            <a:r>
              <a:rPr lang="en-US" sz="3200" b="1" dirty="0"/>
              <a:t>&gt;</a:t>
            </a:r>
            <a:r>
              <a:rPr lang="en-US" sz="3200" dirty="0"/>
              <a:t> element defines a </a:t>
            </a:r>
            <a:r>
              <a:rPr lang="en-US" sz="3200" b="1" dirty="0"/>
              <a:t>line break</a:t>
            </a:r>
            <a:r>
              <a:rPr lang="en-US" sz="3200" dirty="0"/>
              <a:t>.</a:t>
            </a:r>
          </a:p>
          <a:p>
            <a:r>
              <a:rPr lang="en-US" sz="3200" dirty="0"/>
              <a:t>Use &lt;</a:t>
            </a:r>
            <a:r>
              <a:rPr lang="en-US" sz="3200" dirty="0" err="1"/>
              <a:t>br</a:t>
            </a:r>
            <a:r>
              <a:rPr lang="en-US" sz="3200" dirty="0"/>
              <a:t>&gt; if you want a line break (a new line) without starting a new paragraph:</a:t>
            </a:r>
          </a:p>
          <a:p>
            <a:r>
              <a:rPr lang="en-US" sz="3200" dirty="0"/>
              <a:t>Example</a:t>
            </a:r>
          </a:p>
          <a:p>
            <a:r>
              <a:rPr lang="en-US" sz="3200" dirty="0"/>
              <a:t>&lt;p&gt;This is&lt;</a:t>
            </a:r>
            <a:r>
              <a:rPr lang="en-US" sz="3200" dirty="0" err="1"/>
              <a:t>br</a:t>
            </a:r>
            <a:r>
              <a:rPr lang="en-US" sz="3200" dirty="0"/>
              <a:t>&gt;a paragraph&lt;</a:t>
            </a:r>
            <a:r>
              <a:rPr lang="en-US" sz="3200" dirty="0" err="1"/>
              <a:t>br</a:t>
            </a:r>
            <a:r>
              <a:rPr lang="en-US" sz="3200" dirty="0"/>
              <a:t>&gt;with line breaks.&lt;/p&gt;</a:t>
            </a:r>
          </a:p>
          <a:p>
            <a:r>
              <a:rPr lang="en-US" sz="3200" dirty="0" smtClean="0"/>
              <a:t>The </a:t>
            </a:r>
            <a:r>
              <a:rPr lang="en-US" sz="3200" dirty="0"/>
              <a:t>&lt;</a:t>
            </a:r>
            <a:r>
              <a:rPr lang="en-US" sz="3200" dirty="0" err="1"/>
              <a:t>br</a:t>
            </a:r>
            <a:r>
              <a:rPr lang="en-US" sz="3200" dirty="0"/>
              <a:t>&gt; tag is an empty tag, which means that it has no end tag.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7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The Poem </a:t>
            </a:r>
            <a:r>
              <a:rPr lang="en-US" sz="7200" b="1" dirty="0" smtClean="0"/>
              <a:t>Problem</a:t>
            </a:r>
            <a:endParaRPr lang="en-US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&lt;p&gt; My Bonnie lies over the ocean.</a:t>
            </a:r>
          </a:p>
          <a:p>
            <a:r>
              <a:rPr lang="en-US" dirty="0"/>
              <a:t>My Bonnie lies over the sea. </a:t>
            </a:r>
          </a:p>
          <a:p>
            <a:r>
              <a:rPr lang="en-US" dirty="0"/>
              <a:t>My Bonnie lies over the ocean.</a:t>
            </a:r>
          </a:p>
          <a:p>
            <a:r>
              <a:rPr lang="en-US" dirty="0"/>
              <a:t>Oh, bring back my Bonnie to me.&lt;/p&gt;</a:t>
            </a:r>
          </a:p>
        </p:txBody>
      </p:sp>
    </p:spTree>
    <p:extLst>
      <p:ext uri="{BB962C8B-B14F-4D97-AF65-F5344CB8AC3E}">
        <p14:creationId xmlns:p14="http://schemas.microsoft.com/office/powerpoint/2010/main" val="182481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b="1" dirty="0" smtClean="0"/>
              <a:t>Content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7850" indent="-577850">
              <a:buFont typeface="Arial" panose="020B0604020202020204" pitchFamily="34" charset="0"/>
              <a:buChar char="•"/>
            </a:pPr>
            <a:r>
              <a:rPr lang="en-US" sz="4000" dirty="0" smtClean="0"/>
              <a:t>Course requirements</a:t>
            </a:r>
          </a:p>
          <a:p>
            <a:pPr marL="577850" indent="-577850">
              <a:buFont typeface="Arial" panose="020B0604020202020204" pitchFamily="34" charset="0"/>
              <a:buChar char="•"/>
            </a:pPr>
            <a:r>
              <a:rPr lang="en-US" sz="4000" dirty="0" smtClean="0"/>
              <a:t>Purpose of course</a:t>
            </a:r>
          </a:p>
          <a:p>
            <a:pPr marL="577850" indent="-577850">
              <a:buFont typeface="Arial" panose="020B0604020202020204" pitchFamily="34" charset="0"/>
              <a:buChar char="•"/>
            </a:pPr>
            <a:r>
              <a:rPr lang="en-US" sz="4000" dirty="0" smtClean="0"/>
              <a:t>Introduction to HTML.</a:t>
            </a:r>
          </a:p>
          <a:p>
            <a:pPr marL="577850" indent="-577850">
              <a:buFont typeface="Arial" panose="020B0604020202020204" pitchFamily="34" charset="0"/>
              <a:buChar char="•"/>
            </a:pPr>
            <a:r>
              <a:rPr lang="en-US" sz="4000" dirty="0" smtClean="0"/>
              <a:t>Common tags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209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The HTML &lt;pre&gt; </a:t>
            </a:r>
            <a:r>
              <a:rPr lang="en-US" sz="7200" b="1" dirty="0" smtClean="0"/>
              <a:t>Element</a:t>
            </a:r>
            <a:endParaRPr lang="en-US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HTML &lt;pre&gt; element defines preformatted text.</a:t>
            </a:r>
          </a:p>
          <a:p>
            <a:r>
              <a:rPr lang="en-US" dirty="0"/>
              <a:t>The text inside a &lt;pre&gt; element is displayed in a fixed-width font (usually Courier), and it preserves both spaces and line breaks: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&lt;pre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My </a:t>
            </a:r>
            <a:r>
              <a:rPr lang="en-US" dirty="0"/>
              <a:t>Bonnie lies over the ocean. </a:t>
            </a:r>
          </a:p>
          <a:p>
            <a:r>
              <a:rPr lang="en-US" dirty="0"/>
              <a:t>My Bonnie lies over the sea. </a:t>
            </a:r>
          </a:p>
          <a:p>
            <a:r>
              <a:rPr lang="en-US" dirty="0"/>
              <a:t>My Bonnie lies over the ocean.</a:t>
            </a:r>
          </a:p>
          <a:p>
            <a:r>
              <a:rPr lang="en-US" dirty="0"/>
              <a:t>Oh, bring back my Bonnie to me.&lt;/pre&gt;</a:t>
            </a:r>
          </a:p>
        </p:txBody>
      </p:sp>
    </p:spTree>
    <p:extLst>
      <p:ext uri="{BB962C8B-B14F-4D97-AF65-F5344CB8AC3E}">
        <p14:creationId xmlns:p14="http://schemas.microsoft.com/office/powerpoint/2010/main" val="46953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84" y="804863"/>
            <a:ext cx="4219566" cy="550735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9" y="804862"/>
            <a:ext cx="4380851" cy="550735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486400" y="1485900"/>
            <a:ext cx="1657350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8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147266"/>
              </p:ext>
            </p:extLst>
          </p:nvPr>
        </p:nvGraphicFramePr>
        <p:xfrm>
          <a:off x="312821" y="192500"/>
          <a:ext cx="11622504" cy="597233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811252"/>
                <a:gridCol w="5811252"/>
              </a:tblGrid>
              <a:tr h="597233">
                <a:tc>
                  <a:txBody>
                    <a:bodyPr/>
                    <a:lstStyle/>
                    <a:p>
                      <a:r>
                        <a:rPr lang="en-US"/>
                        <a:t>&lt;b&gt;text&lt;/b&gt;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writes text as bold</a:t>
                      </a:r>
                    </a:p>
                  </a:txBody>
                  <a:tcPr marL="28575" marR="28575" marT="28575" marB="28575" anchor="ctr"/>
                </a:tc>
              </a:tr>
              <a:tr h="597233">
                <a:tc>
                  <a:txBody>
                    <a:bodyPr/>
                    <a:lstStyle/>
                    <a:p>
                      <a:r>
                        <a:rPr lang="en-US"/>
                        <a:t>&lt;i&gt;text&lt;/i&gt;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writes text in italics</a:t>
                      </a:r>
                    </a:p>
                  </a:txBody>
                  <a:tcPr marL="28575" marR="28575" marT="28575" marB="28575" anchor="ctr"/>
                </a:tc>
              </a:tr>
              <a:tr h="597233">
                <a:tc>
                  <a:txBody>
                    <a:bodyPr/>
                    <a:lstStyle/>
                    <a:p>
                      <a:r>
                        <a:rPr lang="en-US"/>
                        <a:t>&lt;u&gt;</a:t>
                      </a:r>
                      <a:r>
                        <a:rPr lang="en-US" u="sng"/>
                        <a:t>text</a:t>
                      </a:r>
                      <a:r>
                        <a:rPr lang="en-US"/>
                        <a:t>&lt;/u&gt;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writes underlined text</a:t>
                      </a:r>
                    </a:p>
                  </a:txBody>
                  <a:tcPr marL="28575" marR="28575" marT="28575" marB="28575" anchor="ctr"/>
                </a:tc>
              </a:tr>
              <a:tr h="597233">
                <a:tc>
                  <a:txBody>
                    <a:bodyPr/>
                    <a:lstStyle/>
                    <a:p>
                      <a:r>
                        <a:rPr lang="en-US"/>
                        <a:t>&lt;sub&gt;</a:t>
                      </a:r>
                      <a:r>
                        <a:rPr lang="en-US" baseline="-25000"/>
                        <a:t>text</a:t>
                      </a:r>
                      <a:r>
                        <a:rPr lang="en-US"/>
                        <a:t>&lt;/sub&gt;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lowers text and makes it smaller</a:t>
                      </a:r>
                    </a:p>
                  </a:txBody>
                  <a:tcPr marL="28575" marR="28575" marT="28575" marB="28575" anchor="ctr"/>
                </a:tc>
              </a:tr>
              <a:tr h="597233">
                <a:tc>
                  <a:txBody>
                    <a:bodyPr/>
                    <a:lstStyle/>
                    <a:p>
                      <a:r>
                        <a:rPr lang="en-US" dirty="0"/>
                        <a:t>&lt;sup&gt;</a:t>
                      </a:r>
                      <a:r>
                        <a:rPr lang="en-US" baseline="30000" dirty="0"/>
                        <a:t>text</a:t>
                      </a:r>
                      <a:r>
                        <a:rPr lang="en-US" dirty="0"/>
                        <a:t>&lt;/sup&gt;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lifts text and makes it smaller</a:t>
                      </a:r>
                    </a:p>
                  </a:txBody>
                  <a:tcPr marL="28575" marR="28575" marT="28575" marB="28575" anchor="ctr"/>
                </a:tc>
              </a:tr>
              <a:tr h="597233">
                <a:tc>
                  <a:txBody>
                    <a:bodyPr/>
                    <a:lstStyle/>
                    <a:p>
                      <a:r>
                        <a:rPr lang="en-US" dirty="0"/>
                        <a:t>&lt;strike&gt;</a:t>
                      </a:r>
                      <a:r>
                        <a:rPr lang="en-US" strike="sngStrike" dirty="0"/>
                        <a:t>text</a:t>
                      </a:r>
                      <a:r>
                        <a:rPr lang="en-US" dirty="0"/>
                        <a:t>&lt;/strike</a:t>
                      </a:r>
                      <a:r>
                        <a:rPr lang="en-US" dirty="0" smtClean="0"/>
                        <a:t>&gt; or &lt;del&gt;</a:t>
                      </a:r>
                      <a:r>
                        <a:rPr lang="en-US" strike="sngStrike" dirty="0" smtClean="0"/>
                        <a:t>text</a:t>
                      </a:r>
                      <a:r>
                        <a:rPr lang="en-US" dirty="0" smtClean="0"/>
                        <a:t>&lt;/del&gt;</a:t>
                      </a:r>
                      <a:endParaRPr lang="en-US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strikes a line through the text</a:t>
                      </a:r>
                    </a:p>
                  </a:txBody>
                  <a:tcPr marL="28575" marR="28575" marT="28575" marB="28575" anchor="ctr"/>
                </a:tc>
              </a:tr>
              <a:tr h="597233">
                <a:tc>
                  <a:txBody>
                    <a:bodyPr/>
                    <a:lstStyle/>
                    <a:p>
                      <a:r>
                        <a:rPr lang="en-US"/>
                        <a:t>&lt;tt&gt;text&lt;/tt&gt;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writes text as on a classic typewriter</a:t>
                      </a:r>
                    </a:p>
                  </a:txBody>
                  <a:tcPr marL="28575" marR="28575" marT="28575" marB="28575" anchor="ctr"/>
                </a:tc>
              </a:tr>
              <a:tr h="597233">
                <a:tc>
                  <a:txBody>
                    <a:bodyPr/>
                    <a:lstStyle/>
                    <a:p>
                      <a:r>
                        <a:rPr lang="en-US"/>
                        <a:t>&lt;pre&gt;text&lt;/pre&gt;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writes text exactly as it is, including spaces.</a:t>
                      </a:r>
                    </a:p>
                  </a:txBody>
                  <a:tcPr marL="28575" marR="28575" marT="28575" marB="28575" anchor="ctr"/>
                </a:tc>
              </a:tr>
              <a:tr h="597233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&gt;text&lt;/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&gt;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usually makes text italic</a:t>
                      </a:r>
                    </a:p>
                  </a:txBody>
                  <a:tcPr marL="28575" marR="28575" marT="28575" marB="28575" anchor="ctr"/>
                </a:tc>
              </a:tr>
              <a:tr h="597233">
                <a:tc>
                  <a:txBody>
                    <a:bodyPr/>
                    <a:lstStyle/>
                    <a:p>
                      <a:r>
                        <a:rPr lang="en-US"/>
                        <a:t>&lt;strong&gt;text&lt;strong&gt;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usually makes text bold</a:t>
                      </a:r>
                    </a:p>
                  </a:txBody>
                  <a:tcPr marL="28575" marR="28575" marT="28575" marB="285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81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9" y="526559"/>
            <a:ext cx="7265956" cy="5307972"/>
          </a:xfrm>
          <a:prstGeom prst="rect">
            <a:avLst/>
          </a:prstGeom>
        </p:spPr>
      </p:pic>
      <p:pic>
        <p:nvPicPr>
          <p:cNvPr id="6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322" y="260090"/>
            <a:ext cx="5260106" cy="584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1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 smtClean="0"/>
              <a:t>Image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113020" cy="3964516"/>
          </a:xfrm>
        </p:spPr>
        <p:txBody>
          <a:bodyPr/>
          <a:lstStyle/>
          <a:p>
            <a:r>
              <a:rPr lang="en-US" sz="2400" dirty="0"/>
              <a:t>In HTML, images are defined with the </a:t>
            </a:r>
            <a:r>
              <a:rPr lang="en-US" sz="2400" b="1" dirty="0"/>
              <a:t>&lt;</a:t>
            </a:r>
            <a:r>
              <a:rPr lang="en-US" sz="2400" b="1" dirty="0" err="1"/>
              <a:t>img</a:t>
            </a:r>
            <a:r>
              <a:rPr lang="en-US" sz="2400" b="1" dirty="0"/>
              <a:t>&gt;</a:t>
            </a:r>
            <a:r>
              <a:rPr lang="en-US" sz="2400" dirty="0"/>
              <a:t> tag.</a:t>
            </a:r>
          </a:p>
          <a:p>
            <a:r>
              <a:rPr lang="en-US" sz="2400" dirty="0"/>
              <a:t>The &lt;</a:t>
            </a:r>
            <a:r>
              <a:rPr lang="en-US" sz="2400" dirty="0" err="1"/>
              <a:t>img</a:t>
            </a:r>
            <a:r>
              <a:rPr lang="en-US" sz="2400" dirty="0"/>
              <a:t>&gt; tag is empty, it contains attributes only, and does not have a closing tag.</a:t>
            </a:r>
          </a:p>
          <a:p>
            <a:r>
              <a:rPr lang="en-US" sz="4000" dirty="0"/>
              <a:t>&lt;</a:t>
            </a:r>
            <a:r>
              <a:rPr lang="en-US" sz="4000" dirty="0" err="1"/>
              <a:t>img</a:t>
            </a:r>
            <a:r>
              <a:rPr lang="en-US" sz="4000" dirty="0"/>
              <a:t> </a:t>
            </a:r>
            <a:r>
              <a:rPr lang="en-US" sz="4000" dirty="0" err="1"/>
              <a:t>src</a:t>
            </a:r>
            <a:r>
              <a:rPr lang="en-US" sz="4000" dirty="0" smtClean="0"/>
              <a:t>=“source”&gt;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845733"/>
            <a:ext cx="4495800" cy="442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HTML </a:t>
            </a:r>
            <a:r>
              <a:rPr lang="en-US" sz="7200" b="1" dirty="0" smtClean="0"/>
              <a:t>Links</a:t>
            </a:r>
            <a:endParaRPr lang="en-US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684520" cy="4040716"/>
          </a:xfrm>
        </p:spPr>
        <p:txBody>
          <a:bodyPr/>
          <a:lstStyle/>
          <a:p>
            <a:r>
              <a:rPr lang="en-US" sz="2400" dirty="0"/>
              <a:t>HTML links are hyperlinks.</a:t>
            </a:r>
          </a:p>
          <a:p>
            <a:r>
              <a:rPr lang="en-US" sz="2400" dirty="0"/>
              <a:t>You can click on a link and jump to another document.</a:t>
            </a:r>
          </a:p>
          <a:p>
            <a:r>
              <a:rPr lang="en-US" sz="2400" dirty="0"/>
              <a:t>A link does not have to be text. It can be an image or any other HTML </a:t>
            </a:r>
            <a:r>
              <a:rPr lang="en-US" sz="2400" dirty="0" smtClean="0"/>
              <a:t>element.</a:t>
            </a:r>
          </a:p>
          <a:p>
            <a:r>
              <a:rPr lang="en-US" sz="4000" dirty="0"/>
              <a:t>&lt;a </a:t>
            </a:r>
            <a:r>
              <a:rPr lang="en-US" sz="4000" dirty="0" err="1"/>
              <a:t>href</a:t>
            </a:r>
            <a:r>
              <a:rPr lang="en-US" sz="4000" dirty="0"/>
              <a:t>="</a:t>
            </a:r>
            <a:r>
              <a:rPr lang="en-US" sz="4000" i="1" dirty="0" err="1"/>
              <a:t>url</a:t>
            </a:r>
            <a:r>
              <a:rPr lang="en-US" sz="4000" dirty="0"/>
              <a:t>"&gt;</a:t>
            </a:r>
            <a:r>
              <a:rPr lang="en-US" sz="4000" i="1" dirty="0"/>
              <a:t>link text</a:t>
            </a:r>
            <a:r>
              <a:rPr lang="en-US" sz="4000" dirty="0"/>
              <a:t>&lt;/a&gt;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50" y="2079748"/>
            <a:ext cx="4847002" cy="363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8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Next lecture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7850" indent="-577850">
              <a:buFont typeface="Arial" panose="020B0604020202020204" pitchFamily="34" charset="0"/>
              <a:buChar char="•"/>
            </a:pPr>
            <a:r>
              <a:rPr lang="en-US" sz="3200" dirty="0" smtClean="0"/>
              <a:t>HTML attributes</a:t>
            </a:r>
          </a:p>
          <a:p>
            <a:pPr marL="577850" indent="-577850">
              <a:buFont typeface="Arial" panose="020B0604020202020204" pitchFamily="34" charset="0"/>
              <a:buChar char="•"/>
            </a:pPr>
            <a:r>
              <a:rPr lang="en-US" sz="3200" dirty="0" smtClean="0"/>
              <a:t>Colors</a:t>
            </a:r>
          </a:p>
          <a:p>
            <a:pPr marL="577850" indent="-577850">
              <a:buFont typeface="Arial" panose="020B0604020202020204" pitchFamily="34" charset="0"/>
              <a:buChar char="•"/>
            </a:pPr>
            <a:r>
              <a:rPr lang="en-US" sz="3200" dirty="0" smtClean="0"/>
              <a:t>Lists</a:t>
            </a:r>
          </a:p>
          <a:p>
            <a:pPr marL="577850" indent="-577850">
              <a:buFont typeface="Arial" panose="020B0604020202020204" pitchFamily="34" charset="0"/>
              <a:buChar char="•"/>
            </a:pPr>
            <a:r>
              <a:rPr lang="en-US" sz="3200" dirty="0" smtClean="0"/>
              <a:t>Tables</a:t>
            </a:r>
          </a:p>
          <a:p>
            <a:pPr marL="577850" indent="-577850">
              <a:buFont typeface="Arial" panose="020B0604020202020204" pitchFamily="34" charset="0"/>
              <a:buChar char="•"/>
            </a:pPr>
            <a:r>
              <a:rPr lang="en-US" sz="3200" dirty="0" smtClean="0"/>
              <a:t>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2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b="1" dirty="0"/>
              <a:t>Course</a:t>
            </a:r>
            <a:r>
              <a:rPr lang="en-US" altLang="en-US" b="1" dirty="0"/>
              <a:t> </a:t>
            </a:r>
            <a:r>
              <a:rPr lang="en-US" altLang="en-US" sz="5400" b="1" dirty="0"/>
              <a:t>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432" y="2084832"/>
            <a:ext cx="9720073" cy="4023360"/>
          </a:xfrm>
        </p:spPr>
        <p:txBody>
          <a:bodyPr>
            <a:normAutofit fontScale="92500" lnSpcReduction="20000"/>
          </a:bodyPr>
          <a:lstStyle/>
          <a:p>
            <a:pPr marL="628650" indent="-514350">
              <a:buFont typeface="Arial" panose="020B0604020202020204" pitchFamily="34" charset="0"/>
              <a:buChar char="•"/>
            </a:pPr>
            <a:r>
              <a:rPr lang="en-US" altLang="ru-RU" sz="3200" dirty="0" smtClean="0"/>
              <a:t>Govher </a:t>
            </a:r>
            <a:r>
              <a:rPr lang="en-US" altLang="ru-RU" sz="3200" dirty="0" err="1" smtClean="0"/>
              <a:t>Yarashova</a:t>
            </a:r>
            <a:endParaRPr lang="en-US" altLang="ru-RU" sz="3200" dirty="0" smtClean="0"/>
          </a:p>
          <a:p>
            <a:pPr marL="628650" indent="-514350">
              <a:buFont typeface="Arial" panose="020B0604020202020204" pitchFamily="34" charset="0"/>
              <a:buChar char="•"/>
            </a:pPr>
            <a:r>
              <a:rPr lang="en-US" altLang="ru-RU" sz="3200" dirty="0" smtClean="0"/>
              <a:t>Web Design and Programming</a:t>
            </a:r>
          </a:p>
          <a:p>
            <a:pPr marL="628650" indent="-514350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17 weeks: 17 lectures, 17 seminars, 17 practices</a:t>
            </a:r>
            <a:endParaRPr lang="en-US" altLang="en-US" sz="3200" dirty="0"/>
          </a:p>
          <a:p>
            <a:pPr marL="628650" indent="-514350">
              <a:buFont typeface="Arial" panose="020B0604020202020204" pitchFamily="34" charset="0"/>
              <a:buChar char="•"/>
            </a:pPr>
            <a:r>
              <a:rPr lang="en-US" altLang="en-US" sz="3200" dirty="0"/>
              <a:t> [Midterm*35+Assignment*25+Final*40]/100</a:t>
            </a:r>
          </a:p>
          <a:p>
            <a:pPr marL="628650" indent="-514350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Submit your work online in IUHD portal</a:t>
            </a:r>
          </a:p>
          <a:p>
            <a:pPr marL="628650" indent="-514350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I will not share </a:t>
            </a:r>
            <a:r>
              <a:rPr lang="en-US" altLang="en-US" sz="3200" dirty="0" err="1" smtClean="0"/>
              <a:t>ppt</a:t>
            </a:r>
            <a:r>
              <a:rPr lang="en-US" altLang="en-US" sz="3200" dirty="0" smtClean="0"/>
              <a:t> until next lecture</a:t>
            </a:r>
            <a:endParaRPr lang="en-US" altLang="en-US" sz="3200" dirty="0"/>
          </a:p>
          <a:p>
            <a:pPr marL="628650" indent="-514350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You </a:t>
            </a:r>
            <a:r>
              <a:rPr lang="en-US" altLang="en-US" sz="3200" dirty="0"/>
              <a:t>need a </a:t>
            </a:r>
            <a:r>
              <a:rPr lang="en-US" altLang="en-US" sz="3200" dirty="0" smtClean="0"/>
              <a:t>notebook and it’s your choice to write or not, but I will check it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1439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What is HTML?</a:t>
            </a:r>
            <a:endParaRPr lang="en-US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818" y="2038239"/>
            <a:ext cx="10058400" cy="402336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b="1" dirty="0" smtClean="0"/>
              <a:t>HTML</a:t>
            </a:r>
            <a:r>
              <a:rPr lang="en-US" sz="3200" dirty="0"/>
              <a:t> is short for </a:t>
            </a:r>
            <a:r>
              <a:rPr lang="en-US" sz="3200" b="1" dirty="0" smtClean="0"/>
              <a:t>H</a:t>
            </a:r>
            <a:r>
              <a:rPr lang="en-US" sz="3200" dirty="0" smtClean="0"/>
              <a:t>yper </a:t>
            </a:r>
            <a:r>
              <a:rPr lang="en-US" sz="3200" b="1" dirty="0" smtClean="0"/>
              <a:t>T</a:t>
            </a:r>
            <a:r>
              <a:rPr lang="en-US" sz="3200" dirty="0" smtClean="0"/>
              <a:t>ext </a:t>
            </a:r>
            <a:r>
              <a:rPr lang="en-US" sz="3200" b="1" dirty="0"/>
              <a:t>M</a:t>
            </a:r>
            <a:r>
              <a:rPr lang="en-US" sz="3200" dirty="0"/>
              <a:t>arkup </a:t>
            </a:r>
            <a:r>
              <a:rPr lang="en-US" sz="3200" b="1" dirty="0" smtClean="0"/>
              <a:t>L</a:t>
            </a:r>
            <a:r>
              <a:rPr lang="en-US" sz="3200" dirty="0" smtClean="0"/>
              <a:t>anguage.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A language </a:t>
            </a:r>
            <a:r>
              <a:rPr lang="en-US" sz="3200" dirty="0"/>
              <a:t>for describing web-pages using ordinary text</a:t>
            </a:r>
            <a:r>
              <a:rPr lang="en-US" sz="3200" dirty="0" smtClean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b="1" dirty="0"/>
              <a:t>HTML</a:t>
            </a:r>
            <a:r>
              <a:rPr lang="en-US" sz="3200" dirty="0"/>
              <a:t> is not a complex programming </a:t>
            </a:r>
            <a:r>
              <a:rPr lang="en-US" sz="3200" dirty="0" smtClean="0"/>
              <a:t>language.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b="1" dirty="0" smtClean="0"/>
              <a:t>Hypertext</a:t>
            </a:r>
            <a:r>
              <a:rPr lang="en-US" sz="3200" dirty="0"/>
              <a:t> is simply a piece of text that works as a </a:t>
            </a:r>
            <a:r>
              <a:rPr lang="en-US" sz="3200" dirty="0" smtClean="0"/>
              <a:t>link.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b="1" dirty="0" smtClean="0"/>
              <a:t>Markup </a:t>
            </a:r>
            <a:r>
              <a:rPr lang="en-US" sz="3200" b="1" dirty="0"/>
              <a:t>Language</a:t>
            </a:r>
            <a:r>
              <a:rPr lang="en-US" sz="3200" dirty="0"/>
              <a:t> is a way of writing layout information within documents.</a:t>
            </a:r>
          </a:p>
          <a:p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380" y="-53340"/>
            <a:ext cx="2400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b="1" dirty="0"/>
              <a:t>What is HTML?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979" y="1845734"/>
            <a:ext cx="10401701" cy="40233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Every </a:t>
            </a:r>
            <a:r>
              <a:rPr lang="en-US" sz="4000" dirty="0"/>
              <a:t>web page is actually </a:t>
            </a:r>
            <a:r>
              <a:rPr lang="en-US" sz="4000" dirty="0" smtClean="0"/>
              <a:t>an </a:t>
            </a:r>
            <a:r>
              <a:rPr lang="en-US" sz="4000" dirty="0"/>
              <a:t>HTML file. </a:t>
            </a:r>
            <a:endParaRPr lang="en-US" sz="40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Each </a:t>
            </a:r>
            <a:r>
              <a:rPr lang="en-US" sz="4000" dirty="0"/>
              <a:t>HTML file is just a plain-text file, but with a </a:t>
            </a:r>
            <a:r>
              <a:rPr lang="en-US" sz="4000" b="1" dirty="0"/>
              <a:t>.html</a:t>
            </a:r>
            <a:r>
              <a:rPr lang="en-US" sz="4000" dirty="0"/>
              <a:t> file extension instead of .txt, and is made up of many HTML tags as well as the content for a web page.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1025" name="Picture 1" descr="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40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HTML </a:t>
            </a:r>
            <a:r>
              <a:rPr lang="en-US" sz="7200" b="1" dirty="0" smtClean="0"/>
              <a:t>Tags</a:t>
            </a:r>
            <a:endParaRPr lang="en-US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885950"/>
            <a:ext cx="10736580" cy="3983144"/>
          </a:xfrm>
        </p:spPr>
        <p:txBody>
          <a:bodyPr>
            <a:normAutofit fontScale="62500" lnSpcReduction="20000"/>
          </a:bodyPr>
          <a:lstStyle/>
          <a:p>
            <a:r>
              <a:rPr lang="en-US" sz="5100" dirty="0"/>
              <a:t>HTML tags are the hidden </a:t>
            </a:r>
            <a:r>
              <a:rPr lang="en-US" sz="5100" i="1" dirty="0"/>
              <a:t>keywords</a:t>
            </a:r>
            <a:r>
              <a:rPr lang="en-US" sz="5100" dirty="0"/>
              <a:t> within a web page that define how your web browser must format and display the content</a:t>
            </a:r>
            <a:r>
              <a:rPr lang="en-US" sz="5100" dirty="0" smtClean="0"/>
              <a:t>.</a:t>
            </a:r>
          </a:p>
          <a:p>
            <a:pPr marL="0" indent="0">
              <a:buNone/>
            </a:pPr>
            <a:r>
              <a:rPr lang="en-US" sz="5100" dirty="0"/>
              <a:t>The most important benefits of knowing tags are: </a:t>
            </a:r>
          </a:p>
          <a:p>
            <a:pPr marL="341313" indent="-341313">
              <a:buFont typeface="Arial" panose="020B0604020202020204" pitchFamily="34" charset="0"/>
              <a:buChar char="•"/>
            </a:pPr>
            <a:r>
              <a:rPr lang="en-US" sz="5100" dirty="0"/>
              <a:t>You can use tags the editor does not support.</a:t>
            </a:r>
          </a:p>
          <a:p>
            <a:pPr marL="341313" indent="-341313">
              <a:buFont typeface="Arial" panose="020B0604020202020204" pitchFamily="34" charset="0"/>
              <a:buChar char="•"/>
            </a:pPr>
            <a:r>
              <a:rPr lang="en-US" sz="5100" dirty="0"/>
              <a:t>You can read the code of other people's pages, and "borrow" the cool effects.</a:t>
            </a:r>
          </a:p>
          <a:p>
            <a:pPr marL="341313" indent="-341313">
              <a:buFont typeface="Arial" panose="020B0604020202020204" pitchFamily="34" charset="0"/>
              <a:buChar char="•"/>
            </a:pPr>
            <a:r>
              <a:rPr lang="en-US" sz="5100" dirty="0"/>
              <a:t>You can do the work yourself, when the editor simply refuses to create the effects you want</a:t>
            </a:r>
            <a:r>
              <a:rPr lang="en-US" sz="5100" dirty="0" smtClean="0"/>
              <a:t>.</a:t>
            </a:r>
            <a:endParaRPr lang="en-US" sz="3200" dirty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900117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A Simple HTML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&lt;!DOCTYPE html&gt;</a:t>
            </a:r>
            <a:br>
              <a:rPr lang="en-US" sz="2400" dirty="0"/>
            </a:br>
            <a:r>
              <a:rPr lang="en-US" sz="2400" dirty="0"/>
              <a:t>&lt;html&gt;</a:t>
            </a:r>
            <a:br>
              <a:rPr lang="en-US" sz="2400" dirty="0"/>
            </a:br>
            <a:r>
              <a:rPr lang="en-US" sz="2400" dirty="0"/>
              <a:t>&lt;head&gt;</a:t>
            </a:r>
            <a:br>
              <a:rPr lang="en-US" sz="2400" dirty="0"/>
            </a:br>
            <a:r>
              <a:rPr lang="en-US" sz="2400" dirty="0"/>
              <a:t>&lt;title&gt;Page Title&lt;/title&gt;</a:t>
            </a:r>
            <a:br>
              <a:rPr lang="en-US" sz="2400" dirty="0"/>
            </a:br>
            <a:r>
              <a:rPr lang="en-US" sz="2400" dirty="0"/>
              <a:t>&lt;/head&gt;</a:t>
            </a:r>
            <a:br>
              <a:rPr lang="en-US" sz="2400" dirty="0"/>
            </a:br>
            <a:r>
              <a:rPr lang="en-US" sz="2400" dirty="0"/>
              <a:t>&lt;body&gt;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&lt;h1&gt;My First Heading&lt;/h1&gt;</a:t>
            </a:r>
            <a:br>
              <a:rPr lang="en-US" sz="2400" dirty="0"/>
            </a:br>
            <a:r>
              <a:rPr lang="en-US" sz="2400" dirty="0"/>
              <a:t>&lt;p&gt;My first paragraph.&lt;/p&gt;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&lt;/body&gt;</a:t>
            </a:r>
            <a:br>
              <a:rPr lang="en-US" sz="2400" dirty="0"/>
            </a:br>
            <a:r>
              <a:rPr lang="en-US" sz="2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45883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10" y="0"/>
            <a:ext cx="10845553" cy="6202353"/>
          </a:xfrm>
        </p:spPr>
      </p:pic>
    </p:spTree>
    <p:extLst>
      <p:ext uri="{BB962C8B-B14F-4D97-AF65-F5344CB8AC3E}">
        <p14:creationId xmlns:p14="http://schemas.microsoft.com/office/powerpoint/2010/main" val="117097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Anatomy of a tags</a:t>
            </a:r>
            <a:endParaRPr lang="en-US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12939" cy="4023360"/>
          </a:xfrm>
        </p:spPr>
        <p:txBody>
          <a:bodyPr/>
          <a:lstStyle/>
          <a:p>
            <a:r>
              <a:rPr lang="en-US" sz="3200" dirty="0"/>
              <a:t>HTML tags are </a:t>
            </a:r>
            <a:r>
              <a:rPr lang="en-US" sz="3200" dirty="0" smtClean="0"/>
              <a:t>element </a:t>
            </a:r>
            <a:r>
              <a:rPr lang="en-US" sz="3200" dirty="0"/>
              <a:t>names surrounded by angle brackets</a:t>
            </a:r>
            <a:r>
              <a:rPr lang="en-US" sz="3200" dirty="0" smtClean="0"/>
              <a:t>:</a:t>
            </a:r>
          </a:p>
          <a:p>
            <a:r>
              <a:rPr lang="en-US" sz="4000" b="1" dirty="0">
                <a:solidFill>
                  <a:srgbClr val="FF0000"/>
                </a:solidFill>
              </a:rPr>
              <a:t>&lt;</a:t>
            </a:r>
            <a:r>
              <a:rPr lang="en-US" sz="4000" b="1" dirty="0" err="1">
                <a:solidFill>
                  <a:srgbClr val="FF0000"/>
                </a:solidFill>
              </a:rPr>
              <a:t>tagname</a:t>
            </a:r>
            <a:r>
              <a:rPr lang="en-US" sz="4000" b="1" dirty="0" smtClean="0">
                <a:solidFill>
                  <a:srgbClr val="FF0000"/>
                </a:solidFill>
              </a:rPr>
              <a:t>&gt; content </a:t>
            </a:r>
            <a:r>
              <a:rPr lang="en-US" sz="4000" b="1" dirty="0">
                <a:solidFill>
                  <a:srgbClr val="FF0000"/>
                </a:solidFill>
              </a:rPr>
              <a:t>goes here...&lt;/</a:t>
            </a:r>
            <a:r>
              <a:rPr lang="en-US" sz="4000" b="1" dirty="0" err="1">
                <a:solidFill>
                  <a:srgbClr val="FF0000"/>
                </a:solidFill>
              </a:rPr>
              <a:t>tagname</a:t>
            </a:r>
            <a:r>
              <a:rPr lang="en-US" sz="4000" b="1" dirty="0" smtClean="0">
                <a:solidFill>
                  <a:srgbClr val="FF0000"/>
                </a:solidFill>
              </a:rPr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HTML tags normally come </a:t>
            </a:r>
            <a:r>
              <a:rPr lang="en-US" sz="3200" b="1" dirty="0"/>
              <a:t>in pairs</a:t>
            </a:r>
            <a:r>
              <a:rPr lang="en-US" sz="3200" dirty="0"/>
              <a:t> like &lt;p&gt; and &lt;/p&gt;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The first tag in a pair is the </a:t>
            </a:r>
            <a:r>
              <a:rPr lang="en-US" sz="3200" b="1" dirty="0"/>
              <a:t>start tag,</a:t>
            </a:r>
            <a:r>
              <a:rPr lang="en-US" sz="3200" dirty="0"/>
              <a:t> the second tag is the </a:t>
            </a:r>
            <a:r>
              <a:rPr lang="en-US" sz="3200" b="1" dirty="0"/>
              <a:t>end tag</a:t>
            </a: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The end tag is written like the start tag, but with a </a:t>
            </a:r>
            <a:r>
              <a:rPr lang="en-US" sz="3200" b="1" dirty="0"/>
              <a:t>forward slash</a:t>
            </a:r>
            <a:r>
              <a:rPr lang="en-US" sz="3200" dirty="0"/>
              <a:t> inserted before the tag </a:t>
            </a:r>
            <a:r>
              <a:rPr lang="en-US" sz="3200" dirty="0" smtClean="0"/>
              <a:t>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8475</TotalTime>
  <Words>646</Words>
  <Application>Microsoft Office PowerPoint</Application>
  <PresentationFormat>Widescreen</PresentationFormat>
  <Paragraphs>132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Retrospect</vt:lpstr>
      <vt:lpstr>Front-end Web Design</vt:lpstr>
      <vt:lpstr>Content</vt:lpstr>
      <vt:lpstr>Course requirements</vt:lpstr>
      <vt:lpstr>What is HTML?</vt:lpstr>
      <vt:lpstr>What is HTML?</vt:lpstr>
      <vt:lpstr>HTML Tags</vt:lpstr>
      <vt:lpstr>A Simple HTML Document</vt:lpstr>
      <vt:lpstr>PowerPoint Presentation</vt:lpstr>
      <vt:lpstr>Anatomy of a tags</vt:lpstr>
      <vt:lpstr>Web Browsers</vt:lpstr>
      <vt:lpstr>PowerPoint Presentation</vt:lpstr>
      <vt:lpstr>Document type declaration</vt:lpstr>
      <vt:lpstr>PowerPoint Presentation</vt:lpstr>
      <vt:lpstr>HTML Headings</vt:lpstr>
      <vt:lpstr>Empty HTML Elements</vt:lpstr>
      <vt:lpstr>HTML Paragraphs</vt:lpstr>
      <vt:lpstr>HTML paragraph</vt:lpstr>
      <vt:lpstr>HTML Line Breaks</vt:lpstr>
      <vt:lpstr>The Poem Problem</vt:lpstr>
      <vt:lpstr>The HTML &lt;pre&gt; Element</vt:lpstr>
      <vt:lpstr>PowerPoint Presentation</vt:lpstr>
      <vt:lpstr>PowerPoint Presentation</vt:lpstr>
      <vt:lpstr>PowerPoint Presentation</vt:lpstr>
      <vt:lpstr>Image</vt:lpstr>
      <vt:lpstr>HTML Links</vt:lpstr>
      <vt:lpstr>Next lecture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Ogulnabat Kakayeva</dc:creator>
  <cp:lastModifiedBy>Yarasheva Govher</cp:lastModifiedBy>
  <cp:revision>53</cp:revision>
  <dcterms:created xsi:type="dcterms:W3CDTF">2017-08-03T04:04:47Z</dcterms:created>
  <dcterms:modified xsi:type="dcterms:W3CDTF">2020-10-29T05:51:12Z</dcterms:modified>
</cp:coreProperties>
</file>