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4"/>
  </p:sldMasterIdLst>
  <p:handoutMasterIdLst>
    <p:handoutMasterId r:id="rId48"/>
  </p:handoutMasterIdLst>
  <p:sldIdLst>
    <p:sldId id="263" r:id="rId5"/>
    <p:sldId id="268" r:id="rId6"/>
    <p:sldId id="283" r:id="rId7"/>
    <p:sldId id="269" r:id="rId8"/>
    <p:sldId id="270" r:id="rId9"/>
    <p:sldId id="271" r:id="rId10"/>
    <p:sldId id="288" r:id="rId11"/>
    <p:sldId id="272" r:id="rId12"/>
    <p:sldId id="273" r:id="rId13"/>
    <p:sldId id="274" r:id="rId14"/>
    <p:sldId id="275" r:id="rId15"/>
    <p:sldId id="276" r:id="rId16"/>
    <p:sldId id="277" r:id="rId17"/>
    <p:sldId id="279" r:id="rId18"/>
    <p:sldId id="278" r:id="rId19"/>
    <p:sldId id="285" r:id="rId20"/>
    <p:sldId id="284" r:id="rId21"/>
    <p:sldId id="280" r:id="rId22"/>
    <p:sldId id="286" r:id="rId23"/>
    <p:sldId id="281" r:id="rId24"/>
    <p:sldId id="282" r:id="rId25"/>
    <p:sldId id="258" r:id="rId26"/>
    <p:sldId id="264" r:id="rId27"/>
    <p:sldId id="266" r:id="rId28"/>
    <p:sldId id="267" r:id="rId29"/>
    <p:sldId id="265" r:id="rId30"/>
    <p:sldId id="262" r:id="rId31"/>
    <p:sldId id="290" r:id="rId32"/>
    <p:sldId id="291" r:id="rId33"/>
    <p:sldId id="292" r:id="rId34"/>
    <p:sldId id="289" r:id="rId35"/>
    <p:sldId id="287" r:id="rId36"/>
    <p:sldId id="293" r:id="rId37"/>
    <p:sldId id="294" r:id="rId38"/>
    <p:sldId id="295" r:id="rId39"/>
    <p:sldId id="296" r:id="rId40"/>
    <p:sldId id="297" r:id="rId41"/>
    <p:sldId id="298" r:id="rId42"/>
    <p:sldId id="300" r:id="rId43"/>
    <p:sldId id="301" r:id="rId44"/>
    <p:sldId id="302" r:id="rId45"/>
    <p:sldId id="304" r:id="rId46"/>
    <p:sldId id="303"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9D2"/>
    <a:srgbClr val="FF6965"/>
    <a:srgbClr val="52D0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520" y="48"/>
      </p:cViewPr>
      <p:guideLst/>
    </p:cSldViewPr>
  </p:slideViewPr>
  <p:notesTextViewPr>
    <p:cViewPr>
      <p:scale>
        <a:sx n="1" d="1"/>
        <a:sy n="1" d="1"/>
      </p:scale>
      <p:origin x="0" y="0"/>
    </p:cViewPr>
  </p:notesTextViewPr>
  <p:sorterViewPr>
    <p:cViewPr>
      <p:scale>
        <a:sx n="46" d="100"/>
        <a:sy n="46"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DF3F9-A383-40CF-841B-6426D82ECB85}" type="datetimeFigureOut">
              <a:rPr lang="ru-RU" smtClean="0"/>
              <a:t>22.12.2018</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BDF9E2-D527-45E4-B727-833247D273AD}" type="slidenum">
              <a:rPr lang="ru-RU" smtClean="0"/>
              <a:t>‹#›</a:t>
            </a:fld>
            <a:endParaRPr lang="ru-RU"/>
          </a:p>
        </p:txBody>
      </p:sp>
    </p:spTree>
    <p:extLst>
      <p:ext uri="{BB962C8B-B14F-4D97-AF65-F5344CB8AC3E}">
        <p14:creationId xmlns:p14="http://schemas.microsoft.com/office/powerpoint/2010/main" val="19552758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wmf"/><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8.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3.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06992" y="1801368"/>
            <a:ext cx="9144000" cy="1271668"/>
          </a:xfrm>
          <a:prstGeom prst="rect">
            <a:avLst/>
          </a:prstGeom>
        </p:spPr>
        <p:txBody>
          <a:bodyPr anchor="b"/>
          <a:lstStyle>
            <a:lvl1pPr algn="ctr">
              <a:defRPr sz="6000">
                <a:solidFill>
                  <a:schemeClr val="accent1">
                    <a:lumMod val="75000"/>
                  </a:schemeClr>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3215012" y="4566542"/>
            <a:ext cx="5761973" cy="1655762"/>
          </a:xfrm>
          <a:prstGeom prst="rect">
            <a:avLst/>
          </a:prstGeom>
        </p:spPr>
        <p:txBody>
          <a:bodyPr/>
          <a:lstStyle>
            <a:lvl1pPr marL="0" indent="0" algn="ctr">
              <a:buNone/>
              <a:defRPr sz="2400">
                <a:solidFill>
                  <a:schemeClr val="accent1">
                    <a:lumMod val="75000"/>
                  </a:schemeClr>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dirty="0"/>
          </a:p>
        </p:txBody>
      </p:sp>
      <p:pic>
        <p:nvPicPr>
          <p:cNvPr id="16" name="Рисунок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38951" y="3112387"/>
            <a:ext cx="682266" cy="707402"/>
          </a:xfrm>
          <a:prstGeom prst="rect">
            <a:avLst/>
          </a:prstGeom>
        </p:spPr>
      </p:pic>
      <p:pic>
        <p:nvPicPr>
          <p:cNvPr id="17" name="Рисунок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7922" y="617943"/>
            <a:ext cx="504825" cy="571500"/>
          </a:xfrm>
          <a:prstGeom prst="rect">
            <a:avLst/>
          </a:prstGeom>
        </p:spPr>
      </p:pic>
      <p:pic>
        <p:nvPicPr>
          <p:cNvPr id="18" name="Рисунок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5400000">
            <a:off x="8511789" y="4694476"/>
            <a:ext cx="930391" cy="1227599"/>
          </a:xfrm>
          <a:prstGeom prst="rect">
            <a:avLst/>
          </a:prstGeom>
        </p:spPr>
      </p:pic>
      <p:pic>
        <p:nvPicPr>
          <p:cNvPr id="19" name="Рисунок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50992" y="144368"/>
            <a:ext cx="542925" cy="523875"/>
          </a:xfrm>
          <a:prstGeom prst="rect">
            <a:avLst/>
          </a:prstGeom>
        </p:spPr>
      </p:pic>
      <p:pic>
        <p:nvPicPr>
          <p:cNvPr id="20" name="Рисунок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722542" y="5334195"/>
            <a:ext cx="619050" cy="785717"/>
          </a:xfrm>
          <a:prstGeom prst="rect">
            <a:avLst/>
          </a:prstGeom>
        </p:spPr>
      </p:pic>
      <p:pic>
        <p:nvPicPr>
          <p:cNvPr id="21" name="Рисунок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466701" y="793708"/>
            <a:ext cx="504439" cy="573226"/>
          </a:xfrm>
          <a:prstGeom prst="rect">
            <a:avLst/>
          </a:prstGeom>
        </p:spPr>
      </p:pic>
      <p:pic>
        <p:nvPicPr>
          <p:cNvPr id="22" name="Рисунок 2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818035" y="3237635"/>
            <a:ext cx="505836" cy="527829"/>
          </a:xfrm>
          <a:prstGeom prst="rect">
            <a:avLst/>
          </a:prstGeom>
        </p:spPr>
      </p:pic>
      <p:pic>
        <p:nvPicPr>
          <p:cNvPr id="23" name="Рисунок 2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803545" y="3532354"/>
            <a:ext cx="1837994" cy="1347613"/>
          </a:xfrm>
          <a:prstGeom prst="rect">
            <a:avLst/>
          </a:prstGeom>
        </p:spPr>
      </p:pic>
      <p:pic>
        <p:nvPicPr>
          <p:cNvPr id="24" name="Рисунок 2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98423" y="1849821"/>
            <a:ext cx="608569" cy="692510"/>
          </a:xfrm>
          <a:prstGeom prst="rect">
            <a:avLst/>
          </a:prstGeom>
        </p:spPr>
      </p:pic>
      <p:pic>
        <p:nvPicPr>
          <p:cNvPr id="25" name="Рисунок 2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878372" y="2012025"/>
            <a:ext cx="714375" cy="752475"/>
          </a:xfrm>
          <a:prstGeom prst="rect">
            <a:avLst/>
          </a:prstGeom>
        </p:spPr>
      </p:pic>
      <p:pic>
        <p:nvPicPr>
          <p:cNvPr id="26" name="Рисунок 2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240272" y="5066318"/>
            <a:ext cx="1038023" cy="707153"/>
          </a:xfrm>
          <a:prstGeom prst="rect">
            <a:avLst/>
          </a:prstGeom>
        </p:spPr>
      </p:pic>
      <p:pic>
        <p:nvPicPr>
          <p:cNvPr id="27" name="Рисунок 2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88438" y="272246"/>
            <a:ext cx="1860164" cy="1311905"/>
          </a:xfrm>
          <a:prstGeom prst="rect">
            <a:avLst/>
          </a:prstGeom>
        </p:spPr>
      </p:pic>
      <p:pic>
        <p:nvPicPr>
          <p:cNvPr id="28" name="Рисунок 2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22542" y="842568"/>
            <a:ext cx="576489" cy="549676"/>
          </a:xfrm>
          <a:prstGeom prst="rect">
            <a:avLst/>
          </a:prstGeom>
        </p:spPr>
      </p:pic>
      <p:pic>
        <p:nvPicPr>
          <p:cNvPr id="29" name="Рисунок 2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910685" y="422756"/>
            <a:ext cx="1363851" cy="480937"/>
          </a:xfrm>
          <a:prstGeom prst="rect">
            <a:avLst/>
          </a:prstGeom>
        </p:spPr>
      </p:pic>
      <p:pic>
        <p:nvPicPr>
          <p:cNvPr id="30" name="Рисунок 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1275" y="3034817"/>
            <a:ext cx="3191652" cy="3175200"/>
          </a:xfrm>
          <a:prstGeom prst="rect">
            <a:avLst/>
          </a:prstGeom>
        </p:spPr>
      </p:pic>
    </p:spTree>
    <p:extLst>
      <p:ext uri="{BB962C8B-B14F-4D97-AF65-F5344CB8AC3E}">
        <p14:creationId xmlns:p14="http://schemas.microsoft.com/office/powerpoint/2010/main" val="4006653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Макет_вопроса_1">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7376894"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622" y="3159355"/>
            <a:ext cx="2227716" cy="3175200"/>
          </a:xfrm>
          <a:prstGeom prst="rect">
            <a:avLst/>
          </a:prstGeom>
        </p:spPr>
      </p:pic>
      <p:pic>
        <p:nvPicPr>
          <p:cNvPr id="5" name="Рисунок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26529" y="3327682"/>
            <a:ext cx="590083" cy="611823"/>
          </a:xfrm>
          <a:prstGeom prst="rect">
            <a:avLst/>
          </a:prstGeom>
        </p:spPr>
      </p:pic>
      <p:pic>
        <p:nvPicPr>
          <p:cNvPr id="14" name="Рисунок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9767404">
            <a:off x="10590062" y="3097525"/>
            <a:ext cx="516972" cy="682115"/>
          </a:xfrm>
          <a:prstGeom prst="rect">
            <a:avLst/>
          </a:prstGeom>
        </p:spPr>
      </p:pic>
      <p:pic>
        <p:nvPicPr>
          <p:cNvPr id="16" name="Рисунок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04107" y="397621"/>
            <a:ext cx="382530" cy="369108"/>
          </a:xfrm>
          <a:prstGeom prst="rect">
            <a:avLst/>
          </a:prstGeom>
        </p:spPr>
      </p:pic>
      <p:pic>
        <p:nvPicPr>
          <p:cNvPr id="17" name="Рисунок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10224" y="816747"/>
            <a:ext cx="470785" cy="597534"/>
          </a:xfrm>
          <a:prstGeom prst="rect">
            <a:avLst/>
          </a:prstGeom>
        </p:spPr>
      </p:pic>
      <p:pic>
        <p:nvPicPr>
          <p:cNvPr id="18" name="Рисунок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30542" y="816747"/>
            <a:ext cx="335160" cy="380864"/>
          </a:xfrm>
          <a:prstGeom prst="rect">
            <a:avLst/>
          </a:prstGeom>
        </p:spPr>
      </p:pic>
      <p:pic>
        <p:nvPicPr>
          <p:cNvPr id="19" name="Рисунок 1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159977" y="2586264"/>
            <a:ext cx="351849" cy="367147"/>
          </a:xfrm>
          <a:prstGeom prst="rect">
            <a:avLst/>
          </a:prstGeom>
        </p:spPr>
      </p:pic>
      <p:pic>
        <p:nvPicPr>
          <p:cNvPr id="20" name="Рисунок 1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381066" y="1360529"/>
            <a:ext cx="1481355" cy="1086126"/>
          </a:xfrm>
          <a:prstGeom prst="rect">
            <a:avLst/>
          </a:prstGeom>
        </p:spPr>
      </p:pic>
      <p:pic>
        <p:nvPicPr>
          <p:cNvPr id="21" name="Рисунок 2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192087" y="2714619"/>
            <a:ext cx="416339" cy="438544"/>
          </a:xfrm>
          <a:prstGeom prst="rect">
            <a:avLst/>
          </a:prstGeom>
        </p:spPr>
      </p:pic>
      <p:pic>
        <p:nvPicPr>
          <p:cNvPr id="23" name="Рисунок 2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spTree>
    <p:extLst>
      <p:ext uri="{BB962C8B-B14F-4D97-AF65-F5344CB8AC3E}">
        <p14:creationId xmlns:p14="http://schemas.microsoft.com/office/powerpoint/2010/main" val="1061611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Макет_вопроса_2">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220969" y="351240"/>
            <a:ext cx="1809750" cy="638175"/>
          </a:xfrm>
          <a:prstGeom prst="rect">
            <a:avLst/>
          </a:prstGeom>
        </p:spPr>
      </p:pic>
      <p:pic>
        <p:nvPicPr>
          <p:cNvPr id="2" name="Рисунок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03838" y="3159355"/>
            <a:ext cx="2395938" cy="3175200"/>
          </a:xfrm>
          <a:prstGeom prst="rect">
            <a:avLst/>
          </a:prstGeom>
        </p:spPr>
      </p:pic>
    </p:spTree>
    <p:extLst>
      <p:ext uri="{BB962C8B-B14F-4D97-AF65-F5344CB8AC3E}">
        <p14:creationId xmlns:p14="http://schemas.microsoft.com/office/powerpoint/2010/main" val="3384965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Макет_вопроса_3">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366981" y="468239"/>
            <a:ext cx="1809750" cy="638175"/>
          </a:xfrm>
          <a:prstGeom prst="rect">
            <a:avLst/>
          </a:prstGeom>
        </p:spPr>
      </p:pic>
      <p:pic>
        <p:nvPicPr>
          <p:cNvPr id="3" name="Рисунок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86508" y="3273631"/>
            <a:ext cx="2580572" cy="3175200"/>
          </a:xfrm>
          <a:prstGeom prst="rect">
            <a:avLst/>
          </a:prstGeom>
        </p:spPr>
      </p:pic>
    </p:spTree>
    <p:extLst>
      <p:ext uri="{BB962C8B-B14F-4D97-AF65-F5344CB8AC3E}">
        <p14:creationId xmlns:p14="http://schemas.microsoft.com/office/powerpoint/2010/main" val="3249116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Макет_вопроса_4">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56369" y="1535331"/>
            <a:ext cx="5731659" cy="571230"/>
          </a:xfrm>
          <a:prstGeom prst="rect">
            <a:avLst/>
          </a:prstGeom>
          <a:noFill/>
          <a:ln w="38100">
            <a:noFill/>
          </a:ln>
        </p:spPr>
        <p:txBody>
          <a:bodyPr vert="horz" lIns="91440" tIns="45720" rIns="91440" bIns="45720" rtlCol="0" anchor="ctr">
            <a:normAutofit/>
          </a:bodyPr>
          <a:lstStyle>
            <a:lvl1pPr algn="l">
              <a:defRPr lang="ru-RU" sz="4000" kern="1200" smtClean="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7934546" y="419976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7934546" y="4861231"/>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7934547" y="5522696"/>
            <a:ext cx="3375206" cy="547189"/>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pic>
        <p:nvPicPr>
          <p:cNvPr id="5" name="Рисунок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4" name="Рисунок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5" name="Рисунок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6" name="Рисунок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17" name="Рисунок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18" name="Рисунок 1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19" name="Рисунок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0" name="Рисунок 1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1" name="Рисунок 2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2" name="Рисунок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3" name="Рисунок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4" name="Рисунок 2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5" name="Рисунок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26" name="Рисунок 2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103625" y="415010"/>
            <a:ext cx="1809750" cy="638175"/>
          </a:xfrm>
          <a:prstGeom prst="rect">
            <a:avLst/>
          </a:prstGeom>
        </p:spPr>
      </p:pic>
      <p:pic>
        <p:nvPicPr>
          <p:cNvPr id="3" name="Рисунок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81875" y="3172245"/>
            <a:ext cx="2762763" cy="3175200"/>
          </a:xfrm>
          <a:prstGeom prst="rect">
            <a:avLst/>
          </a:prstGeom>
        </p:spPr>
      </p:pic>
    </p:spTree>
    <p:extLst>
      <p:ext uri="{BB962C8B-B14F-4D97-AF65-F5344CB8AC3E}">
        <p14:creationId xmlns:p14="http://schemas.microsoft.com/office/powerpoint/2010/main" val="499537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Финальный слайд">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880250" y="2131231"/>
            <a:ext cx="5493984" cy="699587"/>
          </a:xfrm>
          <a:prstGeom prst="rect">
            <a:avLst/>
          </a:prstGeom>
        </p:spPr>
        <p:txBody>
          <a:bodyPr/>
          <a:lstStyle>
            <a:lvl1pPr algn="ctr">
              <a:defRPr sz="4000" b="1">
                <a:solidFill>
                  <a:srgbClr val="FF6965"/>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2761" y="3638173"/>
            <a:ext cx="696193" cy="721843"/>
          </a:xfrm>
          <a:prstGeom prst="rect">
            <a:avLst/>
          </a:prstGeom>
        </p:spPr>
      </p:pic>
      <p:pic>
        <p:nvPicPr>
          <p:cNvPr id="11" name="Рисунок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12" name="Рисунок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13" name="Рисунок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97497" y="444775"/>
            <a:ext cx="382530" cy="369108"/>
          </a:xfrm>
          <a:prstGeom prst="rect">
            <a:avLst/>
          </a:prstGeom>
        </p:spPr>
      </p:pic>
      <p:pic>
        <p:nvPicPr>
          <p:cNvPr id="14" name="Рисунок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711352" y="5679298"/>
            <a:ext cx="586145" cy="743953"/>
          </a:xfrm>
          <a:prstGeom prst="rect">
            <a:avLst/>
          </a:prstGeom>
        </p:spPr>
      </p:pic>
      <p:pic>
        <p:nvPicPr>
          <p:cNvPr id="15" name="Рисунок 1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06639" y="444775"/>
            <a:ext cx="408635" cy="464358"/>
          </a:xfrm>
          <a:prstGeom prst="rect">
            <a:avLst/>
          </a:prstGeom>
        </p:spPr>
      </p:pic>
      <p:pic>
        <p:nvPicPr>
          <p:cNvPr id="16" name="Рисунок 1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376842" y="3638173"/>
            <a:ext cx="500801" cy="522575"/>
          </a:xfrm>
          <a:prstGeom prst="rect">
            <a:avLst/>
          </a:prstGeom>
        </p:spPr>
      </p:pic>
      <p:pic>
        <p:nvPicPr>
          <p:cNvPr id="17" name="Рисунок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17773555">
            <a:off x="9841353" y="4499050"/>
            <a:ext cx="1827940" cy="1340241"/>
          </a:xfrm>
          <a:prstGeom prst="rect">
            <a:avLst/>
          </a:prstGeom>
        </p:spPr>
      </p:pic>
      <p:pic>
        <p:nvPicPr>
          <p:cNvPr id="18" name="Рисунок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19" name="Рисунок 1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1264670" y="2481025"/>
            <a:ext cx="416339" cy="438544"/>
          </a:xfrm>
          <a:prstGeom prst="rect">
            <a:avLst/>
          </a:prstGeom>
        </p:spPr>
      </p:pic>
      <p:pic>
        <p:nvPicPr>
          <p:cNvPr id="20" name="Рисунок 1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1" name="Рисунок 2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22" name="Рисунок 2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200029" y="1226189"/>
            <a:ext cx="555294" cy="529466"/>
          </a:xfrm>
          <a:prstGeom prst="rect">
            <a:avLst/>
          </a:prstGeom>
        </p:spPr>
      </p:pic>
      <p:pic>
        <p:nvPicPr>
          <p:cNvPr id="23" name="Рисунок 2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73106" y="3213240"/>
            <a:ext cx="3497240" cy="3175200"/>
          </a:xfrm>
          <a:prstGeom prst="rect">
            <a:avLst/>
          </a:prstGeom>
        </p:spPr>
      </p:pic>
      <p:pic>
        <p:nvPicPr>
          <p:cNvPr id="24" name="Рисунок 2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103625" y="415010"/>
            <a:ext cx="1809750" cy="638175"/>
          </a:xfrm>
          <a:prstGeom prst="rect">
            <a:avLst/>
          </a:prstGeom>
        </p:spPr>
      </p:pic>
    </p:spTree>
    <p:extLst>
      <p:ext uri="{BB962C8B-B14F-4D97-AF65-F5344CB8AC3E}">
        <p14:creationId xmlns:p14="http://schemas.microsoft.com/office/powerpoint/2010/main" val="114446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5"/>
                                        </p:tgtEl>
                                        <p:attrNameLst>
                                          <p:attrName>style.color</p:attrName>
                                        </p:attrNameLst>
                                      </p:cBhvr>
                                      <p:to>
                                        <a:srgbClr val="FF1F1F"/>
                                      </p:to>
                                    </p:animClr>
                                  </p:childTnLst>
                                </p:cTn>
                              </p:par>
                              <p:par>
                                <p:cTn id="7" presetID="26" presetClass="emph" presetSubtype="0" repeatCount="indefinite" fill="hold" grpId="1" nodeType="withEffect">
                                  <p:stCondLst>
                                    <p:cond delay="0"/>
                                  </p:stCondLst>
                                  <p:childTnLst>
                                    <p:animEffect transition="out" filter="fade">
                                      <p:cBhvr>
                                        <p:cTn id="8" dur="1000" tmFilter="0, 0; .2, .5; .8, .5; 1, 0"/>
                                        <p:tgtEl>
                                          <p:spTgt spid="5"/>
                                        </p:tgtEl>
                                      </p:cBhvr>
                                    </p:animEffect>
                                    <p:animScale>
                                      <p:cBhvr>
                                        <p:cTn id="9"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Макет_вопроса">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351927" y="1031437"/>
            <a:ext cx="4839012" cy="3795396"/>
          </a:xfrm>
          <a:prstGeom prst="rect">
            <a:avLst/>
          </a:prstGeom>
          <a:solidFill>
            <a:schemeClr val="bg1"/>
          </a:solidFill>
          <a:ln w="38100">
            <a:noFill/>
          </a:ln>
        </p:spPr>
        <p:txBody>
          <a:bodyPr vert="horz" lIns="91440" tIns="45720" rIns="91440" bIns="45720" rtlCol="0" anchor="ctr">
            <a:normAutofit/>
          </a:bodyPr>
          <a:lstStyle>
            <a:lvl1pPr algn="ctr">
              <a:defRPr sz="4000">
                <a:solidFill>
                  <a:schemeClr val="accent1">
                    <a:lumMod val="75000"/>
                  </a:schemeClr>
                </a:solidFill>
                <a:latin typeface="Segoe UI Light" panose="020B0502040204020203" pitchFamily="34" charset="0"/>
                <a:cs typeface="Segoe UI Light" panose="020B0502040204020203" pitchFamily="34" charset="0"/>
              </a:defRPr>
            </a:lvl1pPr>
          </a:lstStyle>
          <a:p>
            <a:r>
              <a:rPr lang="ru-RU" smtClean="0"/>
              <a:t>Образец заголовка</a:t>
            </a:r>
            <a:endParaRPr lang="ru-RU" dirty="0"/>
          </a:p>
        </p:txBody>
      </p:sp>
      <p:sp>
        <p:nvSpPr>
          <p:cNvPr id="10" name="Text Placeholder 3"/>
          <p:cNvSpPr>
            <a:spLocks noGrp="1"/>
          </p:cNvSpPr>
          <p:nvPr>
            <p:ph type="body" sz="quarter" idx="13" hasCustomPrompt="1"/>
          </p:nvPr>
        </p:nvSpPr>
        <p:spPr>
          <a:xfrm>
            <a:off x="6939226" y="1032932"/>
            <a:ext cx="3375206"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6939226" y="2497135"/>
            <a:ext cx="3375206"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6906035" y="3962833"/>
            <a:ext cx="3408397" cy="864000"/>
          </a:xfrm>
          <a:prstGeom prst="rect">
            <a:avLst/>
          </a:prstGeom>
          <a:solidFill>
            <a:schemeClr val="bg1"/>
          </a:solidFill>
          <a:ln w="28575">
            <a:noFill/>
            <a:prstDash val="sysDash"/>
          </a:ln>
        </p:spPr>
        <p:txBody>
          <a:bodyPr anchor="ctr"/>
          <a:lstStyle>
            <a:lvl1pPr marL="0" indent="0" algn="ctr">
              <a:buFontTx/>
              <a:buNone/>
              <a:defRPr sz="2000">
                <a:solidFill>
                  <a:schemeClr val="accent1">
                    <a:lumMod val="75000"/>
                  </a:schemeClr>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Tree>
    <p:extLst>
      <p:ext uri="{BB962C8B-B14F-4D97-AF65-F5344CB8AC3E}">
        <p14:creationId xmlns:p14="http://schemas.microsoft.com/office/powerpoint/2010/main" val="4168791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0088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91" r:id="rId3"/>
    <p:sldLayoutId id="2147483692" r:id="rId4"/>
    <p:sldLayoutId id="2147483694" r:id="rId5"/>
    <p:sldLayoutId id="2147483686" r:id="rId6"/>
    <p:sldLayoutId id="2147483690" r:id="rId7"/>
  </p:sldLayoutIdLst>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4.png"/><Relationship Id="rId1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audio" Target="../media/audio1.wav"/><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32.png"/><Relationship Id="rId9" Type="http://schemas.openxmlformats.org/officeDocument/2006/relationships/image" Target="../media/image6.png"/><Relationship Id="rId1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audio" Target="../media/audio1.wav"/><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20.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audio" Target="../media/audio1.wav"/><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audio" Target="../media/audio2.wav"/><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audio" Target="../media/audio1.wav"/><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audio" Target="../media/audio1.wav"/><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21.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32.png"/><Relationship Id="rId7" Type="http://schemas.openxmlformats.org/officeDocument/2006/relationships/image" Target="../media/image33.png"/><Relationship Id="rId12" Type="http://schemas.openxmlformats.org/officeDocument/2006/relationships/image" Target="../media/image34.png"/><Relationship Id="rId17" Type="http://schemas.openxmlformats.org/officeDocument/2006/relationships/image" Target="../media/image15.png"/><Relationship Id="rId2" Type="http://schemas.openxmlformats.org/officeDocument/2006/relationships/audio" Target="../media/audio2.wav"/><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image" Target="../media/image7.png"/><Relationship Id="rId14"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0.png"/><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audio" Target="../media/audio2.wav"/><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audio" Target="../media/audio2.wav"/><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audio" Target="../media/audio2.wav"/><Relationship Id="rId2" Type="http://schemas.openxmlformats.org/officeDocument/2006/relationships/image" Target="../media/image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1.png"/><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audio" Target="../media/audio2.wav"/><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92767" y="1685925"/>
            <a:ext cx="9144000" cy="1568086"/>
          </a:xfrm>
        </p:spPr>
        <p:txBody>
          <a:bodyPr/>
          <a:lstStyle/>
          <a:p>
            <a:r>
              <a:rPr lang="en-US" dirty="0" smtClean="0"/>
              <a:t>Frameset Element</a:t>
            </a:r>
            <a:endParaRPr lang="ru-RU" dirty="0"/>
          </a:p>
        </p:txBody>
      </p:sp>
      <p:sp>
        <p:nvSpPr>
          <p:cNvPr id="3" name="Подзаголовок 2"/>
          <p:cNvSpPr>
            <a:spLocks noGrp="1"/>
          </p:cNvSpPr>
          <p:nvPr>
            <p:ph type="subTitle" idx="1"/>
          </p:nvPr>
        </p:nvSpPr>
        <p:spPr>
          <a:xfrm>
            <a:off x="3548387" y="4052192"/>
            <a:ext cx="5761973" cy="1655762"/>
          </a:xfrm>
        </p:spPr>
        <p:txBody>
          <a:bodyPr/>
          <a:lstStyle/>
          <a:p>
            <a:r>
              <a:rPr lang="en-US" sz="3600" dirty="0" smtClean="0"/>
              <a:t>Nested Framesets</a:t>
            </a:r>
            <a:endParaRPr lang="ru-RU" sz="3600" dirty="0"/>
          </a:p>
        </p:txBody>
      </p:sp>
      <p:pic>
        <p:nvPicPr>
          <p:cNvPr id="4" name="Рисунок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20" y="3094439"/>
            <a:ext cx="3191652" cy="3175200"/>
          </a:xfrm>
          <a:prstGeom prst="rect">
            <a:avLst/>
          </a:prstGeom>
        </p:spPr>
      </p:pic>
    </p:spTree>
    <p:extLst>
      <p:ext uri="{BB962C8B-B14F-4D97-AF65-F5344CB8AC3E}">
        <p14:creationId xmlns:p14="http://schemas.microsoft.com/office/powerpoint/2010/main" val="33016798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0399" y="512594"/>
            <a:ext cx="11216950" cy="1271668"/>
          </a:xfrm>
        </p:spPr>
        <p:txBody>
          <a:bodyPr/>
          <a:lstStyle/>
          <a:p>
            <a:r>
              <a:rPr lang="en-US" b="1" dirty="0">
                <a:solidFill>
                  <a:schemeClr val="tx1"/>
                </a:solidFill>
                <a:latin typeface="Script MT Bold" panose="03040602040607080904" pitchFamily="66" charset="0"/>
              </a:rPr>
              <a:t>The </a:t>
            </a:r>
            <a:r>
              <a:rPr lang="en-US" b="1" dirty="0">
                <a:solidFill>
                  <a:schemeClr val="tx1"/>
                </a:solidFill>
                <a:latin typeface="Agency FB" panose="020B0503020202020204" pitchFamily="34" charset="0"/>
              </a:rPr>
              <a:t>&lt;frameset&gt; </a:t>
            </a:r>
            <a:r>
              <a:rPr lang="en-US" b="1" dirty="0">
                <a:solidFill>
                  <a:schemeClr val="tx1"/>
                </a:solidFill>
                <a:latin typeface="Script MT Bold" panose="03040602040607080904" pitchFamily="66" charset="0"/>
              </a:rPr>
              <a:t>Tag </a:t>
            </a:r>
            <a:r>
              <a:rPr lang="en-US" b="1" dirty="0" smtClean="0">
                <a:solidFill>
                  <a:schemeClr val="tx1"/>
                </a:solidFill>
                <a:latin typeface="Script MT Bold" panose="03040602040607080904" pitchFamily="66" charset="0"/>
              </a:rPr>
              <a:t>Attributes: </a:t>
            </a:r>
            <a:r>
              <a:rPr lang="en-US" b="1" dirty="0" err="1" smtClean="0">
                <a:solidFill>
                  <a:schemeClr val="tx1"/>
                </a:solidFill>
                <a:latin typeface="Script MT Bold" panose="03040602040607080904" pitchFamily="66" charset="0"/>
              </a:rPr>
              <a:t>frameborder</a:t>
            </a:r>
            <a:endParaRPr lang="ru-RU" b="1" dirty="0">
              <a:solidFill>
                <a:schemeClr val="tx1"/>
              </a:solidFill>
            </a:endParaRPr>
          </a:p>
        </p:txBody>
      </p:sp>
      <p:sp>
        <p:nvSpPr>
          <p:cNvPr id="3" name="Подзаголовок 2"/>
          <p:cNvSpPr>
            <a:spLocks noGrp="1"/>
          </p:cNvSpPr>
          <p:nvPr>
            <p:ph type="subTitle" idx="1"/>
          </p:nvPr>
        </p:nvSpPr>
        <p:spPr>
          <a:xfrm>
            <a:off x="664027" y="1989132"/>
            <a:ext cx="11196735" cy="4861248"/>
          </a:xfrm>
        </p:spPr>
        <p:txBody>
          <a:bodyPr/>
          <a:lstStyle/>
          <a:p>
            <a:r>
              <a:rPr lang="en-US" b="1" dirty="0">
                <a:solidFill>
                  <a:schemeClr val="tx1"/>
                </a:solidFill>
              </a:rPr>
              <a:t>This attribute specifies whether a three-dimensional border should be displayed between frames. This attribute takes value either 1 (yes) or 0 (no). For example </a:t>
            </a:r>
            <a:r>
              <a:rPr lang="en-US" b="1" dirty="0" err="1">
                <a:solidFill>
                  <a:schemeClr val="tx1"/>
                </a:solidFill>
              </a:rPr>
              <a:t>frameborder</a:t>
            </a:r>
            <a:r>
              <a:rPr lang="en-US" b="1" dirty="0">
                <a:solidFill>
                  <a:schemeClr val="tx1"/>
                </a:solidFill>
              </a:rPr>
              <a:t> = "0" specifies no </a:t>
            </a:r>
            <a:r>
              <a:rPr lang="en-US" b="1" dirty="0" smtClean="0">
                <a:solidFill>
                  <a:schemeClr val="tx1"/>
                </a:solidFill>
              </a:rPr>
              <a:t>border.</a:t>
            </a:r>
            <a:endParaRPr lang="en-US" b="1" dirty="0">
              <a:solidFill>
                <a:schemeClr val="tx1"/>
              </a:solidFill>
            </a:endParaRPr>
          </a:p>
        </p:txBody>
      </p:sp>
      <p:sp>
        <p:nvSpPr>
          <p:cNvPr id="4" name="Заголовок 1"/>
          <p:cNvSpPr txBox="1">
            <a:spLocks/>
          </p:cNvSpPr>
          <p:nvPr/>
        </p:nvSpPr>
        <p:spPr>
          <a:xfrm>
            <a:off x="540399" y="3723469"/>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b="1" dirty="0" smtClean="0">
                <a:solidFill>
                  <a:schemeClr val="tx1"/>
                </a:solidFill>
                <a:latin typeface="Script MT Bold" panose="03040602040607080904" pitchFamily="66" charset="0"/>
              </a:rPr>
              <a:t>The </a:t>
            </a:r>
            <a:r>
              <a:rPr lang="en-US" b="1" dirty="0" smtClean="0">
                <a:solidFill>
                  <a:schemeClr val="tx1"/>
                </a:solidFill>
                <a:latin typeface="Agency FB" panose="020B0503020202020204" pitchFamily="34" charset="0"/>
              </a:rPr>
              <a:t>&lt;frameset&gt; </a:t>
            </a:r>
            <a:r>
              <a:rPr lang="en-US" b="1" dirty="0" smtClean="0">
                <a:solidFill>
                  <a:schemeClr val="tx1"/>
                </a:solidFill>
                <a:latin typeface="Script MT Bold" panose="03040602040607080904" pitchFamily="66" charset="0"/>
              </a:rPr>
              <a:t>Tag Attributes: </a:t>
            </a:r>
            <a:r>
              <a:rPr lang="en-US" b="1" dirty="0" err="1" smtClean="0">
                <a:solidFill>
                  <a:schemeClr val="tx1"/>
                </a:solidFill>
                <a:latin typeface="Script MT Bold" panose="03040602040607080904" pitchFamily="66" charset="0"/>
              </a:rPr>
              <a:t>framespacing</a:t>
            </a:r>
            <a:endParaRPr lang="ru-RU" b="1" dirty="0">
              <a:solidFill>
                <a:schemeClr val="tx1"/>
              </a:solidFill>
            </a:endParaRPr>
          </a:p>
        </p:txBody>
      </p:sp>
      <p:sp>
        <p:nvSpPr>
          <p:cNvPr id="5" name="Подзаголовок 2"/>
          <p:cNvSpPr txBox="1">
            <a:spLocks/>
          </p:cNvSpPr>
          <p:nvPr/>
        </p:nvSpPr>
        <p:spPr>
          <a:xfrm>
            <a:off x="664026" y="5032461"/>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This attribute specifies the amount of space between frames in a frameset. This can take any integer value. For example </a:t>
            </a:r>
            <a:r>
              <a:rPr lang="en-US" b="1" dirty="0" err="1">
                <a:solidFill>
                  <a:schemeClr val="tx1"/>
                </a:solidFill>
              </a:rPr>
              <a:t>framespacing</a:t>
            </a:r>
            <a:r>
              <a:rPr lang="en-US" b="1" dirty="0">
                <a:solidFill>
                  <a:schemeClr val="tx1"/>
                </a:solidFill>
              </a:rPr>
              <a:t> = "10" means there should be 10 pixels spacing between each frames.</a:t>
            </a:r>
          </a:p>
        </p:txBody>
      </p:sp>
    </p:spTree>
    <p:extLst>
      <p:ext uri="{BB962C8B-B14F-4D97-AF65-F5344CB8AC3E}">
        <p14:creationId xmlns:p14="http://schemas.microsoft.com/office/powerpoint/2010/main" val="120248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0399" y="294303"/>
            <a:ext cx="11216950" cy="1271668"/>
          </a:xfrm>
        </p:spPr>
        <p:txBody>
          <a:bodyPr/>
          <a:lstStyle/>
          <a:p>
            <a:r>
              <a:rPr lang="en-US" b="1" dirty="0">
                <a:solidFill>
                  <a:schemeClr val="tx1"/>
                </a:solidFill>
                <a:latin typeface="Script MT Bold" panose="03040602040607080904" pitchFamily="66" charset="0"/>
              </a:rPr>
              <a:t>The </a:t>
            </a:r>
            <a:r>
              <a:rPr lang="en-US" b="1" dirty="0">
                <a:solidFill>
                  <a:schemeClr val="tx1"/>
                </a:solidFill>
                <a:latin typeface="Agency FB" panose="020B0503020202020204" pitchFamily="34" charset="0"/>
              </a:rPr>
              <a:t>&lt;</a:t>
            </a:r>
            <a:r>
              <a:rPr lang="en-US" b="1" dirty="0" smtClean="0">
                <a:solidFill>
                  <a:schemeClr val="tx1"/>
                </a:solidFill>
                <a:latin typeface="Agency FB" panose="020B0503020202020204" pitchFamily="34" charset="0"/>
              </a:rPr>
              <a:t>frame&gt; </a:t>
            </a:r>
            <a:r>
              <a:rPr lang="en-US" b="1" dirty="0">
                <a:solidFill>
                  <a:schemeClr val="tx1"/>
                </a:solidFill>
                <a:latin typeface="Script MT Bold" panose="03040602040607080904" pitchFamily="66" charset="0"/>
              </a:rPr>
              <a:t>Tag </a:t>
            </a:r>
            <a:r>
              <a:rPr lang="en-US" b="1" dirty="0" smtClean="0">
                <a:solidFill>
                  <a:schemeClr val="tx1"/>
                </a:solidFill>
                <a:latin typeface="Script MT Bold" panose="03040602040607080904" pitchFamily="66" charset="0"/>
              </a:rPr>
              <a:t>Attributes: </a:t>
            </a:r>
            <a:r>
              <a:rPr lang="en-US" b="1" dirty="0" err="1" smtClean="0">
                <a:solidFill>
                  <a:schemeClr val="tx1"/>
                </a:solidFill>
                <a:latin typeface="Script MT Bold" panose="03040602040607080904" pitchFamily="66" charset="0"/>
              </a:rPr>
              <a:t>scr</a:t>
            </a:r>
            <a:endParaRPr lang="ru-RU" b="1" dirty="0">
              <a:solidFill>
                <a:schemeClr val="tx1"/>
              </a:solidFill>
            </a:endParaRPr>
          </a:p>
        </p:txBody>
      </p:sp>
      <p:sp>
        <p:nvSpPr>
          <p:cNvPr id="3" name="Подзаголовок 2"/>
          <p:cNvSpPr>
            <a:spLocks noGrp="1"/>
          </p:cNvSpPr>
          <p:nvPr>
            <p:ph type="subTitle" idx="1"/>
          </p:nvPr>
        </p:nvSpPr>
        <p:spPr>
          <a:xfrm>
            <a:off x="664025" y="1681222"/>
            <a:ext cx="11196735" cy="4861248"/>
          </a:xfrm>
        </p:spPr>
        <p:txBody>
          <a:bodyPr/>
          <a:lstStyle/>
          <a:p>
            <a:r>
              <a:rPr lang="en-US" b="1" dirty="0">
                <a:solidFill>
                  <a:schemeClr val="tx1"/>
                </a:solidFill>
              </a:rPr>
              <a:t>This attribute is used to give the file name that should be loaded in the frame. Its value can be any URL. For example, </a:t>
            </a:r>
            <a:r>
              <a:rPr lang="en-US" b="1" dirty="0" err="1">
                <a:solidFill>
                  <a:schemeClr val="tx1"/>
                </a:solidFill>
              </a:rPr>
              <a:t>src</a:t>
            </a:r>
            <a:r>
              <a:rPr lang="en-US" b="1" dirty="0">
                <a:solidFill>
                  <a:schemeClr val="tx1"/>
                </a:solidFill>
              </a:rPr>
              <a:t> = "/html/top_frame.htm" will load an HTML file available in html directory.</a:t>
            </a:r>
          </a:p>
        </p:txBody>
      </p:sp>
      <p:sp>
        <p:nvSpPr>
          <p:cNvPr id="4" name="Заголовок 1"/>
          <p:cNvSpPr txBox="1">
            <a:spLocks/>
          </p:cNvSpPr>
          <p:nvPr/>
        </p:nvSpPr>
        <p:spPr>
          <a:xfrm>
            <a:off x="540399" y="2840178"/>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b="1" dirty="0" smtClean="0">
                <a:solidFill>
                  <a:schemeClr val="tx1"/>
                </a:solidFill>
                <a:latin typeface="Script MT Bold" panose="03040602040607080904" pitchFamily="66" charset="0"/>
              </a:rPr>
              <a:t>The </a:t>
            </a:r>
            <a:r>
              <a:rPr lang="en-US" b="1" dirty="0" smtClean="0">
                <a:solidFill>
                  <a:schemeClr val="tx1"/>
                </a:solidFill>
                <a:latin typeface="Agency FB" panose="020B0503020202020204" pitchFamily="34" charset="0"/>
              </a:rPr>
              <a:t>&lt;frame&gt; </a:t>
            </a:r>
            <a:r>
              <a:rPr lang="en-US" b="1" dirty="0" smtClean="0">
                <a:solidFill>
                  <a:schemeClr val="tx1"/>
                </a:solidFill>
                <a:latin typeface="Script MT Bold" panose="03040602040607080904" pitchFamily="66" charset="0"/>
              </a:rPr>
              <a:t>Tag Attributes: name</a:t>
            </a:r>
            <a:endParaRPr lang="ru-RU" b="1" dirty="0">
              <a:solidFill>
                <a:schemeClr val="tx1"/>
              </a:solidFill>
            </a:endParaRPr>
          </a:p>
        </p:txBody>
      </p:sp>
      <p:sp>
        <p:nvSpPr>
          <p:cNvPr id="5" name="Подзаголовок 2"/>
          <p:cNvSpPr txBox="1">
            <a:spLocks/>
          </p:cNvSpPr>
          <p:nvPr/>
        </p:nvSpPr>
        <p:spPr>
          <a:xfrm>
            <a:off x="664025" y="4322362"/>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a:t>
            </a:r>
          </a:p>
        </p:txBody>
      </p:sp>
    </p:spTree>
    <p:extLst>
      <p:ext uri="{BB962C8B-B14F-4D97-AF65-F5344CB8AC3E}">
        <p14:creationId xmlns:p14="http://schemas.microsoft.com/office/powerpoint/2010/main" val="2557238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0399" y="294303"/>
            <a:ext cx="11216950" cy="1271668"/>
          </a:xfrm>
        </p:spPr>
        <p:txBody>
          <a:bodyPr/>
          <a:lstStyle/>
          <a:p>
            <a:r>
              <a:rPr lang="en-US" sz="5400" b="1" dirty="0">
                <a:solidFill>
                  <a:schemeClr val="tx1"/>
                </a:solidFill>
                <a:latin typeface="Script MT Bold" panose="03040602040607080904" pitchFamily="66" charset="0"/>
              </a:rPr>
              <a:t>The </a:t>
            </a:r>
            <a:r>
              <a:rPr lang="en-US" sz="5400" b="1" dirty="0">
                <a:solidFill>
                  <a:schemeClr val="tx1"/>
                </a:solidFill>
                <a:latin typeface="Agency FB" panose="020B0503020202020204" pitchFamily="34" charset="0"/>
              </a:rPr>
              <a:t>&lt;</a:t>
            </a:r>
            <a:r>
              <a:rPr lang="en-US" sz="5400" b="1" dirty="0" smtClean="0">
                <a:solidFill>
                  <a:schemeClr val="tx1"/>
                </a:solidFill>
                <a:latin typeface="Agency FB" panose="020B0503020202020204" pitchFamily="34" charset="0"/>
              </a:rPr>
              <a:t>frame&gt; </a:t>
            </a:r>
            <a:r>
              <a:rPr lang="en-US" sz="5400" b="1" dirty="0">
                <a:solidFill>
                  <a:schemeClr val="tx1"/>
                </a:solidFill>
                <a:latin typeface="Script MT Bold" panose="03040602040607080904" pitchFamily="66" charset="0"/>
              </a:rPr>
              <a:t>Tag </a:t>
            </a:r>
            <a:r>
              <a:rPr lang="en-US" sz="5400" b="1" dirty="0" smtClean="0">
                <a:solidFill>
                  <a:schemeClr val="tx1"/>
                </a:solidFill>
                <a:latin typeface="Script MT Bold" panose="03040602040607080904" pitchFamily="66" charset="0"/>
              </a:rPr>
              <a:t>Attributes: </a:t>
            </a:r>
            <a:r>
              <a:rPr lang="en-US" sz="5400" b="1" dirty="0" err="1" smtClean="0">
                <a:solidFill>
                  <a:schemeClr val="tx1"/>
                </a:solidFill>
                <a:latin typeface="Script MT Bold" panose="03040602040607080904" pitchFamily="66" charset="0"/>
              </a:rPr>
              <a:t>frameborder</a:t>
            </a:r>
            <a:endParaRPr lang="ru-RU" sz="5400" b="1" dirty="0">
              <a:solidFill>
                <a:schemeClr val="tx1"/>
              </a:solidFill>
            </a:endParaRPr>
          </a:p>
        </p:txBody>
      </p:sp>
      <p:sp>
        <p:nvSpPr>
          <p:cNvPr id="3" name="Подзаголовок 2"/>
          <p:cNvSpPr>
            <a:spLocks noGrp="1"/>
          </p:cNvSpPr>
          <p:nvPr>
            <p:ph type="subTitle" idx="1"/>
          </p:nvPr>
        </p:nvSpPr>
        <p:spPr>
          <a:xfrm>
            <a:off x="664025" y="1681222"/>
            <a:ext cx="11196735" cy="4861248"/>
          </a:xfrm>
        </p:spPr>
        <p:txBody>
          <a:bodyPr/>
          <a:lstStyle/>
          <a:p>
            <a:r>
              <a:rPr lang="en-US" b="1" dirty="0">
                <a:solidFill>
                  <a:schemeClr val="tx1"/>
                </a:solidFill>
              </a:rPr>
              <a:t>This attribute specifies whether or not the borders of that frame are shown; it overrides the value given in the </a:t>
            </a:r>
            <a:r>
              <a:rPr lang="en-US" b="1" dirty="0" err="1">
                <a:solidFill>
                  <a:schemeClr val="tx1"/>
                </a:solidFill>
              </a:rPr>
              <a:t>frameborder</a:t>
            </a:r>
            <a:r>
              <a:rPr lang="en-US" b="1" dirty="0">
                <a:solidFill>
                  <a:schemeClr val="tx1"/>
                </a:solidFill>
              </a:rPr>
              <a:t> attribute on the &lt;frameset&gt; tag if one is given, and this can take values either 1 (yes) or 0 (no).</a:t>
            </a:r>
          </a:p>
        </p:txBody>
      </p:sp>
      <p:sp>
        <p:nvSpPr>
          <p:cNvPr id="4" name="Заголовок 1"/>
          <p:cNvSpPr txBox="1">
            <a:spLocks/>
          </p:cNvSpPr>
          <p:nvPr/>
        </p:nvSpPr>
        <p:spPr>
          <a:xfrm>
            <a:off x="540399" y="2840178"/>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sz="5400" b="1" dirty="0" smtClean="0">
                <a:solidFill>
                  <a:schemeClr val="tx1"/>
                </a:solidFill>
                <a:latin typeface="Script MT Bold" panose="03040602040607080904" pitchFamily="66" charset="0"/>
              </a:rPr>
              <a:t>The </a:t>
            </a:r>
            <a:r>
              <a:rPr lang="en-US" sz="5400" b="1" dirty="0" smtClean="0">
                <a:solidFill>
                  <a:schemeClr val="tx1"/>
                </a:solidFill>
                <a:latin typeface="Agency FB" panose="020B0503020202020204" pitchFamily="34" charset="0"/>
              </a:rPr>
              <a:t>&lt;frame&gt; </a:t>
            </a:r>
            <a:r>
              <a:rPr lang="en-US" sz="5400" b="1" dirty="0" smtClean="0">
                <a:solidFill>
                  <a:schemeClr val="tx1"/>
                </a:solidFill>
                <a:latin typeface="Script MT Bold" panose="03040602040607080904" pitchFamily="66" charset="0"/>
              </a:rPr>
              <a:t>Tag Attributes: </a:t>
            </a:r>
            <a:r>
              <a:rPr lang="en-US" sz="5400" b="1" dirty="0" err="1" smtClean="0">
                <a:solidFill>
                  <a:schemeClr val="tx1"/>
                </a:solidFill>
                <a:latin typeface="Script MT Bold" panose="03040602040607080904" pitchFamily="66" charset="0"/>
              </a:rPr>
              <a:t>marginwidth</a:t>
            </a:r>
            <a:endParaRPr lang="ru-RU" sz="5400" b="1" dirty="0">
              <a:solidFill>
                <a:schemeClr val="tx1"/>
              </a:solidFill>
            </a:endParaRPr>
          </a:p>
        </p:txBody>
      </p:sp>
      <p:sp>
        <p:nvSpPr>
          <p:cNvPr id="5" name="Подзаголовок 2"/>
          <p:cNvSpPr txBox="1">
            <a:spLocks/>
          </p:cNvSpPr>
          <p:nvPr/>
        </p:nvSpPr>
        <p:spPr>
          <a:xfrm>
            <a:off x="664025" y="4322362"/>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This attribute allows you to specify the width of the space between the left and right of the frame's borders and the frame's content. The value is given in pixels. For example </a:t>
            </a:r>
            <a:r>
              <a:rPr lang="en-US" b="1" dirty="0" err="1">
                <a:solidFill>
                  <a:schemeClr val="tx1"/>
                </a:solidFill>
              </a:rPr>
              <a:t>marginwidth</a:t>
            </a:r>
            <a:r>
              <a:rPr lang="en-US" b="1" dirty="0">
                <a:solidFill>
                  <a:schemeClr val="tx1"/>
                </a:solidFill>
              </a:rPr>
              <a:t> = "10".</a:t>
            </a:r>
          </a:p>
        </p:txBody>
      </p:sp>
    </p:spTree>
    <p:extLst>
      <p:ext uri="{BB962C8B-B14F-4D97-AF65-F5344CB8AC3E}">
        <p14:creationId xmlns:p14="http://schemas.microsoft.com/office/powerpoint/2010/main" val="2558489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0399" y="294303"/>
            <a:ext cx="11216950" cy="1271668"/>
          </a:xfrm>
        </p:spPr>
        <p:txBody>
          <a:bodyPr/>
          <a:lstStyle/>
          <a:p>
            <a:r>
              <a:rPr lang="en-US" sz="5400" b="1" dirty="0">
                <a:solidFill>
                  <a:schemeClr val="tx1"/>
                </a:solidFill>
                <a:latin typeface="Script MT Bold" panose="03040602040607080904" pitchFamily="66" charset="0"/>
              </a:rPr>
              <a:t>The </a:t>
            </a:r>
            <a:r>
              <a:rPr lang="en-US" sz="5400" b="1" dirty="0">
                <a:solidFill>
                  <a:schemeClr val="tx1"/>
                </a:solidFill>
                <a:latin typeface="Agency FB" panose="020B0503020202020204" pitchFamily="34" charset="0"/>
              </a:rPr>
              <a:t>&lt;</a:t>
            </a:r>
            <a:r>
              <a:rPr lang="en-US" sz="5400" b="1" dirty="0" smtClean="0">
                <a:solidFill>
                  <a:schemeClr val="tx1"/>
                </a:solidFill>
                <a:latin typeface="Agency FB" panose="020B0503020202020204" pitchFamily="34" charset="0"/>
              </a:rPr>
              <a:t>frame&gt; </a:t>
            </a:r>
            <a:r>
              <a:rPr lang="en-US" sz="5400" b="1" dirty="0">
                <a:solidFill>
                  <a:schemeClr val="tx1"/>
                </a:solidFill>
                <a:latin typeface="Script MT Bold" panose="03040602040607080904" pitchFamily="66" charset="0"/>
              </a:rPr>
              <a:t>Tag </a:t>
            </a:r>
            <a:r>
              <a:rPr lang="en-US" sz="5400" b="1" dirty="0" smtClean="0">
                <a:solidFill>
                  <a:schemeClr val="tx1"/>
                </a:solidFill>
                <a:latin typeface="Script MT Bold" panose="03040602040607080904" pitchFamily="66" charset="0"/>
              </a:rPr>
              <a:t>Attributes: </a:t>
            </a:r>
            <a:r>
              <a:rPr lang="en-US" sz="5400" b="1" dirty="0" err="1" smtClean="0">
                <a:solidFill>
                  <a:schemeClr val="tx1"/>
                </a:solidFill>
                <a:latin typeface="Script MT Bold" panose="03040602040607080904" pitchFamily="66" charset="0"/>
              </a:rPr>
              <a:t>marginheight</a:t>
            </a:r>
            <a:endParaRPr lang="ru-RU" sz="5400" b="1" dirty="0">
              <a:solidFill>
                <a:schemeClr val="tx1"/>
              </a:solidFill>
            </a:endParaRPr>
          </a:p>
        </p:txBody>
      </p:sp>
      <p:sp>
        <p:nvSpPr>
          <p:cNvPr id="3" name="Подзаголовок 2"/>
          <p:cNvSpPr>
            <a:spLocks noGrp="1"/>
          </p:cNvSpPr>
          <p:nvPr>
            <p:ph type="subTitle" idx="1"/>
          </p:nvPr>
        </p:nvSpPr>
        <p:spPr>
          <a:xfrm>
            <a:off x="664025" y="1681222"/>
            <a:ext cx="11196735" cy="4861248"/>
          </a:xfrm>
        </p:spPr>
        <p:txBody>
          <a:bodyPr/>
          <a:lstStyle/>
          <a:p>
            <a:r>
              <a:rPr lang="en-US" b="1" dirty="0">
                <a:solidFill>
                  <a:schemeClr val="tx1"/>
                </a:solidFill>
              </a:rPr>
              <a:t>This attribute allows you to specify the height of the space between the top and bottom of the frame's borders and its contents. The value is given in pixels. For example </a:t>
            </a:r>
            <a:r>
              <a:rPr lang="en-US" b="1" dirty="0" err="1">
                <a:solidFill>
                  <a:schemeClr val="tx1"/>
                </a:solidFill>
              </a:rPr>
              <a:t>marginheight</a:t>
            </a:r>
            <a:r>
              <a:rPr lang="en-US" b="1" dirty="0">
                <a:solidFill>
                  <a:schemeClr val="tx1"/>
                </a:solidFill>
              </a:rPr>
              <a:t> = "10".</a:t>
            </a:r>
          </a:p>
        </p:txBody>
      </p:sp>
      <p:sp>
        <p:nvSpPr>
          <p:cNvPr id="4" name="Заголовок 1"/>
          <p:cNvSpPr txBox="1">
            <a:spLocks/>
          </p:cNvSpPr>
          <p:nvPr/>
        </p:nvSpPr>
        <p:spPr>
          <a:xfrm>
            <a:off x="540399" y="2840178"/>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sz="5400" b="1" dirty="0" smtClean="0">
                <a:solidFill>
                  <a:schemeClr val="tx1"/>
                </a:solidFill>
                <a:latin typeface="Script MT Bold" panose="03040602040607080904" pitchFamily="66" charset="0"/>
              </a:rPr>
              <a:t>The </a:t>
            </a:r>
            <a:r>
              <a:rPr lang="en-US" sz="5400" b="1" dirty="0" smtClean="0">
                <a:solidFill>
                  <a:schemeClr val="tx1"/>
                </a:solidFill>
                <a:latin typeface="Agency FB" panose="020B0503020202020204" pitchFamily="34" charset="0"/>
              </a:rPr>
              <a:t>&lt;frame&gt; </a:t>
            </a:r>
            <a:r>
              <a:rPr lang="en-US" sz="5400" b="1" dirty="0" smtClean="0">
                <a:solidFill>
                  <a:schemeClr val="tx1"/>
                </a:solidFill>
                <a:latin typeface="Script MT Bold" panose="03040602040607080904" pitchFamily="66" charset="0"/>
              </a:rPr>
              <a:t>Tag Attributes: </a:t>
            </a:r>
            <a:r>
              <a:rPr lang="en-US" sz="5400" b="1" dirty="0" err="1" smtClean="0">
                <a:solidFill>
                  <a:schemeClr val="tx1"/>
                </a:solidFill>
                <a:latin typeface="Script MT Bold" panose="03040602040607080904" pitchFamily="66" charset="0"/>
              </a:rPr>
              <a:t>noresize</a:t>
            </a:r>
            <a:endParaRPr lang="ru-RU" sz="5400" b="1" dirty="0">
              <a:solidFill>
                <a:schemeClr val="tx1"/>
              </a:solidFill>
            </a:endParaRPr>
          </a:p>
        </p:txBody>
      </p:sp>
      <p:sp>
        <p:nvSpPr>
          <p:cNvPr id="5" name="Подзаголовок 2"/>
          <p:cNvSpPr txBox="1">
            <a:spLocks/>
          </p:cNvSpPr>
          <p:nvPr/>
        </p:nvSpPr>
        <p:spPr>
          <a:xfrm>
            <a:off x="664025" y="4322362"/>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By default, you can resize any frame by clicking and dragging on the borders of a frame. The </a:t>
            </a:r>
            <a:r>
              <a:rPr lang="en-US" b="1" dirty="0" err="1">
                <a:solidFill>
                  <a:schemeClr val="tx1"/>
                </a:solidFill>
              </a:rPr>
              <a:t>noresize</a:t>
            </a:r>
            <a:r>
              <a:rPr lang="en-US" b="1" dirty="0">
                <a:solidFill>
                  <a:schemeClr val="tx1"/>
                </a:solidFill>
              </a:rPr>
              <a:t> attribute prevents a user from being able to resize the frame. For example </a:t>
            </a:r>
            <a:r>
              <a:rPr lang="en-US" b="1" dirty="0" err="1">
                <a:solidFill>
                  <a:schemeClr val="tx1"/>
                </a:solidFill>
              </a:rPr>
              <a:t>noresize</a:t>
            </a:r>
            <a:r>
              <a:rPr lang="en-US" b="1" dirty="0">
                <a:solidFill>
                  <a:schemeClr val="tx1"/>
                </a:solidFill>
              </a:rPr>
              <a:t> = "</a:t>
            </a:r>
            <a:r>
              <a:rPr lang="en-US" b="1" dirty="0" err="1">
                <a:solidFill>
                  <a:schemeClr val="tx1"/>
                </a:solidFill>
              </a:rPr>
              <a:t>noresize</a:t>
            </a:r>
            <a:r>
              <a:rPr lang="en-US" b="1" dirty="0">
                <a:solidFill>
                  <a:schemeClr val="tx1"/>
                </a:solidFill>
              </a:rPr>
              <a:t>".</a:t>
            </a:r>
          </a:p>
        </p:txBody>
      </p:sp>
    </p:spTree>
    <p:extLst>
      <p:ext uri="{BB962C8B-B14F-4D97-AF65-F5344CB8AC3E}">
        <p14:creationId xmlns:p14="http://schemas.microsoft.com/office/powerpoint/2010/main" val="3176753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428431" y="302252"/>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sz="5400" b="1" dirty="0" smtClean="0">
                <a:solidFill>
                  <a:schemeClr val="tx1"/>
                </a:solidFill>
                <a:latin typeface="Script MT Bold" panose="03040602040607080904" pitchFamily="66" charset="0"/>
              </a:rPr>
              <a:t>The </a:t>
            </a:r>
            <a:r>
              <a:rPr lang="en-US" sz="5400" b="1" dirty="0" smtClean="0">
                <a:solidFill>
                  <a:schemeClr val="tx1"/>
                </a:solidFill>
                <a:latin typeface="Agency FB" panose="020B0503020202020204" pitchFamily="34" charset="0"/>
              </a:rPr>
              <a:t>&lt;frame&gt; </a:t>
            </a:r>
            <a:r>
              <a:rPr lang="en-US" sz="5400" b="1" dirty="0" smtClean="0">
                <a:solidFill>
                  <a:schemeClr val="tx1"/>
                </a:solidFill>
                <a:latin typeface="Script MT Bold" panose="03040602040607080904" pitchFamily="66" charset="0"/>
              </a:rPr>
              <a:t>Tag Attributes: </a:t>
            </a:r>
            <a:r>
              <a:rPr lang="en-US" sz="5400" b="1" dirty="0" err="1" smtClean="0">
                <a:solidFill>
                  <a:schemeClr val="tx1"/>
                </a:solidFill>
                <a:latin typeface="Script MT Bold" panose="03040602040607080904" pitchFamily="66" charset="0"/>
              </a:rPr>
              <a:t>noresize</a:t>
            </a:r>
            <a:endParaRPr lang="ru-RU" sz="5400" b="1" dirty="0">
              <a:solidFill>
                <a:schemeClr val="tx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09" y="2027399"/>
            <a:ext cx="8600731" cy="4074822"/>
          </a:xfrm>
          <a:prstGeom prst="rect">
            <a:avLst/>
          </a:prstGeom>
        </p:spPr>
      </p:pic>
    </p:spTree>
    <p:extLst>
      <p:ext uri="{BB962C8B-B14F-4D97-AF65-F5344CB8AC3E}">
        <p14:creationId xmlns:p14="http://schemas.microsoft.com/office/powerpoint/2010/main" val="3552002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40399" y="294303"/>
            <a:ext cx="11216950" cy="1271668"/>
          </a:xfrm>
        </p:spPr>
        <p:txBody>
          <a:bodyPr/>
          <a:lstStyle/>
          <a:p>
            <a:r>
              <a:rPr lang="en-US" sz="5400" b="1" dirty="0">
                <a:solidFill>
                  <a:schemeClr val="tx1"/>
                </a:solidFill>
                <a:latin typeface="Script MT Bold" panose="03040602040607080904" pitchFamily="66" charset="0"/>
              </a:rPr>
              <a:t>The </a:t>
            </a:r>
            <a:r>
              <a:rPr lang="en-US" sz="5400" b="1" dirty="0">
                <a:solidFill>
                  <a:schemeClr val="tx1"/>
                </a:solidFill>
                <a:latin typeface="Agency FB" panose="020B0503020202020204" pitchFamily="34" charset="0"/>
              </a:rPr>
              <a:t>&lt;</a:t>
            </a:r>
            <a:r>
              <a:rPr lang="en-US" sz="5400" b="1" dirty="0" smtClean="0">
                <a:solidFill>
                  <a:schemeClr val="tx1"/>
                </a:solidFill>
                <a:latin typeface="Agency FB" panose="020B0503020202020204" pitchFamily="34" charset="0"/>
              </a:rPr>
              <a:t>frame&gt; </a:t>
            </a:r>
            <a:r>
              <a:rPr lang="en-US" sz="5400" b="1" dirty="0">
                <a:solidFill>
                  <a:schemeClr val="tx1"/>
                </a:solidFill>
                <a:latin typeface="Script MT Bold" panose="03040602040607080904" pitchFamily="66" charset="0"/>
              </a:rPr>
              <a:t>Tag </a:t>
            </a:r>
            <a:r>
              <a:rPr lang="en-US" sz="5400" b="1" dirty="0" smtClean="0">
                <a:solidFill>
                  <a:schemeClr val="tx1"/>
                </a:solidFill>
                <a:latin typeface="Script MT Bold" panose="03040602040607080904" pitchFamily="66" charset="0"/>
              </a:rPr>
              <a:t>Attributes: </a:t>
            </a:r>
            <a:r>
              <a:rPr lang="en-US" sz="5400" b="1" dirty="0">
                <a:solidFill>
                  <a:schemeClr val="tx1"/>
                </a:solidFill>
                <a:latin typeface="Script MT Bold" panose="03040602040607080904" pitchFamily="66" charset="0"/>
              </a:rPr>
              <a:t>s</a:t>
            </a:r>
            <a:r>
              <a:rPr lang="en-US" sz="5400" b="1" dirty="0" smtClean="0">
                <a:solidFill>
                  <a:schemeClr val="tx1"/>
                </a:solidFill>
                <a:latin typeface="Script MT Bold" panose="03040602040607080904" pitchFamily="66" charset="0"/>
              </a:rPr>
              <a:t>crolling</a:t>
            </a:r>
            <a:endParaRPr lang="ru-RU" sz="5400" b="1" dirty="0">
              <a:solidFill>
                <a:schemeClr val="tx1"/>
              </a:solidFill>
            </a:endParaRPr>
          </a:p>
        </p:txBody>
      </p:sp>
      <p:sp>
        <p:nvSpPr>
          <p:cNvPr id="3" name="Подзаголовок 2"/>
          <p:cNvSpPr>
            <a:spLocks noGrp="1"/>
          </p:cNvSpPr>
          <p:nvPr>
            <p:ph type="subTitle" idx="1"/>
          </p:nvPr>
        </p:nvSpPr>
        <p:spPr>
          <a:xfrm>
            <a:off x="664025" y="1681222"/>
            <a:ext cx="11196735" cy="4861248"/>
          </a:xfrm>
        </p:spPr>
        <p:txBody>
          <a:bodyPr/>
          <a:lstStyle/>
          <a:p>
            <a:r>
              <a:rPr lang="en-US" b="1" dirty="0">
                <a:solidFill>
                  <a:schemeClr val="tx1"/>
                </a:solidFill>
              </a:rPr>
              <a:t>This attribute controls the appearance of the scrollbars that appear on the frame. This takes values either "yes", "no" or "auto". For example scrolling = "no" means it should not have scroll </a:t>
            </a:r>
            <a:r>
              <a:rPr lang="en-US" b="1" dirty="0" smtClean="0">
                <a:solidFill>
                  <a:schemeClr val="tx1"/>
                </a:solidFill>
              </a:rPr>
              <a:t>bars.</a:t>
            </a:r>
            <a:endParaRPr lang="en-US" b="1" dirty="0">
              <a:solidFill>
                <a:schemeClr val="tx1"/>
              </a:solidFill>
            </a:endParaRPr>
          </a:p>
        </p:txBody>
      </p:sp>
      <p:sp>
        <p:nvSpPr>
          <p:cNvPr id="4" name="Заголовок 1"/>
          <p:cNvSpPr txBox="1">
            <a:spLocks/>
          </p:cNvSpPr>
          <p:nvPr/>
        </p:nvSpPr>
        <p:spPr>
          <a:xfrm>
            <a:off x="540399" y="2840178"/>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sz="5400" b="1" dirty="0" smtClean="0">
                <a:solidFill>
                  <a:schemeClr val="tx1"/>
                </a:solidFill>
                <a:latin typeface="Script MT Bold" panose="03040602040607080904" pitchFamily="66" charset="0"/>
              </a:rPr>
              <a:t>The </a:t>
            </a:r>
            <a:r>
              <a:rPr lang="en-US" sz="5400" b="1" dirty="0" smtClean="0">
                <a:solidFill>
                  <a:schemeClr val="tx1"/>
                </a:solidFill>
                <a:latin typeface="Agency FB" panose="020B0503020202020204" pitchFamily="34" charset="0"/>
              </a:rPr>
              <a:t>&lt;frame&gt; </a:t>
            </a:r>
            <a:r>
              <a:rPr lang="en-US" sz="5400" b="1" dirty="0" smtClean="0">
                <a:solidFill>
                  <a:schemeClr val="tx1"/>
                </a:solidFill>
                <a:latin typeface="Script MT Bold" panose="03040602040607080904" pitchFamily="66" charset="0"/>
              </a:rPr>
              <a:t>Tag Attributes: </a:t>
            </a:r>
            <a:r>
              <a:rPr lang="en-US" sz="5400" b="1" dirty="0" err="1" smtClean="0">
                <a:solidFill>
                  <a:schemeClr val="tx1"/>
                </a:solidFill>
                <a:latin typeface="Script MT Bold" panose="03040602040607080904" pitchFamily="66" charset="0"/>
              </a:rPr>
              <a:t>longdesc</a:t>
            </a:r>
            <a:endParaRPr lang="ru-RU" sz="5400" b="1" dirty="0">
              <a:solidFill>
                <a:schemeClr val="tx1"/>
              </a:solidFill>
            </a:endParaRPr>
          </a:p>
        </p:txBody>
      </p:sp>
      <p:sp>
        <p:nvSpPr>
          <p:cNvPr id="5" name="Подзаголовок 2"/>
          <p:cNvSpPr txBox="1">
            <a:spLocks/>
          </p:cNvSpPr>
          <p:nvPr/>
        </p:nvSpPr>
        <p:spPr>
          <a:xfrm>
            <a:off x="664025" y="4322362"/>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This attribute allows you to provide a link to another page containing a long description of the contents of the frame. For example </a:t>
            </a:r>
            <a:r>
              <a:rPr lang="en-US" b="1" dirty="0" err="1">
                <a:solidFill>
                  <a:schemeClr val="tx1"/>
                </a:solidFill>
              </a:rPr>
              <a:t>longdesc</a:t>
            </a:r>
            <a:r>
              <a:rPr lang="en-US" b="1" dirty="0">
                <a:solidFill>
                  <a:schemeClr val="tx1"/>
                </a:solidFill>
              </a:rPr>
              <a:t> = "framedescription.htm"</a:t>
            </a:r>
          </a:p>
        </p:txBody>
      </p:sp>
    </p:spTree>
    <p:extLst>
      <p:ext uri="{BB962C8B-B14F-4D97-AF65-F5344CB8AC3E}">
        <p14:creationId xmlns:p14="http://schemas.microsoft.com/office/powerpoint/2010/main" val="149011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428431" y="302252"/>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sz="5400" b="1" dirty="0" smtClean="0">
                <a:solidFill>
                  <a:schemeClr val="tx1"/>
                </a:solidFill>
                <a:latin typeface="Script MT Bold" panose="03040602040607080904" pitchFamily="66" charset="0"/>
              </a:rPr>
              <a:t>The </a:t>
            </a:r>
            <a:r>
              <a:rPr lang="en-US" sz="5400" b="1" dirty="0" smtClean="0">
                <a:solidFill>
                  <a:schemeClr val="tx1"/>
                </a:solidFill>
                <a:latin typeface="Agency FB" panose="020B0503020202020204" pitchFamily="34" charset="0"/>
              </a:rPr>
              <a:t>&lt;frame&gt; </a:t>
            </a:r>
            <a:r>
              <a:rPr lang="en-US" sz="5400" b="1" dirty="0" smtClean="0">
                <a:solidFill>
                  <a:schemeClr val="tx1"/>
                </a:solidFill>
                <a:latin typeface="Script MT Bold" panose="03040602040607080904" pitchFamily="66" charset="0"/>
              </a:rPr>
              <a:t>Tag Attributes: scrolling</a:t>
            </a:r>
            <a:endParaRPr lang="ru-RU" sz="5400" b="1" dirty="0">
              <a:solidFill>
                <a:schemeClr val="tx1"/>
              </a:solidFil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186" y="1573919"/>
            <a:ext cx="7596998" cy="5050215"/>
          </a:xfrm>
          <a:prstGeom prst="rect">
            <a:avLst/>
          </a:prstGeom>
        </p:spPr>
      </p:pic>
    </p:spTree>
    <p:extLst>
      <p:ext uri="{BB962C8B-B14F-4D97-AF65-F5344CB8AC3E}">
        <p14:creationId xmlns:p14="http://schemas.microsoft.com/office/powerpoint/2010/main" val="1081934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192" y="551066"/>
            <a:ext cx="11104983" cy="1271668"/>
          </a:xfrm>
        </p:spPr>
        <p:txBody>
          <a:bodyPr/>
          <a:lstStyle/>
          <a:p>
            <a:r>
              <a:rPr lang="en-US" b="1" dirty="0" smtClean="0">
                <a:solidFill>
                  <a:schemeClr val="tx1"/>
                </a:solidFill>
                <a:latin typeface="Script MT Bold" panose="03040602040607080904" pitchFamily="66" charset="0"/>
              </a:rPr>
              <a:t>Frame's </a:t>
            </a:r>
            <a:r>
              <a:rPr lang="en-US" b="1" dirty="0">
                <a:solidFill>
                  <a:schemeClr val="tx1"/>
                </a:solidFill>
                <a:latin typeface="Script MT Bold" panose="03040602040607080904" pitchFamily="66" charset="0"/>
              </a:rPr>
              <a:t>name and target attributes</a:t>
            </a:r>
            <a:endParaRPr lang="ru-RU" b="1" dirty="0">
              <a:solidFill>
                <a:schemeClr val="tx1"/>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01" y="1869389"/>
            <a:ext cx="7557780" cy="4839323"/>
          </a:xfrm>
          <a:prstGeom prst="rect">
            <a:avLst/>
          </a:prstGeom>
        </p:spPr>
      </p:pic>
    </p:spTree>
    <p:extLst>
      <p:ext uri="{BB962C8B-B14F-4D97-AF65-F5344CB8AC3E}">
        <p14:creationId xmlns:p14="http://schemas.microsoft.com/office/powerpoint/2010/main" val="2783770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192" y="551066"/>
            <a:ext cx="11104983" cy="1271668"/>
          </a:xfrm>
        </p:spPr>
        <p:txBody>
          <a:bodyPr/>
          <a:lstStyle/>
          <a:p>
            <a:r>
              <a:rPr lang="en-US" b="1" dirty="0" smtClean="0">
                <a:solidFill>
                  <a:schemeClr val="tx1"/>
                </a:solidFill>
                <a:latin typeface="Script MT Bold" panose="03040602040607080904" pitchFamily="66" charset="0"/>
              </a:rPr>
              <a:t>Main page background color</a:t>
            </a:r>
            <a:endParaRPr lang="ru-RU" b="1" dirty="0">
              <a:solidFill>
                <a:schemeClr val="tx1"/>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548" y="2364662"/>
            <a:ext cx="8872332" cy="4232081"/>
          </a:xfrm>
          <a:prstGeom prst="rect">
            <a:avLst/>
          </a:prstGeom>
        </p:spPr>
      </p:pic>
    </p:spTree>
    <p:extLst>
      <p:ext uri="{BB962C8B-B14F-4D97-AF65-F5344CB8AC3E}">
        <p14:creationId xmlns:p14="http://schemas.microsoft.com/office/powerpoint/2010/main" val="3597155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190" y="93866"/>
            <a:ext cx="11104983" cy="1271668"/>
          </a:xfrm>
        </p:spPr>
        <p:txBody>
          <a:bodyPr/>
          <a:lstStyle/>
          <a:p>
            <a:r>
              <a:rPr lang="en-US" b="1" dirty="0" smtClean="0">
                <a:solidFill>
                  <a:schemeClr val="tx1"/>
                </a:solidFill>
                <a:latin typeface="Script MT Bold" panose="03040602040607080904" pitchFamily="66" charset="0"/>
              </a:rPr>
              <a:t>Mixed Framesets</a:t>
            </a:r>
            <a:endParaRPr lang="ru-RU" b="1" dirty="0">
              <a:solidFill>
                <a:schemeClr val="tx1"/>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156" y="1927806"/>
            <a:ext cx="5163049" cy="4640943"/>
          </a:xfrm>
          <a:prstGeom prst="rect">
            <a:avLst/>
          </a:prstGeom>
        </p:spPr>
      </p:pic>
    </p:spTree>
    <p:extLst>
      <p:ext uri="{BB962C8B-B14F-4D97-AF65-F5344CB8AC3E}">
        <p14:creationId xmlns:p14="http://schemas.microsoft.com/office/powerpoint/2010/main" val="563372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06552" y="103197"/>
            <a:ext cx="7392953" cy="1271668"/>
          </a:xfrm>
        </p:spPr>
        <p:txBody>
          <a:bodyPr/>
          <a:lstStyle/>
          <a:p>
            <a:r>
              <a:rPr lang="en-US" b="1" dirty="0">
                <a:solidFill>
                  <a:schemeClr val="tx1"/>
                </a:solidFill>
                <a:latin typeface="Script MT Bold" panose="03040602040607080904" pitchFamily="66" charset="0"/>
              </a:rPr>
              <a:t>I</a:t>
            </a:r>
            <a:r>
              <a:rPr lang="en-US" b="1" dirty="0" smtClean="0">
                <a:solidFill>
                  <a:schemeClr val="tx1"/>
                </a:solidFill>
                <a:latin typeface="Script MT Bold" panose="03040602040607080904" pitchFamily="66" charset="0"/>
              </a:rPr>
              <a:t>ntroduction</a:t>
            </a:r>
            <a:endParaRPr lang="ru-RU" b="1" dirty="0">
              <a:solidFill>
                <a:schemeClr val="tx1"/>
              </a:solidFill>
            </a:endParaRPr>
          </a:p>
        </p:txBody>
      </p:sp>
      <p:sp>
        <p:nvSpPr>
          <p:cNvPr id="3" name="Подзаголовок 2"/>
          <p:cNvSpPr>
            <a:spLocks noGrp="1"/>
          </p:cNvSpPr>
          <p:nvPr>
            <p:ph type="subTitle" idx="1"/>
          </p:nvPr>
        </p:nvSpPr>
        <p:spPr>
          <a:xfrm>
            <a:off x="3834881" y="1552146"/>
            <a:ext cx="8136294" cy="4861248"/>
          </a:xfrm>
        </p:spPr>
        <p:txBody>
          <a:bodyPr/>
          <a:lstStyle/>
          <a:p>
            <a:r>
              <a:rPr lang="en-US" sz="2800" b="1" dirty="0" smtClean="0">
                <a:solidFill>
                  <a:schemeClr val="tx1"/>
                </a:solidFill>
              </a:rPr>
              <a:t>All of the Web pages we present have the ability to link to other pages, but can display only one page at a time. Frames allow a Web developer to display more than one XHTML document in the browser simultaneously.</a:t>
            </a:r>
          </a:p>
          <a:p>
            <a:r>
              <a:rPr lang="en-US" sz="2800" b="1" dirty="0">
                <a:solidFill>
                  <a:schemeClr val="tx1"/>
                </a:solidFill>
              </a:rPr>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endParaRPr lang="ru-RU" sz="2800" b="1" dirty="0">
              <a:solidFill>
                <a:schemeClr val="tx1"/>
              </a:solidFill>
            </a:endParaRPr>
          </a:p>
        </p:txBody>
      </p:sp>
    </p:spTree>
    <p:extLst>
      <p:ext uri="{BB962C8B-B14F-4D97-AF65-F5344CB8AC3E}">
        <p14:creationId xmlns:p14="http://schemas.microsoft.com/office/powerpoint/2010/main" val="3026218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06552" y="103197"/>
            <a:ext cx="7392953" cy="1271668"/>
          </a:xfrm>
        </p:spPr>
        <p:txBody>
          <a:bodyPr/>
          <a:lstStyle/>
          <a:p>
            <a:r>
              <a:rPr lang="en-US" b="1" dirty="0" smtClean="0">
                <a:solidFill>
                  <a:schemeClr val="tx1"/>
                </a:solidFill>
                <a:latin typeface="Script MT Bold" panose="03040602040607080904" pitchFamily="66" charset="0"/>
              </a:rPr>
              <a:t>Nested Framesets</a:t>
            </a:r>
            <a:endParaRPr lang="ru-RU" b="1" dirty="0">
              <a:solidFill>
                <a:schemeClr val="tx1"/>
              </a:solidFill>
            </a:endParaRPr>
          </a:p>
        </p:txBody>
      </p:sp>
      <p:sp>
        <p:nvSpPr>
          <p:cNvPr id="3" name="Подзаголовок 2"/>
          <p:cNvSpPr>
            <a:spLocks noGrp="1"/>
          </p:cNvSpPr>
          <p:nvPr>
            <p:ph type="subTitle" idx="1"/>
          </p:nvPr>
        </p:nvSpPr>
        <p:spPr>
          <a:xfrm>
            <a:off x="3834881" y="1552146"/>
            <a:ext cx="8136294" cy="4861248"/>
          </a:xfrm>
        </p:spPr>
        <p:txBody>
          <a:bodyPr/>
          <a:lstStyle/>
          <a:p>
            <a:r>
              <a:rPr lang="en-US" sz="2800" b="1" dirty="0">
                <a:solidFill>
                  <a:schemeClr val="tx1"/>
                </a:solidFill>
              </a:rPr>
              <a:t>You can achieve more complex layouts by using nested &lt;frameset&gt; tags. Any frame within a frameset can contain another frameset.</a:t>
            </a:r>
          </a:p>
          <a:p>
            <a:endParaRPr lang="en-US" sz="2800" b="1" dirty="0">
              <a:solidFill>
                <a:schemeClr val="tx1"/>
              </a:solidFill>
            </a:endParaRPr>
          </a:p>
          <a:p>
            <a:r>
              <a:rPr lang="en-US" sz="2800" b="1" dirty="0">
                <a:solidFill>
                  <a:schemeClr val="tx1"/>
                </a:solidFill>
              </a:rPr>
              <a:t>For example, shows a layout of two columns, the first with two rows and the second with three rows. This is created by nesting two &lt;frameset&gt; tags with row specifications within a top-level &lt;frameset&gt; that specifies the columns</a:t>
            </a:r>
            <a:endParaRPr lang="ru-RU" sz="2800" b="1" dirty="0">
              <a:solidFill>
                <a:schemeClr val="tx1"/>
              </a:solidFill>
            </a:endParaRPr>
          </a:p>
        </p:txBody>
      </p:sp>
    </p:spTree>
    <p:extLst>
      <p:ext uri="{BB962C8B-B14F-4D97-AF65-F5344CB8AC3E}">
        <p14:creationId xmlns:p14="http://schemas.microsoft.com/office/powerpoint/2010/main" val="1342365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499721" y="103197"/>
            <a:ext cx="7792616" cy="1271668"/>
          </a:xfrm>
        </p:spPr>
        <p:txBody>
          <a:bodyPr/>
          <a:lstStyle/>
          <a:p>
            <a:r>
              <a:rPr lang="en-US" b="1" dirty="0" smtClean="0">
                <a:solidFill>
                  <a:schemeClr val="tx1"/>
                </a:solidFill>
                <a:latin typeface="Script MT Bold" panose="03040602040607080904" pitchFamily="66" charset="0"/>
              </a:rPr>
              <a:t>Nested </a:t>
            </a:r>
            <a:r>
              <a:rPr lang="en-US" b="1" dirty="0" err="1" smtClean="0">
                <a:solidFill>
                  <a:schemeClr val="tx1"/>
                </a:solidFill>
                <a:latin typeface="Script MT Bold" panose="03040602040607080904" pitchFamily="66" charset="0"/>
              </a:rPr>
              <a:t>Famesets</a:t>
            </a:r>
            <a:endParaRPr lang="ru-RU" b="1" dirty="0">
              <a:solidFill>
                <a:schemeClr val="tx1"/>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849" y="1717221"/>
            <a:ext cx="7150294" cy="4952498"/>
          </a:xfrm>
          <a:prstGeom prst="rect">
            <a:avLst/>
          </a:prstGeom>
        </p:spPr>
      </p:pic>
    </p:spTree>
    <p:extLst>
      <p:ext uri="{BB962C8B-B14F-4D97-AF65-F5344CB8AC3E}">
        <p14:creationId xmlns:p14="http://schemas.microsoft.com/office/powerpoint/2010/main" val="798368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hlinkClick r:id="" action="ppaction://hlinkshowjump?jump=nextslide">
              <a:snd r:embed="rId3" name="chimes.wav"/>
            </a:hlinkClick>
          </p:cNvPr>
          <p:cNvSpPr/>
          <p:nvPr/>
        </p:nvSpPr>
        <p:spPr>
          <a:xfrm>
            <a:off x="7560778" y="4099815"/>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True</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8" name="Прямоугольник 7"/>
          <p:cNvSpPr/>
          <p:nvPr/>
        </p:nvSpPr>
        <p:spPr>
          <a:xfrm>
            <a:off x="7560778" y="4801728"/>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False</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7" name="Рисунок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622" y="3159355"/>
            <a:ext cx="2227716" cy="3175200"/>
          </a:xfrm>
          <a:prstGeom prst="rect">
            <a:avLst/>
          </a:prstGeom>
        </p:spPr>
      </p:pic>
      <p:pic>
        <p:nvPicPr>
          <p:cNvPr id="18" name="Рисунок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8331" y="3266190"/>
            <a:ext cx="635915" cy="659344"/>
          </a:xfrm>
          <a:prstGeom prst="rect">
            <a:avLst/>
          </a:prstGeom>
        </p:spPr>
      </p:pic>
      <p:pic>
        <p:nvPicPr>
          <p:cNvPr id="19" name="Рисунок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9767404">
            <a:off x="10665362" y="3155450"/>
            <a:ext cx="457488" cy="603630"/>
          </a:xfrm>
          <a:prstGeom prst="rect">
            <a:avLst/>
          </a:prstGeom>
        </p:spPr>
      </p:pic>
      <p:pic>
        <p:nvPicPr>
          <p:cNvPr id="21" name="Рисунок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73178" y="416926"/>
            <a:ext cx="382530" cy="369108"/>
          </a:xfrm>
          <a:prstGeom prst="rect">
            <a:avLst/>
          </a:prstGeom>
        </p:spPr>
      </p:pic>
      <p:pic>
        <p:nvPicPr>
          <p:cNvPr id="22" name="Рисунок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10224" y="816747"/>
            <a:ext cx="470785" cy="597534"/>
          </a:xfrm>
          <a:prstGeom prst="rect">
            <a:avLst/>
          </a:prstGeom>
        </p:spPr>
      </p:pic>
      <p:pic>
        <p:nvPicPr>
          <p:cNvPr id="23" name="Рисунок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7523" y="2725231"/>
            <a:ext cx="410657" cy="428512"/>
          </a:xfrm>
          <a:prstGeom prst="rect">
            <a:avLst/>
          </a:prstGeom>
        </p:spPr>
      </p:pic>
      <p:pic>
        <p:nvPicPr>
          <p:cNvPr id="25" name="Рисунок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44020" y="1333366"/>
            <a:ext cx="1518402" cy="1113289"/>
          </a:xfrm>
          <a:prstGeom prst="rect">
            <a:avLst/>
          </a:prstGeom>
        </p:spPr>
      </p:pic>
      <p:pic>
        <p:nvPicPr>
          <p:cNvPr id="26" name="Рисунок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47538" y="2847358"/>
            <a:ext cx="416339" cy="438544"/>
          </a:xfrm>
          <a:prstGeom prst="rect">
            <a:avLst/>
          </a:prstGeom>
        </p:spPr>
      </p:pic>
      <p:pic>
        <p:nvPicPr>
          <p:cNvPr id="28" name="Рисунок 2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092267" y="386213"/>
            <a:ext cx="451536" cy="430534"/>
          </a:xfrm>
          <a:prstGeom prst="rect">
            <a:avLst/>
          </a:prstGeom>
        </p:spPr>
      </p:pic>
      <p:pic>
        <p:nvPicPr>
          <p:cNvPr id="31" name="Рисунок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sp>
        <p:nvSpPr>
          <p:cNvPr id="2" name="Прямоугольник 1"/>
          <p:cNvSpPr/>
          <p:nvPr/>
        </p:nvSpPr>
        <p:spPr>
          <a:xfrm>
            <a:off x="2171664" y="1610805"/>
            <a:ext cx="6022803"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rPr>
              <a:t>Framesets can be nested</a:t>
            </a:r>
            <a:endParaRPr lang="ru-RU"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0632188"/>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8"/>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8"/>
                                        </p:tgtEl>
                                        <p:attrNameLst>
                                          <p:attrName>fillcolor</p:attrName>
                                        </p:attrNameLst>
                                      </p:cBhvr>
                                      <p:to>
                                        <p:clrVal>
                                          <a:srgbClr val="FF0909"/>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childTnLst>
              </p:cTn>
              <p:nextCondLst>
                <p:cond evt="onClick" delay="0">
                  <p:tgtEl>
                    <p:spTgt spid="8"/>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8590380" cy="778708"/>
          </a:xfrm>
          <a:noFill/>
        </p:spPr>
        <p:txBody>
          <a:bodyPr>
            <a:noAutofit/>
          </a:bodyPr>
          <a:lstStyle/>
          <a:p>
            <a:pPr algn="l"/>
            <a:r>
              <a:rPr lang="en-US" sz="3600" dirty="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rPr>
              <a:t>Attributes which define the framesets</a:t>
            </a:r>
            <a:endParaRPr lang="ru-RU" sz="3600" dirty="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endParaRPr>
          </a:p>
        </p:txBody>
      </p:sp>
      <p:sp>
        <p:nvSpPr>
          <p:cNvPr id="7" name="Прямоугольник 6">
            <a:hlinkClick r:id="" action="ppaction://hlinkshowjump?jump=nextslide">
              <a:snd r:embed="rId3" name="chimes.wav"/>
            </a:hlinkClick>
          </p:cNvPr>
          <p:cNvSpPr/>
          <p:nvPr/>
        </p:nvSpPr>
        <p:spPr>
          <a:xfrm>
            <a:off x="7620470" y="4781749"/>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Cols, rows</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8" name="Прямоугольник 7"/>
          <p:cNvSpPr/>
          <p:nvPr/>
        </p:nvSpPr>
        <p:spPr>
          <a:xfrm>
            <a:off x="7620470" y="4080446"/>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Cols, borders</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9" name="Прямоугольник 8"/>
          <p:cNvSpPr/>
          <p:nvPr/>
        </p:nvSpPr>
        <p:spPr>
          <a:xfrm>
            <a:off x="7620470" y="5483052"/>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err="1" smtClean="0">
                <a:solidFill>
                  <a:schemeClr val="accent1">
                    <a:lumMod val="75000"/>
                  </a:schemeClr>
                </a:solidFill>
                <a:latin typeface="Segoe UI Light" panose="020B0502040204020203" pitchFamily="34" charset="0"/>
                <a:cs typeface="Segoe UI Light" panose="020B0502040204020203" pitchFamily="34" charset="0"/>
              </a:rPr>
              <a:t>Src,borders</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2" name="Рисунок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03838" y="3159355"/>
            <a:ext cx="2395938" cy="3175200"/>
          </a:xfrm>
          <a:prstGeom prst="rect">
            <a:avLst/>
          </a:prstGeom>
        </p:spPr>
      </p:pic>
    </p:spTree>
    <p:extLst>
      <p:ext uri="{BB962C8B-B14F-4D97-AF65-F5344CB8AC3E}">
        <p14:creationId xmlns:p14="http://schemas.microsoft.com/office/powerpoint/2010/main" val="2941921466"/>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8"/>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8"/>
                                        </p:tgtEl>
                                        <p:attrNameLst>
                                          <p:attrName>fillcolor</p:attrName>
                                        </p:attrNameLst>
                                      </p:cBhvr>
                                      <p:to>
                                        <p:clrVal>
                                          <a:srgbClr val="FF0909"/>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9"/>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9"/>
                                        </p:tgtEl>
                                        <p:attrNameLst>
                                          <p:attrName>fillcolor</p:attrName>
                                        </p:attrNameLst>
                                      </p:cBhvr>
                                      <p:to>
                                        <p:clrVal>
                                          <a:srgbClr val="FF0909"/>
                                        </p:clrVal>
                                      </p:to>
                                    </p:set>
                                    <p:set>
                                      <p:cBhvr>
                                        <p:cTn id="27" dur="indefinite"/>
                                        <p:tgtEl>
                                          <p:spTgt spid="9"/>
                                        </p:tgtEl>
                                        <p:attrNameLst>
                                          <p:attrName>fill.type</p:attrName>
                                        </p:attrNameLst>
                                      </p:cBhvr>
                                      <p:to>
                                        <p:strVal val="solid"/>
                                      </p:to>
                                    </p:set>
                                    <p:set>
                                      <p:cBhvr>
                                        <p:cTn id="28" dur="indefinite"/>
                                        <p:tgtEl>
                                          <p:spTgt spid="9"/>
                                        </p:tgtEl>
                                        <p:attrNameLst>
                                          <p:attrName>fill.on</p:attrName>
                                        </p:attrNameLst>
                                      </p:cBhvr>
                                      <p:to>
                                        <p:strVal val="true"/>
                                      </p:to>
                                    </p:set>
                                  </p:childTnLst>
                                </p:cTn>
                              </p:par>
                            </p:childTnLst>
                          </p:cTn>
                        </p:par>
                      </p:childTnLst>
                    </p:cTn>
                  </p:par>
                </p:childTnLst>
              </p:cTn>
              <p:nextCondLst>
                <p:cond evt="onClick" delay="0">
                  <p:tgtEl>
                    <p:spTgt spid="9"/>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6791949" cy="778708"/>
          </a:xfrm>
          <a:noFill/>
        </p:spPr>
        <p:txBody>
          <a:bodyPr>
            <a:normAutofit fontScale="90000"/>
          </a:bodyPr>
          <a:lstStyle/>
          <a:p>
            <a:pPr algn="l"/>
            <a:r>
              <a:rPr lang="en-US" sz="3200" b="1" dirty="0" smtClean="0">
                <a:solidFill>
                  <a:srgbClr val="77A9D2"/>
                </a:solidFill>
              </a:rPr>
              <a:t>How is called the frame </a:t>
            </a:r>
            <a:r>
              <a:rPr lang="en-US" sz="3200" b="1" dirty="0">
                <a:solidFill>
                  <a:srgbClr val="77A9D2"/>
                </a:solidFill>
              </a:rPr>
              <a:t>within a </a:t>
            </a:r>
            <a:r>
              <a:rPr lang="en-US" sz="3200" b="1" dirty="0" smtClean="0">
                <a:solidFill>
                  <a:srgbClr val="77A9D2"/>
                </a:solidFill>
              </a:rPr>
              <a:t>frameset which </a:t>
            </a:r>
            <a:r>
              <a:rPr lang="en-US" sz="3200" b="1" dirty="0">
                <a:solidFill>
                  <a:srgbClr val="77A9D2"/>
                </a:solidFill>
              </a:rPr>
              <a:t>can contain another </a:t>
            </a:r>
            <a:r>
              <a:rPr lang="en-US" sz="3200" b="1" dirty="0" smtClean="0">
                <a:solidFill>
                  <a:srgbClr val="77A9D2"/>
                </a:solidFill>
              </a:rPr>
              <a:t>frameset?</a:t>
            </a:r>
            <a:endParaRPr lang="en-US" sz="3200" b="1" dirty="0">
              <a:solidFill>
                <a:srgbClr val="77A9D2"/>
              </a:solidFill>
            </a:endParaRPr>
          </a:p>
        </p:txBody>
      </p:sp>
      <p:sp>
        <p:nvSpPr>
          <p:cNvPr id="7" name="Прямоугольник 6">
            <a:hlinkClick r:id="" action="ppaction://hlinkshowjump?jump=nextslide">
              <a:snd r:embed="rId3" name="chimes.wav"/>
            </a:hlinkClick>
          </p:cNvPr>
          <p:cNvSpPr/>
          <p:nvPr/>
        </p:nvSpPr>
        <p:spPr>
          <a:xfrm>
            <a:off x="7637986" y="5503944"/>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Nested frameset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8" name="Прямоугольник 7"/>
          <p:cNvSpPr/>
          <p:nvPr/>
        </p:nvSpPr>
        <p:spPr>
          <a:xfrm>
            <a:off x="7620470" y="4802031"/>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Mixed frameset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9" name="Прямоугольник 8"/>
          <p:cNvSpPr/>
          <p:nvPr/>
        </p:nvSpPr>
        <p:spPr>
          <a:xfrm>
            <a:off x="7620470" y="4104579"/>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Horizontal frameset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1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57067" y="3166712"/>
            <a:ext cx="2633268" cy="3174582"/>
          </a:xfrm>
          <a:prstGeom prst="rect">
            <a:avLst/>
          </a:prstGeom>
        </p:spPr>
      </p:pic>
    </p:spTree>
    <p:extLst>
      <p:ext uri="{BB962C8B-B14F-4D97-AF65-F5344CB8AC3E}">
        <p14:creationId xmlns:p14="http://schemas.microsoft.com/office/powerpoint/2010/main" val="2104055061"/>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8"/>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8"/>
                                        </p:tgtEl>
                                        <p:attrNameLst>
                                          <p:attrName>fillcolor</p:attrName>
                                        </p:attrNameLst>
                                      </p:cBhvr>
                                      <p:to>
                                        <p:clrVal>
                                          <a:srgbClr val="FF0909"/>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9"/>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9"/>
                                        </p:tgtEl>
                                        <p:attrNameLst>
                                          <p:attrName>fillcolor</p:attrName>
                                        </p:attrNameLst>
                                      </p:cBhvr>
                                      <p:to>
                                        <p:clrVal>
                                          <a:srgbClr val="FF0909"/>
                                        </p:clrVal>
                                      </p:to>
                                    </p:set>
                                    <p:set>
                                      <p:cBhvr>
                                        <p:cTn id="27" dur="indefinite"/>
                                        <p:tgtEl>
                                          <p:spTgt spid="9"/>
                                        </p:tgtEl>
                                        <p:attrNameLst>
                                          <p:attrName>fill.type</p:attrName>
                                        </p:attrNameLst>
                                      </p:cBhvr>
                                      <p:to>
                                        <p:strVal val="solid"/>
                                      </p:to>
                                    </p:set>
                                    <p:set>
                                      <p:cBhvr>
                                        <p:cTn id="28" dur="indefinite"/>
                                        <p:tgtEl>
                                          <p:spTgt spid="9"/>
                                        </p:tgtEl>
                                        <p:attrNameLst>
                                          <p:attrName>fill.on</p:attrName>
                                        </p:attrNameLst>
                                      </p:cBhvr>
                                      <p:to>
                                        <p:strVal val="true"/>
                                      </p:to>
                                    </p:set>
                                  </p:childTnLst>
                                </p:cTn>
                              </p:par>
                            </p:childTnLst>
                          </p:cTn>
                        </p:par>
                      </p:childTnLst>
                    </p:cTn>
                  </p:par>
                </p:childTnLst>
              </p:cTn>
              <p:nextCondLst>
                <p:cond evt="onClick" delay="0">
                  <p:tgtEl>
                    <p:spTgt spid="9"/>
                  </p:tgtEl>
                </p:cond>
              </p:nextCondLst>
            </p:seq>
          </p:childTnLst>
        </p:cTn>
      </p:par>
    </p:tnLst>
    <p:bldLst>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6791949" cy="778708"/>
          </a:xfrm>
          <a:noFill/>
        </p:spPr>
        <p:txBody>
          <a:bodyPr>
            <a:normAutofit fontScale="90000"/>
          </a:bodyPr>
          <a:lstStyle/>
          <a:p>
            <a:pPr algn="l"/>
            <a:r>
              <a:rPr lang="en-US" sz="3200" b="1" dirty="0">
                <a:solidFill>
                  <a:srgbClr val="77A9D2"/>
                </a:solidFill>
              </a:rPr>
              <a:t>This attribute is used to give the file name that should be loaded in the frame</a:t>
            </a:r>
            <a:endParaRPr lang="ru-RU" sz="3200" b="1" dirty="0">
              <a:solidFill>
                <a:srgbClr val="77A9D2"/>
              </a:solidFill>
            </a:endParaRPr>
          </a:p>
        </p:txBody>
      </p:sp>
      <p:pic>
        <p:nvPicPr>
          <p:cNvPr id="18" name="Рисунок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3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81875" y="3172245"/>
            <a:ext cx="2762763" cy="3175200"/>
          </a:xfrm>
          <a:prstGeom prst="rect">
            <a:avLst/>
          </a:prstGeom>
        </p:spPr>
      </p:pic>
      <p:sp>
        <p:nvSpPr>
          <p:cNvPr id="34" name="Прямоугольник 33">
            <a:hlinkClick r:id="" action="ppaction://hlinkshowjump?jump=nextslide">
              <a:snd r:embed="rId18" name="chimes.wav"/>
            </a:hlinkClick>
          </p:cNvPr>
          <p:cNvSpPr/>
          <p:nvPr/>
        </p:nvSpPr>
        <p:spPr>
          <a:xfrm>
            <a:off x="7620470" y="4805882"/>
            <a:ext cx="3376800" cy="547200"/>
          </a:xfrm>
          <a:prstGeom prst="rect">
            <a:avLst/>
          </a:prstGeom>
          <a:blipFill>
            <a:blip r:embed="rId19"/>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err="1" smtClean="0">
                <a:solidFill>
                  <a:schemeClr val="accent1">
                    <a:lumMod val="75000"/>
                  </a:schemeClr>
                </a:solidFill>
                <a:latin typeface="Segoe UI Light" panose="020B0502040204020203" pitchFamily="34" charset="0"/>
                <a:cs typeface="Segoe UI Light" panose="020B0502040204020203" pitchFamily="34" charset="0"/>
              </a:rPr>
              <a:t>scr</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35" name="Прямоугольник 34"/>
          <p:cNvSpPr/>
          <p:nvPr/>
        </p:nvSpPr>
        <p:spPr>
          <a:xfrm>
            <a:off x="7620470" y="4104579"/>
            <a:ext cx="3376800" cy="547200"/>
          </a:xfrm>
          <a:prstGeom prst="rect">
            <a:avLst/>
          </a:prstGeom>
          <a:blipFill>
            <a:blip r:embed="rId19"/>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link</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36" name="Прямоугольник 35"/>
          <p:cNvSpPr/>
          <p:nvPr/>
        </p:nvSpPr>
        <p:spPr>
          <a:xfrm>
            <a:off x="7620470" y="5507185"/>
            <a:ext cx="3376800" cy="547200"/>
          </a:xfrm>
          <a:prstGeom prst="rect">
            <a:avLst/>
          </a:prstGeom>
          <a:blipFill>
            <a:blip r:embed="rId19"/>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name</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42943597"/>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34"/>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34"/>
                                        </p:tgtEl>
                                        <p:attrNameLst>
                                          <p:attrName>fillcolor</p:attrName>
                                        </p:attrNameLst>
                                      </p:cBhvr>
                                      <p:to>
                                        <p:clrVal>
                                          <a:srgbClr val="B9D07E"/>
                                        </p:clrVal>
                                      </p:to>
                                    </p:set>
                                    <p:set>
                                      <p:cBhvr>
                                        <p:cTn id="9" dur="indefinite"/>
                                        <p:tgtEl>
                                          <p:spTgt spid="34"/>
                                        </p:tgtEl>
                                        <p:attrNameLst>
                                          <p:attrName>fill.type</p:attrName>
                                        </p:attrNameLst>
                                      </p:cBhvr>
                                      <p:to>
                                        <p:strVal val="solid"/>
                                      </p:to>
                                    </p:set>
                                    <p:set>
                                      <p:cBhvr>
                                        <p:cTn id="10" dur="indefinite"/>
                                        <p:tgtEl>
                                          <p:spTgt spid="34"/>
                                        </p:tgtEl>
                                        <p:attrNameLst>
                                          <p:attrName>fill.on</p:attrName>
                                        </p:attrNameLst>
                                      </p:cBhvr>
                                      <p:to>
                                        <p:strVal val="true"/>
                                      </p:to>
                                    </p:set>
                                  </p:childTnLst>
                                </p:cTn>
                              </p:par>
                            </p:childTnLst>
                          </p:cTn>
                        </p:par>
                      </p:childTnLst>
                    </p:cTn>
                  </p:par>
                </p:childTnLst>
              </p:cTn>
              <p:nextCondLst>
                <p:cond evt="onClick" delay="0">
                  <p:tgtEl>
                    <p:spTgt spid="34"/>
                  </p:tgtEl>
                </p:cond>
              </p:nextCondLst>
            </p:seq>
            <p:seq concurrent="1" nextAc="seek">
              <p:cTn id="11" restart="whenNotActive" fill="hold" evtFilter="cancelBubble" nodeType="interactiveSeq">
                <p:stCondLst>
                  <p:cond evt="onClick" delay="0">
                    <p:tgtEl>
                      <p:spTgt spid="35"/>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35"/>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35"/>
                                        </p:tgtEl>
                                        <p:attrNameLst>
                                          <p:attrName>fillcolor</p:attrName>
                                        </p:attrNameLst>
                                      </p:cBhvr>
                                      <p:to>
                                        <p:clrVal>
                                          <a:srgbClr val="FF0909"/>
                                        </p:clrVal>
                                      </p:to>
                                    </p:set>
                                    <p:set>
                                      <p:cBhvr>
                                        <p:cTn id="18" dur="indefinite"/>
                                        <p:tgtEl>
                                          <p:spTgt spid="35"/>
                                        </p:tgtEl>
                                        <p:attrNameLst>
                                          <p:attrName>fill.type</p:attrName>
                                        </p:attrNameLst>
                                      </p:cBhvr>
                                      <p:to>
                                        <p:strVal val="solid"/>
                                      </p:to>
                                    </p:set>
                                    <p:set>
                                      <p:cBhvr>
                                        <p:cTn id="19" dur="indefinite"/>
                                        <p:tgtEl>
                                          <p:spTgt spid="35"/>
                                        </p:tgtEl>
                                        <p:attrNameLst>
                                          <p:attrName>fill.on</p:attrName>
                                        </p:attrNameLst>
                                      </p:cBhvr>
                                      <p:to>
                                        <p:strVal val="true"/>
                                      </p:to>
                                    </p:set>
                                  </p:childTnLst>
                                </p:cTn>
                              </p:par>
                            </p:childTnLst>
                          </p:cTn>
                        </p:par>
                      </p:childTnLst>
                    </p:cTn>
                  </p:par>
                </p:childTnLst>
              </p:cTn>
              <p:nextCondLst>
                <p:cond evt="onClick" delay="0">
                  <p:tgtEl>
                    <p:spTgt spid="35"/>
                  </p:tgtEl>
                </p:cond>
              </p:nextCondLst>
            </p:seq>
            <p:seq concurrent="1" nextAc="seek">
              <p:cTn id="20" restart="whenNotActive" fill="hold" evtFilter="cancelBubble" nodeType="interactiveSeq">
                <p:stCondLst>
                  <p:cond evt="onClick" delay="0">
                    <p:tgtEl>
                      <p:spTgt spid="36"/>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36"/>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36"/>
                                        </p:tgtEl>
                                        <p:attrNameLst>
                                          <p:attrName>fillcolor</p:attrName>
                                        </p:attrNameLst>
                                      </p:cBhvr>
                                      <p:to>
                                        <p:clrVal>
                                          <a:srgbClr val="FF0909"/>
                                        </p:clrVal>
                                      </p:to>
                                    </p:set>
                                    <p:set>
                                      <p:cBhvr>
                                        <p:cTn id="27" dur="indefinite"/>
                                        <p:tgtEl>
                                          <p:spTgt spid="36"/>
                                        </p:tgtEl>
                                        <p:attrNameLst>
                                          <p:attrName>fill.type</p:attrName>
                                        </p:attrNameLst>
                                      </p:cBhvr>
                                      <p:to>
                                        <p:strVal val="solid"/>
                                      </p:to>
                                    </p:set>
                                    <p:set>
                                      <p:cBhvr>
                                        <p:cTn id="28" dur="indefinite"/>
                                        <p:tgtEl>
                                          <p:spTgt spid="36"/>
                                        </p:tgtEl>
                                        <p:attrNameLst>
                                          <p:attrName>fill.on</p:attrName>
                                        </p:attrNameLst>
                                      </p:cBhvr>
                                      <p:to>
                                        <p:strVal val="true"/>
                                      </p:to>
                                    </p:set>
                                  </p:childTnLst>
                                </p:cTn>
                              </p:par>
                            </p:childTnLst>
                          </p:cTn>
                        </p:par>
                      </p:childTnLst>
                    </p:cTn>
                  </p:par>
                </p:childTnLst>
              </p:cTn>
              <p:nextCondLst>
                <p:cond evt="onClick" delay="0">
                  <p:tgtEl>
                    <p:spTgt spid="36"/>
                  </p:tgtEl>
                </p:cond>
              </p:nextCondLst>
            </p:seq>
          </p:childTnLst>
        </p:cTn>
      </p:par>
    </p:tnLst>
    <p:bldLst>
      <p:bldP spid="34"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7126264" cy="778708"/>
          </a:xfrm>
          <a:noFill/>
        </p:spPr>
        <p:txBody>
          <a:bodyPr>
            <a:noAutofit/>
          </a:bodyPr>
          <a:lstStyle/>
          <a:p>
            <a:pPr algn="l"/>
            <a:r>
              <a:rPr lang="en-US" sz="3200" b="1" dirty="0" smtClean="0">
                <a:solidFill>
                  <a:srgbClr val="77A9D2"/>
                </a:solidFill>
              </a:rPr>
              <a:t>The tag which is used to </a:t>
            </a:r>
            <a:r>
              <a:rPr lang="en-US" sz="3200" b="1" dirty="0">
                <a:solidFill>
                  <a:srgbClr val="77A9D2"/>
                </a:solidFill>
              </a:rPr>
              <a:t>provide alternative content for non-frames browsers.</a:t>
            </a:r>
            <a:endParaRPr lang="ru-RU" sz="3200" b="1" dirty="0">
              <a:solidFill>
                <a:srgbClr val="77A9D2"/>
              </a:solidFill>
            </a:endParaRPr>
          </a:p>
        </p:txBody>
      </p:sp>
      <p:sp>
        <p:nvSpPr>
          <p:cNvPr id="7" name="Прямоугольник 6">
            <a:hlinkClick r:id="" action="ppaction://hlinkshowjump?jump=nextslide">
              <a:snd r:embed="rId3" name="chimes.wav"/>
            </a:hlinkClick>
          </p:cNvPr>
          <p:cNvSpPr/>
          <p:nvPr/>
        </p:nvSpPr>
        <p:spPr>
          <a:xfrm>
            <a:off x="7620470" y="4104579"/>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&lt;</a:t>
            </a:r>
            <a:r>
              <a:rPr lang="en-US" sz="2000" dirty="0" err="1" smtClean="0">
                <a:solidFill>
                  <a:schemeClr val="accent1">
                    <a:lumMod val="75000"/>
                  </a:schemeClr>
                </a:solidFill>
                <a:latin typeface="Segoe UI Light" panose="020B0502040204020203" pitchFamily="34" charset="0"/>
                <a:cs typeface="Segoe UI Light" panose="020B0502040204020203" pitchFamily="34" charset="0"/>
              </a:rPr>
              <a:t>noframe</a:t>
            </a:r>
            <a:r>
              <a:rPr lang="en-US" sz="2000" dirty="0" smtClean="0">
                <a:solidFill>
                  <a:schemeClr val="accent1">
                    <a:lumMod val="75000"/>
                  </a:schemeClr>
                </a:solidFill>
                <a:latin typeface="Segoe UI Light" panose="020B0502040204020203" pitchFamily="34" charset="0"/>
                <a:cs typeface="Segoe UI Light" panose="020B0502040204020203" pitchFamily="34" charset="0"/>
              </a:rPr>
              <a:t>&gt;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8" name="Прямоугольник 7"/>
          <p:cNvSpPr/>
          <p:nvPr/>
        </p:nvSpPr>
        <p:spPr>
          <a:xfrm>
            <a:off x="7620470" y="4806492"/>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&lt;frame&gt;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
        <p:nvSpPr>
          <p:cNvPr id="9" name="Прямоугольник 8"/>
          <p:cNvSpPr/>
          <p:nvPr/>
        </p:nvSpPr>
        <p:spPr>
          <a:xfrm>
            <a:off x="7620470" y="5508405"/>
            <a:ext cx="3376800" cy="547200"/>
          </a:xfrm>
          <a:prstGeom prst="rect">
            <a:avLst/>
          </a:prstGeom>
          <a:blipFill>
            <a:blip r:embed="rId4"/>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&lt;frameset&gt;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0936" y="2613879"/>
            <a:ext cx="500801" cy="522575"/>
          </a:xfrm>
          <a:prstGeom prst="rect">
            <a:avLst/>
          </a:prstGeom>
        </p:spPr>
      </p:pic>
      <p:pic>
        <p:nvPicPr>
          <p:cNvPr id="25" name="Рисунок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6508" y="3273631"/>
            <a:ext cx="2580572" cy="3175200"/>
          </a:xfrm>
          <a:prstGeom prst="rect">
            <a:avLst/>
          </a:prstGeom>
        </p:spPr>
      </p:pic>
    </p:spTree>
    <p:extLst>
      <p:ext uri="{BB962C8B-B14F-4D97-AF65-F5344CB8AC3E}">
        <p14:creationId xmlns:p14="http://schemas.microsoft.com/office/powerpoint/2010/main" val="2982584640"/>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8"/>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8"/>
                                        </p:tgtEl>
                                        <p:attrNameLst>
                                          <p:attrName>fillcolor</p:attrName>
                                        </p:attrNameLst>
                                      </p:cBhvr>
                                      <p:to>
                                        <p:clrVal>
                                          <a:srgbClr val="FF0909"/>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9"/>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9"/>
                                        </p:tgtEl>
                                        <p:attrNameLst>
                                          <p:attrName>fillcolor</p:attrName>
                                        </p:attrNameLst>
                                      </p:cBhvr>
                                      <p:to>
                                        <p:clrVal>
                                          <a:srgbClr val="FF0909"/>
                                        </p:clrVal>
                                      </p:to>
                                    </p:set>
                                    <p:set>
                                      <p:cBhvr>
                                        <p:cTn id="27" dur="indefinite"/>
                                        <p:tgtEl>
                                          <p:spTgt spid="9"/>
                                        </p:tgtEl>
                                        <p:attrNameLst>
                                          <p:attrName>fill.type</p:attrName>
                                        </p:attrNameLst>
                                      </p:cBhvr>
                                      <p:to>
                                        <p:strVal val="solid"/>
                                      </p:to>
                                    </p:set>
                                    <p:set>
                                      <p:cBhvr>
                                        <p:cTn id="28" dur="indefinite"/>
                                        <p:tgtEl>
                                          <p:spTgt spid="9"/>
                                        </p:tgtEl>
                                        <p:attrNameLst>
                                          <p:attrName>fill.on</p:attrName>
                                        </p:attrNameLst>
                                      </p:cBhvr>
                                      <p:to>
                                        <p:strVal val="true"/>
                                      </p:to>
                                    </p:set>
                                  </p:childTnLst>
                                </p:cTn>
                              </p:par>
                            </p:childTnLst>
                          </p:cTn>
                        </p:par>
                      </p:childTnLst>
                    </p:cTn>
                  </p:par>
                </p:childTnLst>
              </p:cTn>
              <p:nextCondLst>
                <p:cond evt="onClick" delay="0">
                  <p:tgtEl>
                    <p:spTgt spid="9"/>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05220" y="1362471"/>
            <a:ext cx="10930876" cy="2308324"/>
          </a:xfrm>
          <a:prstGeom prst="rect">
            <a:avLst/>
          </a:prstGeom>
          <a:noFill/>
        </p:spPr>
        <p:txBody>
          <a:bodyPr wrap="none" lIns="91440" tIns="45720" rIns="91440" bIns="45720">
            <a:spAutoFit/>
          </a:bodyPr>
          <a:lstStyle/>
          <a:p>
            <a:pPr algn="ctr"/>
            <a:r>
              <a:rPr lang="en-US" sz="4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 framed Web page, with the first </a:t>
            </a:r>
          </a:p>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t>
            </a:r>
            <a:r>
              <a:rPr lang="en-US" sz="4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rame extending 300 pixels across the page</a:t>
            </a:r>
          </a:p>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rom left side</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8221951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87784" y="1940969"/>
            <a:ext cx="1067773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web source to the 3</a:t>
            </a:r>
            <a:r>
              <a:rPr lang="en-US" sz="4800" baseline="3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rd</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vertical frame</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4693824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00746" y="1940969"/>
            <a:ext cx="10851818" cy="830997"/>
          </a:xfrm>
          <a:prstGeom prst="rect">
            <a:avLst/>
          </a:prstGeom>
          <a:noFill/>
        </p:spPr>
        <p:txBody>
          <a:bodyPr wrap="none" lIns="91440" tIns="45720" rIns="91440" bIns="45720">
            <a:sp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an image to the 2</a:t>
            </a:r>
            <a:r>
              <a:rPr lang="en-US" sz="4800" baseline="3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nd</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horizontal frame</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0512440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06552" y="103197"/>
            <a:ext cx="7392953" cy="1271668"/>
          </a:xfrm>
        </p:spPr>
        <p:txBody>
          <a:bodyPr/>
          <a:lstStyle/>
          <a:p>
            <a:r>
              <a:rPr lang="en-US" b="1" dirty="0">
                <a:solidFill>
                  <a:schemeClr val="tx1"/>
                </a:solidFill>
                <a:latin typeface="Script MT Bold" panose="03040602040607080904" pitchFamily="66" charset="0"/>
              </a:rPr>
              <a:t>I</a:t>
            </a:r>
            <a:r>
              <a:rPr lang="en-US" b="1" dirty="0" smtClean="0">
                <a:solidFill>
                  <a:schemeClr val="tx1"/>
                </a:solidFill>
                <a:latin typeface="Script MT Bold" panose="03040602040607080904" pitchFamily="66" charset="0"/>
              </a:rPr>
              <a:t>ntroduction</a:t>
            </a:r>
            <a:endParaRPr lang="ru-RU" b="1" dirty="0">
              <a:solidFill>
                <a:schemeClr val="tx1"/>
              </a:solidFill>
            </a:endParaRPr>
          </a:p>
        </p:txBody>
      </p:sp>
      <p:sp>
        <p:nvSpPr>
          <p:cNvPr id="3" name="Подзаголовок 2"/>
          <p:cNvSpPr>
            <a:spLocks noGrp="1"/>
          </p:cNvSpPr>
          <p:nvPr>
            <p:ph type="subTitle" idx="1"/>
          </p:nvPr>
        </p:nvSpPr>
        <p:spPr>
          <a:xfrm>
            <a:off x="3834881" y="1552146"/>
            <a:ext cx="8136294" cy="4861248"/>
          </a:xfrm>
        </p:spPr>
        <p:txBody>
          <a:bodyPr/>
          <a:lstStyle/>
          <a:p>
            <a:r>
              <a:rPr lang="en-US" sz="2800" b="1" dirty="0">
                <a:solidFill>
                  <a:schemeClr val="tx1"/>
                </a:solidFill>
              </a:rPr>
              <a:t>Two tags are used to make frame documents: &lt;frameset&gt; and &lt;frame&gt;. &lt;</a:t>
            </a:r>
            <a:r>
              <a:rPr lang="en-US" sz="2800" b="1" dirty="0" err="1">
                <a:solidFill>
                  <a:schemeClr val="tx1"/>
                </a:solidFill>
              </a:rPr>
              <a:t>noframes</a:t>
            </a:r>
            <a:r>
              <a:rPr lang="en-US" sz="2800" b="1" dirty="0">
                <a:solidFill>
                  <a:schemeClr val="tx1"/>
                </a:solidFill>
              </a:rPr>
              <a:t>&gt; tags can be used to provide alternative content for non-frames browsers</a:t>
            </a:r>
            <a:r>
              <a:rPr lang="en-US" sz="2800" b="1" dirty="0" smtClean="0">
                <a:solidFill>
                  <a:schemeClr val="tx1"/>
                </a:solidFill>
              </a:rPr>
              <a:t>.</a:t>
            </a:r>
            <a:endParaRPr lang="en-US" sz="2800" b="1" dirty="0">
              <a:solidFill>
                <a:schemeClr val="tx1"/>
              </a:solidFill>
            </a:endParaRPr>
          </a:p>
          <a:p>
            <a:r>
              <a:rPr lang="en-US" sz="2800" b="1" dirty="0">
                <a:solidFill>
                  <a:schemeClr val="tx1"/>
                </a:solidFill>
              </a:rPr>
              <a:t>A frameset is simply a collection of frames that occupy the browser's window. Column and row definition attributes for the &lt;frameset&gt; tag let you define the number and initial sizes for the columns and rows of frames. The &lt;frame&gt; tag defines what document--HTML or otherwise--initially goes into the frame, and is where you may give the frame a name to use for hypertext link targets.</a:t>
            </a:r>
            <a:endParaRPr lang="ru-RU" sz="2800" b="1" dirty="0">
              <a:solidFill>
                <a:schemeClr val="tx1"/>
              </a:solidFill>
            </a:endParaRPr>
          </a:p>
        </p:txBody>
      </p:sp>
    </p:spTree>
    <p:extLst>
      <p:ext uri="{BB962C8B-B14F-4D97-AF65-F5344CB8AC3E}">
        <p14:creationId xmlns:p14="http://schemas.microsoft.com/office/powerpoint/2010/main" val="19585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3019" y="1987622"/>
            <a:ext cx="11784701" cy="830997"/>
          </a:xfrm>
          <a:prstGeom prst="rect">
            <a:avLst/>
          </a:prstGeom>
          <a:noFill/>
        </p:spPr>
        <p:txBody>
          <a:bodyPr wrap="none" lIns="91440" tIns="45720" rIns="91440" bIns="45720">
            <a:sp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Create mixed frameset with different </a:t>
            </a:r>
            <a:r>
              <a:rPr lang="en-US" sz="48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bg</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colors</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53934515"/>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980488" y="1334479"/>
            <a:ext cx="6231065" cy="1569660"/>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 mixed frameset </a:t>
            </a:r>
          </a:p>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with a source and name</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9934526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64015" y="1689041"/>
            <a:ext cx="5293180" cy="1569660"/>
          </a:xfrm>
          <a:prstGeom prst="rect">
            <a:avLst/>
          </a:prstGeom>
          <a:noFill/>
        </p:spPr>
        <p:txBody>
          <a:bodyPr wrap="none" lIns="91440" tIns="45720" rIns="91440" bIns="45720">
            <a:spAutoFit/>
          </a:bodyPr>
          <a:lstStyle/>
          <a:p>
            <a:pPr algn="ctr"/>
            <a:r>
              <a:rPr lang="en-US" sz="9600" b="1" cap="none" spc="0" dirty="0" smtClean="0">
                <a:ln w="6600">
                  <a:solidFill>
                    <a:schemeClr val="accent2"/>
                  </a:solidFill>
                  <a:prstDash val="solid"/>
                </a:ln>
                <a:solidFill>
                  <a:srgbClr val="FFFFFF"/>
                </a:solidFill>
                <a:effectLst>
                  <a:outerShdw dist="38100" dir="2700000" algn="tl" rotWithShape="0">
                    <a:schemeClr val="accent2"/>
                  </a:outerShdw>
                </a:effectLst>
              </a:rPr>
              <a:t>ANSWERS</a:t>
            </a:r>
            <a:endParaRPr lang="ru-RU" sz="9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47120886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hlinkClick r:id="" action="ppaction://hlinkshowjump?jump=nextslide">
              <a:snd r:embed="rId2" name="chimes.wav"/>
            </a:hlinkClick>
          </p:cNvPr>
          <p:cNvSpPr/>
          <p:nvPr/>
        </p:nvSpPr>
        <p:spPr>
          <a:xfrm>
            <a:off x="7560778" y="4099815"/>
            <a:ext cx="3376800" cy="547200"/>
          </a:xfrm>
          <a:prstGeom prst="rect">
            <a:avLst/>
          </a:prstGeom>
          <a:blipFill>
            <a:blip r:embed="rId3"/>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True</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7" name="Рисунок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622" y="3159355"/>
            <a:ext cx="2227716" cy="3175200"/>
          </a:xfrm>
          <a:prstGeom prst="rect">
            <a:avLst/>
          </a:prstGeom>
        </p:spPr>
      </p:pic>
      <p:pic>
        <p:nvPicPr>
          <p:cNvPr id="18" name="Рисунок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8331" y="3266190"/>
            <a:ext cx="635915" cy="659344"/>
          </a:xfrm>
          <a:prstGeom prst="rect">
            <a:avLst/>
          </a:prstGeom>
        </p:spPr>
      </p:pic>
      <p:pic>
        <p:nvPicPr>
          <p:cNvPr id="19" name="Рисунок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767404">
            <a:off x="10665362" y="3155450"/>
            <a:ext cx="457488" cy="603630"/>
          </a:xfrm>
          <a:prstGeom prst="rect">
            <a:avLst/>
          </a:prstGeom>
        </p:spPr>
      </p:pic>
      <p:pic>
        <p:nvPicPr>
          <p:cNvPr id="21" name="Рисунок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3178" y="416926"/>
            <a:ext cx="382530" cy="369108"/>
          </a:xfrm>
          <a:prstGeom prst="rect">
            <a:avLst/>
          </a:prstGeom>
        </p:spPr>
      </p:pic>
      <p:pic>
        <p:nvPicPr>
          <p:cNvPr id="22" name="Рисунок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10224" y="816747"/>
            <a:ext cx="470785" cy="597534"/>
          </a:xfrm>
          <a:prstGeom prst="rect">
            <a:avLst/>
          </a:prstGeom>
        </p:spPr>
      </p:pic>
      <p:pic>
        <p:nvPicPr>
          <p:cNvPr id="23" name="Рисунок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7523" y="2725231"/>
            <a:ext cx="410657" cy="428512"/>
          </a:xfrm>
          <a:prstGeom prst="rect">
            <a:avLst/>
          </a:prstGeom>
        </p:spPr>
      </p:pic>
      <p:pic>
        <p:nvPicPr>
          <p:cNvPr id="25" name="Рисунок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44020" y="1333366"/>
            <a:ext cx="1518402" cy="1113289"/>
          </a:xfrm>
          <a:prstGeom prst="rect">
            <a:avLst/>
          </a:prstGeom>
        </p:spPr>
      </p:pic>
      <p:pic>
        <p:nvPicPr>
          <p:cNvPr id="26" name="Рисунок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47538" y="2847358"/>
            <a:ext cx="416339" cy="438544"/>
          </a:xfrm>
          <a:prstGeom prst="rect">
            <a:avLst/>
          </a:prstGeom>
        </p:spPr>
      </p:pic>
      <p:pic>
        <p:nvPicPr>
          <p:cNvPr id="28" name="Рисунок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92267" y="386213"/>
            <a:ext cx="451536" cy="430534"/>
          </a:xfrm>
          <a:prstGeom prst="rect">
            <a:avLst/>
          </a:prstGeom>
        </p:spPr>
      </p:pic>
      <p:pic>
        <p:nvPicPr>
          <p:cNvPr id="31" name="Рисунок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sp>
        <p:nvSpPr>
          <p:cNvPr id="2" name="Прямоугольник 1"/>
          <p:cNvSpPr/>
          <p:nvPr/>
        </p:nvSpPr>
        <p:spPr>
          <a:xfrm>
            <a:off x="2171664" y="1610805"/>
            <a:ext cx="6022803"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rPr>
              <a:t>Framesets can be nested</a:t>
            </a:r>
            <a:endParaRPr lang="ru-RU"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6119823"/>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8590380" cy="778708"/>
          </a:xfrm>
          <a:noFill/>
        </p:spPr>
        <p:txBody>
          <a:bodyPr>
            <a:noAutofit/>
          </a:bodyPr>
          <a:lstStyle/>
          <a:p>
            <a:pPr algn="l"/>
            <a:r>
              <a:rPr lang="en-US" sz="3600" dirty="0" smtClean="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rPr>
              <a:t>Attributes which define the framesets</a:t>
            </a:r>
            <a:endParaRPr lang="ru-RU" sz="3600" dirty="0">
              <a:ln w="0"/>
              <a:solidFill>
                <a:schemeClr val="accent1"/>
              </a:solidFill>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endParaRPr>
          </a:p>
        </p:txBody>
      </p:sp>
      <p:sp>
        <p:nvSpPr>
          <p:cNvPr id="7" name="Прямоугольник 6">
            <a:hlinkClick r:id="" action="ppaction://hlinkshowjump?jump=nextslide">
              <a:snd r:embed="rId2" name="chimes.wav"/>
            </a:hlinkClick>
          </p:cNvPr>
          <p:cNvSpPr/>
          <p:nvPr/>
        </p:nvSpPr>
        <p:spPr>
          <a:xfrm>
            <a:off x="7620470" y="4781749"/>
            <a:ext cx="3376800" cy="547200"/>
          </a:xfrm>
          <a:prstGeom prst="rect">
            <a:avLst/>
          </a:prstGeom>
          <a:blipFill>
            <a:blip r:embed="rId3"/>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Cols, rows</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2" name="Рисунок 3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03838" y="3159355"/>
            <a:ext cx="2395938" cy="3175200"/>
          </a:xfrm>
          <a:prstGeom prst="rect">
            <a:avLst/>
          </a:prstGeom>
        </p:spPr>
      </p:pic>
    </p:spTree>
    <p:extLst>
      <p:ext uri="{BB962C8B-B14F-4D97-AF65-F5344CB8AC3E}">
        <p14:creationId xmlns:p14="http://schemas.microsoft.com/office/powerpoint/2010/main" val="3638671557"/>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6791949" cy="778708"/>
          </a:xfrm>
          <a:noFill/>
        </p:spPr>
        <p:txBody>
          <a:bodyPr>
            <a:normAutofit fontScale="90000"/>
          </a:bodyPr>
          <a:lstStyle/>
          <a:p>
            <a:pPr algn="l"/>
            <a:r>
              <a:rPr lang="en-US" sz="3200" b="1" dirty="0" smtClean="0">
                <a:solidFill>
                  <a:srgbClr val="77A9D2"/>
                </a:solidFill>
              </a:rPr>
              <a:t>How is called the frame </a:t>
            </a:r>
            <a:r>
              <a:rPr lang="en-US" sz="3200" b="1" dirty="0">
                <a:solidFill>
                  <a:srgbClr val="77A9D2"/>
                </a:solidFill>
              </a:rPr>
              <a:t>within a </a:t>
            </a:r>
            <a:r>
              <a:rPr lang="en-US" sz="3200" b="1" dirty="0" smtClean="0">
                <a:solidFill>
                  <a:srgbClr val="77A9D2"/>
                </a:solidFill>
              </a:rPr>
              <a:t>frameset which </a:t>
            </a:r>
            <a:r>
              <a:rPr lang="en-US" sz="3200" b="1" dirty="0">
                <a:solidFill>
                  <a:srgbClr val="77A9D2"/>
                </a:solidFill>
              </a:rPr>
              <a:t>can contain another </a:t>
            </a:r>
            <a:r>
              <a:rPr lang="en-US" sz="3200" b="1" dirty="0" smtClean="0">
                <a:solidFill>
                  <a:srgbClr val="77A9D2"/>
                </a:solidFill>
              </a:rPr>
              <a:t>frameset?</a:t>
            </a:r>
            <a:endParaRPr lang="en-US" sz="3200" b="1" dirty="0">
              <a:solidFill>
                <a:srgbClr val="77A9D2"/>
              </a:solidFill>
            </a:endParaRPr>
          </a:p>
        </p:txBody>
      </p:sp>
      <p:sp>
        <p:nvSpPr>
          <p:cNvPr id="7" name="Прямоугольник 6">
            <a:hlinkClick r:id="" action="ppaction://hlinkshowjump?jump=nextslide">
              <a:snd r:embed="rId2" name="chimes.wav"/>
            </a:hlinkClick>
          </p:cNvPr>
          <p:cNvSpPr/>
          <p:nvPr/>
        </p:nvSpPr>
        <p:spPr>
          <a:xfrm>
            <a:off x="7637986" y="5503944"/>
            <a:ext cx="3376800" cy="547200"/>
          </a:xfrm>
          <a:prstGeom prst="rect">
            <a:avLst/>
          </a:prstGeom>
          <a:blipFill>
            <a:blip r:embed="rId3"/>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Nested frameset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57067" y="3166712"/>
            <a:ext cx="2633268" cy="3174582"/>
          </a:xfrm>
          <a:prstGeom prst="rect">
            <a:avLst/>
          </a:prstGeom>
        </p:spPr>
      </p:pic>
    </p:spTree>
    <p:extLst>
      <p:ext uri="{BB962C8B-B14F-4D97-AF65-F5344CB8AC3E}">
        <p14:creationId xmlns:p14="http://schemas.microsoft.com/office/powerpoint/2010/main" val="3420407401"/>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6791949" cy="778708"/>
          </a:xfrm>
          <a:noFill/>
        </p:spPr>
        <p:txBody>
          <a:bodyPr>
            <a:normAutofit fontScale="90000"/>
          </a:bodyPr>
          <a:lstStyle/>
          <a:p>
            <a:pPr algn="l"/>
            <a:r>
              <a:rPr lang="en-US" sz="3200" b="1" dirty="0">
                <a:solidFill>
                  <a:srgbClr val="77A9D2"/>
                </a:solidFill>
              </a:rPr>
              <a:t>This attribute is used to give the file name that should be loaded in the frame</a:t>
            </a:r>
            <a:endParaRPr lang="ru-RU" sz="3200" b="1" dirty="0">
              <a:solidFill>
                <a:srgbClr val="77A9D2"/>
              </a:solidFill>
            </a:endParaRPr>
          </a:p>
        </p:txBody>
      </p:sp>
      <p:pic>
        <p:nvPicPr>
          <p:cNvPr id="18" name="Рисунок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3889" y="2352592"/>
            <a:ext cx="500801" cy="522575"/>
          </a:xfrm>
          <a:prstGeom prst="rect">
            <a:avLst/>
          </a:prstGeom>
        </p:spPr>
      </p:pic>
      <p:pic>
        <p:nvPicPr>
          <p:cNvPr id="25" name="Рисунок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875" y="3172245"/>
            <a:ext cx="2762763" cy="3175200"/>
          </a:xfrm>
          <a:prstGeom prst="rect">
            <a:avLst/>
          </a:prstGeom>
        </p:spPr>
      </p:pic>
      <p:sp>
        <p:nvSpPr>
          <p:cNvPr id="34" name="Прямоугольник 33">
            <a:hlinkClick r:id="" action="ppaction://hlinkshowjump?jump=nextslide">
              <a:snd r:embed="rId17" name="chimes.wav"/>
            </a:hlinkClick>
          </p:cNvPr>
          <p:cNvSpPr/>
          <p:nvPr/>
        </p:nvSpPr>
        <p:spPr>
          <a:xfrm>
            <a:off x="7620470" y="4805882"/>
            <a:ext cx="3376800" cy="547200"/>
          </a:xfrm>
          <a:prstGeom prst="rect">
            <a:avLst/>
          </a:prstGeom>
          <a:blipFill>
            <a:blip r:embed="rId18"/>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err="1" smtClean="0">
                <a:solidFill>
                  <a:schemeClr val="accent1">
                    <a:lumMod val="75000"/>
                  </a:schemeClr>
                </a:solidFill>
                <a:latin typeface="Segoe UI Light" panose="020B0502040204020203" pitchFamily="34" charset="0"/>
                <a:cs typeface="Segoe UI Light" panose="020B0502040204020203" pitchFamily="34" charset="0"/>
              </a:rPr>
              <a:t>scr</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629206"/>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34"/>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34"/>
                                        </p:tgtEl>
                                        <p:attrNameLst>
                                          <p:attrName>fillcolor</p:attrName>
                                        </p:attrNameLst>
                                      </p:cBhvr>
                                      <p:to>
                                        <p:clrVal>
                                          <a:srgbClr val="B9D07E"/>
                                        </p:clrVal>
                                      </p:to>
                                    </p:set>
                                    <p:set>
                                      <p:cBhvr>
                                        <p:cTn id="9" dur="indefinite"/>
                                        <p:tgtEl>
                                          <p:spTgt spid="34"/>
                                        </p:tgtEl>
                                        <p:attrNameLst>
                                          <p:attrName>fill.type</p:attrName>
                                        </p:attrNameLst>
                                      </p:cBhvr>
                                      <p:to>
                                        <p:strVal val="solid"/>
                                      </p:to>
                                    </p:set>
                                    <p:set>
                                      <p:cBhvr>
                                        <p:cTn id="10" dur="indefinite"/>
                                        <p:tgtEl>
                                          <p:spTgt spid="34"/>
                                        </p:tgtEl>
                                        <p:attrNameLst>
                                          <p:attrName>fill.on</p:attrName>
                                        </p:attrNameLst>
                                      </p:cBhvr>
                                      <p:to>
                                        <p:strVal val="true"/>
                                      </p:to>
                                    </p:set>
                                  </p:childTnLst>
                                </p:cTn>
                              </p:par>
                            </p:childTnLst>
                          </p:cTn>
                        </p:par>
                      </p:childTnLst>
                    </p:cTn>
                  </p:par>
                </p:childTnLst>
              </p:cTn>
              <p:nextCondLst>
                <p:cond evt="onClick" delay="0">
                  <p:tgtEl>
                    <p:spTgt spid="34"/>
                  </p:tgtEl>
                </p:cond>
              </p:nextCondLst>
            </p:seq>
          </p:childTnLst>
        </p:cTn>
      </p:par>
    </p:tnLst>
    <p:bldLst>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675776" y="1506083"/>
            <a:ext cx="7126264" cy="778708"/>
          </a:xfrm>
          <a:noFill/>
        </p:spPr>
        <p:txBody>
          <a:bodyPr>
            <a:noAutofit/>
          </a:bodyPr>
          <a:lstStyle/>
          <a:p>
            <a:pPr algn="l"/>
            <a:r>
              <a:rPr lang="en-US" sz="3200" b="1" dirty="0" smtClean="0">
                <a:solidFill>
                  <a:srgbClr val="77A9D2"/>
                </a:solidFill>
              </a:rPr>
              <a:t>The tag which is used to </a:t>
            </a:r>
            <a:r>
              <a:rPr lang="en-US" sz="3200" b="1" dirty="0">
                <a:solidFill>
                  <a:srgbClr val="77A9D2"/>
                </a:solidFill>
              </a:rPr>
              <a:t>provide alternative content for non-frames browsers.</a:t>
            </a:r>
            <a:endParaRPr lang="ru-RU" sz="3200" b="1" dirty="0">
              <a:solidFill>
                <a:srgbClr val="77A9D2"/>
              </a:solidFill>
            </a:endParaRPr>
          </a:p>
        </p:txBody>
      </p:sp>
      <p:sp>
        <p:nvSpPr>
          <p:cNvPr id="7" name="Прямоугольник 6">
            <a:hlinkClick r:id="" action="ppaction://hlinkshowjump?jump=nextslide">
              <a:snd r:embed="rId2" name="chimes.wav"/>
            </a:hlinkClick>
          </p:cNvPr>
          <p:cNvSpPr/>
          <p:nvPr/>
        </p:nvSpPr>
        <p:spPr>
          <a:xfrm>
            <a:off x="7620470" y="4104579"/>
            <a:ext cx="3376800" cy="547200"/>
          </a:xfrm>
          <a:prstGeom prst="rect">
            <a:avLst/>
          </a:prstGeom>
          <a:blipFill>
            <a:blip r:embed="rId3"/>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ctr"/>
            <a:r>
              <a:rPr lang="en-US" sz="2000" dirty="0" smtClean="0">
                <a:solidFill>
                  <a:schemeClr val="accent1">
                    <a:lumMod val="75000"/>
                  </a:schemeClr>
                </a:solidFill>
                <a:latin typeface="Segoe UI Light" panose="020B0502040204020203" pitchFamily="34" charset="0"/>
                <a:cs typeface="Segoe UI Light" panose="020B0502040204020203" pitchFamily="34" charset="0"/>
              </a:rPr>
              <a:t>&lt;</a:t>
            </a:r>
            <a:r>
              <a:rPr lang="en-US" sz="2000" dirty="0" err="1" smtClean="0">
                <a:solidFill>
                  <a:schemeClr val="accent1">
                    <a:lumMod val="75000"/>
                  </a:schemeClr>
                </a:solidFill>
                <a:latin typeface="Segoe UI Light" panose="020B0502040204020203" pitchFamily="34" charset="0"/>
                <a:cs typeface="Segoe UI Light" panose="020B0502040204020203" pitchFamily="34" charset="0"/>
              </a:rPr>
              <a:t>noframe</a:t>
            </a:r>
            <a:r>
              <a:rPr lang="en-US" sz="2000" dirty="0" smtClean="0">
                <a:solidFill>
                  <a:schemeClr val="accent1">
                    <a:lumMod val="75000"/>
                  </a:schemeClr>
                </a:solidFill>
                <a:latin typeface="Segoe UI Light" panose="020B0502040204020203" pitchFamily="34" charset="0"/>
                <a:cs typeface="Segoe UI Light" panose="020B0502040204020203" pitchFamily="34" charset="0"/>
              </a:rPr>
              <a:t>&gt;</a:t>
            </a:r>
            <a:endParaRPr lang="ru-RU" sz="2000" dirty="0">
              <a:solidFill>
                <a:schemeClr val="accent1">
                  <a:lumMod val="75000"/>
                </a:schemeClr>
              </a:solidFill>
              <a:latin typeface="Segoe UI Light" panose="020B0502040204020203" pitchFamily="34" charset="0"/>
              <a:cs typeface="Segoe UI Light" panose="020B0502040204020203" pitchFamily="34" charset="0"/>
            </a:endParaRPr>
          </a:p>
        </p:txBody>
      </p:sp>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757" y="3029195"/>
            <a:ext cx="864489" cy="896339"/>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078" y="847813"/>
            <a:ext cx="362824" cy="410744"/>
          </a:xfrm>
          <a:prstGeom prst="rect">
            <a:avLst/>
          </a:prstGeom>
        </p:spPr>
      </p:pic>
      <p:pic>
        <p:nvPicPr>
          <p:cNvPr id="20" name="Рисунок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67404">
            <a:off x="10435976" y="2978990"/>
            <a:ext cx="638694" cy="842721"/>
          </a:xfrm>
          <a:prstGeom prst="rect">
            <a:avLst/>
          </a:prstGeom>
        </p:spPr>
      </p:pic>
      <p:pic>
        <p:nvPicPr>
          <p:cNvPr id="21" name="Рисунок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4507" y="574535"/>
            <a:ext cx="382530" cy="369108"/>
          </a:xfrm>
          <a:prstGeom prst="rect">
            <a:avLst/>
          </a:prstGeom>
        </p:spPr>
      </p:pic>
      <p:pic>
        <p:nvPicPr>
          <p:cNvPr id="22" name="Рисунок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94864" y="670328"/>
            <a:ext cx="586145" cy="743953"/>
          </a:xfrm>
          <a:prstGeom prst="rect">
            <a:avLst/>
          </a:prstGeom>
        </p:spPr>
      </p:pic>
      <p:pic>
        <p:nvPicPr>
          <p:cNvPr id="23" name="Рисунок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1835" y="918926"/>
            <a:ext cx="408635" cy="464358"/>
          </a:xfrm>
          <a:prstGeom prst="rect">
            <a:avLst/>
          </a:prstGeom>
        </p:spPr>
      </p:pic>
      <p:pic>
        <p:nvPicPr>
          <p:cNvPr id="24" name="Рисунок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90936" y="2613879"/>
            <a:ext cx="500801" cy="522575"/>
          </a:xfrm>
          <a:prstGeom prst="rect">
            <a:avLst/>
          </a:prstGeom>
        </p:spPr>
      </p:pic>
      <p:pic>
        <p:nvPicPr>
          <p:cNvPr id="25" name="Рисунок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4482" y="1106414"/>
            <a:ext cx="1827940" cy="1340241"/>
          </a:xfrm>
          <a:prstGeom prst="rect">
            <a:avLst/>
          </a:prstGeom>
        </p:spPr>
      </p:pic>
      <p:pic>
        <p:nvPicPr>
          <p:cNvPr id="26" name="Рисунок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7296" y="1828894"/>
            <a:ext cx="573085" cy="652131"/>
          </a:xfrm>
          <a:prstGeom prst="rect">
            <a:avLst/>
          </a:prstGeom>
        </p:spPr>
      </p:pic>
      <p:pic>
        <p:nvPicPr>
          <p:cNvPr id="27" name="Рисунок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98861" y="2875167"/>
            <a:ext cx="416339" cy="438544"/>
          </a:xfrm>
          <a:prstGeom prst="rect">
            <a:avLst/>
          </a:prstGeom>
        </p:spPr>
      </p:pic>
      <p:pic>
        <p:nvPicPr>
          <p:cNvPr id="28" name="Рисунок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4165" y="5129123"/>
            <a:ext cx="1042447" cy="710168"/>
          </a:xfrm>
          <a:prstGeom prst="rect">
            <a:avLst/>
          </a:prstGeom>
        </p:spPr>
      </p:pic>
      <p:pic>
        <p:nvPicPr>
          <p:cNvPr id="29" name="Рисунок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7296" y="267395"/>
            <a:ext cx="1645961" cy="1160836"/>
          </a:xfrm>
          <a:prstGeom prst="rect">
            <a:avLst/>
          </a:prstGeom>
        </p:spPr>
      </p:pic>
      <p:pic>
        <p:nvPicPr>
          <p:cNvPr id="30" name="Рисунок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88509" y="287281"/>
            <a:ext cx="555294" cy="529466"/>
          </a:xfrm>
          <a:prstGeom prst="rect">
            <a:avLst/>
          </a:prstGeom>
        </p:spPr>
      </p:pic>
      <p:pic>
        <p:nvPicPr>
          <p:cNvPr id="31" name="Рисунок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913" y="393674"/>
            <a:ext cx="1809750" cy="638175"/>
          </a:xfrm>
          <a:prstGeom prst="rect">
            <a:avLst/>
          </a:prstGeom>
        </p:spPr>
      </p:pic>
      <p:pic>
        <p:nvPicPr>
          <p:cNvPr id="33" name="Рисунок 3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6508" y="3273631"/>
            <a:ext cx="2580572" cy="3175200"/>
          </a:xfrm>
          <a:prstGeom prst="rect">
            <a:avLst/>
          </a:prstGeom>
        </p:spPr>
      </p:pic>
    </p:spTree>
    <p:extLst>
      <p:ext uri="{BB962C8B-B14F-4D97-AF65-F5344CB8AC3E}">
        <p14:creationId xmlns:p14="http://schemas.microsoft.com/office/powerpoint/2010/main" val="2561702446"/>
      </p:ext>
    </p:extLst>
  </p:cSld>
  <p:clrMapOvr>
    <a:masterClrMapping/>
  </p:clrMapOvr>
  <p:transition spd="slow" advClick="0">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7"/>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7"/>
                                        </p:tgtEl>
                                        <p:attrNameLst>
                                          <p:attrName>fillcolor</p:attrName>
                                        </p:attrNameLst>
                                      </p:cBhvr>
                                      <p:to>
                                        <p:clrVal>
                                          <a:srgbClr val="B9D07E"/>
                                        </p:clrVal>
                                      </p:to>
                                    </p:set>
                                    <p:set>
                                      <p:cBhvr>
                                        <p:cTn id="9" dur="indefinite"/>
                                        <p:tgtEl>
                                          <p:spTgt spid="7"/>
                                        </p:tgtEl>
                                        <p:attrNameLst>
                                          <p:attrName>fill.type</p:attrName>
                                        </p:attrNameLst>
                                      </p:cBhvr>
                                      <p:to>
                                        <p:strVal val="solid"/>
                                      </p:to>
                                    </p:set>
                                    <p:set>
                                      <p:cBhvr>
                                        <p:cTn id="10" dur="indefinite"/>
                                        <p:tgtEl>
                                          <p:spTgt spid="7"/>
                                        </p:tgtEl>
                                        <p:attrNameLst>
                                          <p:attrName>fill.on</p:attrName>
                                        </p:attrNameLst>
                                      </p:cBhvr>
                                      <p:to>
                                        <p:strVal val="true"/>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2054" y="1101214"/>
            <a:ext cx="8234690" cy="1754326"/>
          </a:xfrm>
          <a:prstGeom prst="rect">
            <a:avLst/>
          </a:prstGeom>
          <a:noFill/>
        </p:spPr>
        <p:txBody>
          <a:bodyPr wrap="none" lIns="91440" tIns="45720" rIns="91440" bIns="45720">
            <a:spAutoFit/>
          </a:bodyPr>
          <a:lstStyle/>
          <a:p>
            <a:pPr algn="ctr"/>
            <a:r>
              <a:rPr lang="en-US"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 framed Web page, with the first </a:t>
            </a:r>
          </a:p>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t>
            </a:r>
            <a:r>
              <a:rPr lang="en-US"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rame extending 300 pixels across the page</a:t>
            </a:r>
          </a:p>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t>
            </a: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rom left side</a:t>
            </a:r>
            <a:endParaRPr lang="ru-R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Прямоугольник 2"/>
          <p:cNvSpPr/>
          <p:nvPr/>
        </p:nvSpPr>
        <p:spPr>
          <a:xfrm>
            <a:off x="2618419" y="2855540"/>
            <a:ext cx="7197804" cy="707886"/>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latin typeface="Agency FB" panose="020B0503020202020204" pitchFamily="34" charset="0"/>
              </a:rPr>
              <a:t>&lt;frameset cols =“300,*&gt;………..&lt;/frameset&gt;</a:t>
            </a:r>
            <a:endParaRPr lang="ru-RU"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834791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20619" y="1119875"/>
            <a:ext cx="9806787" cy="769441"/>
          </a:xfrm>
          <a:prstGeom prst="rect">
            <a:avLst/>
          </a:prstGeom>
          <a:noFill/>
        </p:spPr>
        <p:txBody>
          <a:bodyPr wrap="non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web source to the 3</a:t>
            </a:r>
            <a:r>
              <a:rPr lang="en-US" sz="4400" baseline="3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rd</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vertical frame</a:t>
            </a:r>
            <a:endPar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Прямоугольник 2"/>
          <p:cNvSpPr/>
          <p:nvPr/>
        </p:nvSpPr>
        <p:spPr>
          <a:xfrm>
            <a:off x="2156605" y="2202397"/>
            <a:ext cx="7766870" cy="3170099"/>
          </a:xfrm>
          <a:prstGeom prst="rect">
            <a:avLst/>
          </a:prstGeom>
          <a:noFill/>
        </p:spPr>
        <p:txBody>
          <a:bodyPr wrap="non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latin typeface="Agency FB" panose="020B0503020202020204" pitchFamily="34" charset="0"/>
              </a:rPr>
              <a:t>&lt;</a:t>
            </a:r>
            <a:r>
              <a:rPr lang="en-US" sz="4000" dirty="0">
                <a:ln w="0"/>
                <a:effectLst>
                  <a:outerShdw blurRad="38100" dist="19050" dir="2700000" algn="tl" rotWithShape="0">
                    <a:schemeClr val="dk1">
                      <a:alpha val="40000"/>
                    </a:schemeClr>
                  </a:outerShdw>
                </a:effectLst>
                <a:latin typeface="Agency FB" panose="020B0503020202020204" pitchFamily="34" charset="0"/>
              </a:rPr>
              <a:t>frameset cols = "25%,50%,25%"&gt;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"left" </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"center" </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"right"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 = </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“web.html" </a:t>
            </a:r>
            <a:r>
              <a:rPr lang="en-US" sz="4000" dirty="0">
                <a:ln w="0"/>
                <a:effectLst>
                  <a:outerShdw blurRad="38100" dist="19050" dir="2700000" algn="tl" rotWithShape="0">
                    <a:schemeClr val="dk1">
                      <a:alpha val="40000"/>
                    </a:schemeClr>
                  </a:outerShdw>
                </a:effectLst>
                <a:latin typeface="Agency FB" panose="020B0503020202020204" pitchFamily="34" charset="0"/>
              </a:rPr>
              <a:t>/&gt;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400084391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06552" y="103197"/>
            <a:ext cx="7392953" cy="1271668"/>
          </a:xfrm>
        </p:spPr>
        <p:txBody>
          <a:bodyPr/>
          <a:lstStyle/>
          <a:p>
            <a:r>
              <a:rPr lang="en-US" b="1" dirty="0">
                <a:solidFill>
                  <a:schemeClr val="tx1"/>
                </a:solidFill>
                <a:latin typeface="Script MT Bold" panose="03040602040607080904" pitchFamily="66" charset="0"/>
              </a:rPr>
              <a:t>Creating Frames</a:t>
            </a:r>
            <a:endParaRPr lang="ru-RU" b="1" dirty="0">
              <a:solidFill>
                <a:schemeClr val="tx1"/>
              </a:solidFill>
            </a:endParaRPr>
          </a:p>
        </p:txBody>
      </p:sp>
      <p:sp>
        <p:nvSpPr>
          <p:cNvPr id="3" name="Подзаголовок 2"/>
          <p:cNvSpPr>
            <a:spLocks noGrp="1"/>
          </p:cNvSpPr>
          <p:nvPr>
            <p:ph type="subTitle" idx="1"/>
          </p:nvPr>
        </p:nvSpPr>
        <p:spPr>
          <a:xfrm>
            <a:off x="3834881" y="1552146"/>
            <a:ext cx="8136294" cy="4861248"/>
          </a:xfrm>
        </p:spPr>
        <p:txBody>
          <a:bodyPr/>
          <a:lstStyle/>
          <a:p>
            <a:r>
              <a:rPr lang="en-US" sz="2800" b="1" dirty="0">
                <a:solidFill>
                  <a:schemeClr val="tx1"/>
                </a:solidFill>
              </a:rPr>
              <a:t>To use frames on a page we use &lt;frameset&gt; tag instead of &lt;body&gt; tag. The &lt;frameset&gt; tag defines, how to divide the window into frames. The rows attribute of &lt;frameset&gt; tag defines horizontal frames and cols attribute defines vertical frames. Each frame is indicated by &lt;frame&gt; tag and it defines which HTML document shall open into the frame.</a:t>
            </a:r>
            <a:endParaRPr lang="ru-RU" sz="2800" b="1" dirty="0">
              <a:solidFill>
                <a:schemeClr val="tx1"/>
              </a:solidFill>
            </a:endParaRPr>
          </a:p>
        </p:txBody>
      </p:sp>
    </p:spTree>
    <p:extLst>
      <p:ext uri="{BB962C8B-B14F-4D97-AF65-F5344CB8AC3E}">
        <p14:creationId xmlns:p14="http://schemas.microsoft.com/office/powerpoint/2010/main" val="3173558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33869" y="1082553"/>
            <a:ext cx="9961638" cy="769441"/>
          </a:xfrm>
          <a:prstGeom prst="rect">
            <a:avLst/>
          </a:prstGeom>
          <a:noFill/>
        </p:spPr>
        <p:txBody>
          <a:bodyPr wrap="none" lIns="91440" tIns="45720" rIns="91440" bIns="45720">
            <a:spAutoFit/>
          </a:bodyPr>
          <a:lstStyle/>
          <a:p>
            <a:pPr algn="ct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an image to the 2</a:t>
            </a:r>
            <a:r>
              <a:rPr lang="en-US" sz="4400" baseline="3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nd</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horizontal frame</a:t>
            </a:r>
            <a:endPar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Прямоугольник 2"/>
          <p:cNvSpPr/>
          <p:nvPr/>
        </p:nvSpPr>
        <p:spPr>
          <a:xfrm>
            <a:off x="2333845" y="2053108"/>
            <a:ext cx="7561685" cy="317009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 rows = </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“20%,60%,20</a:t>
            </a:r>
            <a:r>
              <a:rPr lang="en-US" sz="4000" dirty="0">
                <a:ln w="0"/>
                <a:effectLst>
                  <a:outerShdw blurRad="38100" dist="19050" dir="2700000" algn="tl" rotWithShape="0">
                    <a:schemeClr val="dk1">
                      <a:alpha val="40000"/>
                    </a:schemeClr>
                  </a:outerShdw>
                </a:effectLst>
                <a:latin typeface="Agency FB" panose="020B0503020202020204" pitchFamily="34" charset="0"/>
              </a:rPr>
              <a:t>%"&gt;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"top</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"main"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 = </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“main.jpg”/&gt;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name = "bottom</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&lt;/frameset&gt;</a:t>
            </a:r>
          </a:p>
        </p:txBody>
      </p:sp>
    </p:spTree>
    <p:extLst>
      <p:ext uri="{BB962C8B-B14F-4D97-AF65-F5344CB8AC3E}">
        <p14:creationId xmlns:p14="http://schemas.microsoft.com/office/powerpoint/2010/main" val="124134037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168" y="1119875"/>
            <a:ext cx="10820398" cy="769441"/>
          </a:xfrm>
          <a:prstGeom prst="rect">
            <a:avLst/>
          </a:prstGeom>
          <a:noFill/>
        </p:spPr>
        <p:txBody>
          <a:bodyPr wrap="none" lIns="91440" tIns="45720" rIns="91440" bIns="45720">
            <a:spAutoFit/>
          </a:bodyPr>
          <a:lstStyle/>
          <a:p>
            <a:pPr algn="ct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Create mixed frameset with different </a:t>
            </a:r>
            <a:r>
              <a:rPr lang="en-US" sz="44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bg</a:t>
            </a: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colors</a:t>
            </a:r>
            <a:endPar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Прямоугольник 2"/>
          <p:cNvSpPr/>
          <p:nvPr/>
        </p:nvSpPr>
        <p:spPr>
          <a:xfrm>
            <a:off x="3283119" y="2006455"/>
            <a:ext cx="5644494" cy="3785652"/>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 rows="50%,50</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="frame_bg.html"&gt;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 cols="25%,75%"&gt;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="frame_bg1.html"&gt;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="frame_bg2.html"&gt;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endParaRPr lang="en-US" sz="4000"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1565313478"/>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39319" y="1334479"/>
            <a:ext cx="10313401"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Insert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 mixed frameset with a source and name</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Прямоугольник 2"/>
          <p:cNvSpPr/>
          <p:nvPr/>
        </p:nvSpPr>
        <p:spPr>
          <a:xfrm>
            <a:off x="2527969" y="2129698"/>
            <a:ext cx="8255786" cy="3785652"/>
          </a:xfrm>
          <a:prstGeom prst="rect">
            <a:avLst/>
          </a:prstGeom>
          <a:noFill/>
        </p:spPr>
        <p:txBody>
          <a:bodyPr wrap="none" lIns="91440" tIns="45720" rIns="91440" bIns="45720">
            <a:spAutoFit/>
          </a:bodyPr>
          <a:lstStyle/>
          <a:p>
            <a:pPr algn="ctr"/>
            <a:r>
              <a:rPr lang="en-US" sz="4000" dirty="0">
                <a:ln w="0"/>
                <a:effectLst>
                  <a:reflection blurRad="6350" stA="53000" endA="300" endPos="35500" dir="5400000" sy="-90000" algn="bl" rotWithShape="0"/>
                </a:effectLst>
                <a:latin typeface="Agency FB" panose="020B0503020202020204" pitchFamily="34" charset="0"/>
              </a:rPr>
              <a:t> </a:t>
            </a:r>
            <a:r>
              <a:rPr lang="en-US" sz="4000" dirty="0">
                <a:ln w="0"/>
                <a:effectLst>
                  <a:outerShdw blurRad="38100" dist="19050" dir="2700000" algn="tl" rotWithShape="0">
                    <a:schemeClr val="dk1">
                      <a:alpha val="40000"/>
                    </a:schemeClr>
                  </a:outerShdw>
                </a:effectLst>
                <a:latin typeface="Agency FB" panose="020B0503020202020204" pitchFamily="34" charset="0"/>
              </a:rPr>
              <a:t> &lt;frameset rows = "30%,*"&gt;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="m.jpg" name = "hello"/&gt;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&lt;frameset cols = "150,*"&gt;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      &lt;frame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="frame_bg1.html" name = "</a:t>
            </a:r>
            <a:r>
              <a:rPr lang="en-US" sz="4000" dirty="0" err="1">
                <a:ln w="0"/>
                <a:effectLst>
                  <a:outerShdw blurRad="38100" dist="19050" dir="2700000" algn="tl" rotWithShape="0">
                    <a:schemeClr val="dk1">
                      <a:alpha val="40000"/>
                    </a:schemeClr>
                  </a:outerShdw>
                </a:effectLst>
                <a:latin typeface="Agency FB" panose="020B0503020202020204" pitchFamily="34" charset="0"/>
              </a:rPr>
              <a:t>nav</a:t>
            </a:r>
            <a:r>
              <a:rPr lang="en-US" sz="4000" dirty="0">
                <a:ln w="0"/>
                <a:effectLst>
                  <a:outerShdw blurRad="38100" dist="19050" dir="2700000" algn="tl" rotWithShape="0">
                    <a:schemeClr val="dk1">
                      <a:alpha val="40000"/>
                    </a:schemeClr>
                  </a:outerShdw>
                </a:effectLst>
                <a:latin typeface="Agency FB" panose="020B0503020202020204" pitchFamily="34" charset="0"/>
              </a:rPr>
              <a:t>"/&gt;</a:t>
            </a:r>
          </a:p>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&lt;frame </a:t>
            </a:r>
            <a:r>
              <a:rPr lang="en-US" sz="4000" dirty="0" err="1">
                <a:ln w="0"/>
                <a:effectLst>
                  <a:outerShdw blurRad="38100" dist="19050" dir="2700000" algn="tl" rotWithShape="0">
                    <a:schemeClr val="dk1">
                      <a:alpha val="40000"/>
                    </a:schemeClr>
                  </a:outerShdw>
                </a:effectLst>
                <a:latin typeface="Agency FB" panose="020B0503020202020204" pitchFamily="34" charset="0"/>
              </a:rPr>
              <a:t>src</a:t>
            </a:r>
            <a:r>
              <a:rPr lang="en-US" sz="4000" dirty="0">
                <a:ln w="0"/>
                <a:effectLst>
                  <a:outerShdw blurRad="38100" dist="19050" dir="2700000" algn="tl" rotWithShape="0">
                    <a:schemeClr val="dk1">
                      <a:alpha val="40000"/>
                    </a:schemeClr>
                  </a:outerShdw>
                </a:effectLst>
                <a:latin typeface="Agency FB" panose="020B0503020202020204" pitchFamily="34" charset="0"/>
              </a:rPr>
              <a:t>="art.html" name = "sign</a:t>
            </a:r>
            <a:r>
              <a:rPr lang="en-US" sz="4000" dirty="0" smtClean="0">
                <a:ln w="0"/>
                <a:effectLst>
                  <a:outerShdw blurRad="38100" dist="19050" dir="2700000" algn="tl" rotWithShape="0">
                    <a:schemeClr val="dk1">
                      <a:alpha val="40000"/>
                    </a:schemeClr>
                  </a:outerShdw>
                </a:effectLst>
                <a:latin typeface="Agency FB" panose="020B0503020202020204" pitchFamily="34" charset="0"/>
              </a:rPr>
              <a:t>"/&gt;</a:t>
            </a:r>
          </a:p>
          <a:p>
            <a:pPr algn="ctr"/>
            <a:r>
              <a:rPr lang="en-US" sz="4000" dirty="0" smtClean="0">
                <a:ln w="0"/>
                <a:effectLst>
                  <a:outerShdw blurRad="38100" dist="19050" dir="2700000" algn="tl" rotWithShape="0">
                    <a:schemeClr val="dk1">
                      <a:alpha val="40000"/>
                    </a:schemeClr>
                  </a:outerShdw>
                </a:effectLst>
                <a:latin typeface="Agency FB" panose="020B0503020202020204" pitchFamily="34" charset="0"/>
              </a:rPr>
              <a:t> </a:t>
            </a:r>
            <a:r>
              <a:rPr lang="en-US" sz="4000" dirty="0">
                <a:ln w="0"/>
                <a:effectLst>
                  <a:outerShdw blurRad="38100" dist="19050" dir="2700000" algn="tl" rotWithShape="0">
                    <a:schemeClr val="dk1">
                      <a:alpha val="40000"/>
                    </a:schemeClr>
                  </a:outerShdw>
                </a:effectLst>
                <a:latin typeface="Agency FB" panose="020B0503020202020204" pitchFamily="34" charset="0"/>
              </a:rPr>
              <a:t>&lt;/frameset&gt;</a:t>
            </a:r>
          </a:p>
        </p:txBody>
      </p:sp>
    </p:spTree>
    <p:extLst>
      <p:ext uri="{BB962C8B-B14F-4D97-AF65-F5344CB8AC3E}">
        <p14:creationId xmlns:p14="http://schemas.microsoft.com/office/powerpoint/2010/main" val="2061982828"/>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21227" y="1856993"/>
            <a:ext cx="753616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for your attention!</a:t>
            </a:r>
            <a:endParaRPr lang="ru-RU"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7" y="3246764"/>
            <a:ext cx="4592770" cy="3471279"/>
          </a:xfrm>
          <a:prstGeom prst="rect">
            <a:avLst/>
          </a:prstGeom>
        </p:spPr>
      </p:pic>
    </p:spTree>
    <p:extLst>
      <p:ext uri="{BB962C8B-B14F-4D97-AF65-F5344CB8AC3E}">
        <p14:creationId xmlns:p14="http://schemas.microsoft.com/office/powerpoint/2010/main" val="298684400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192" y="551066"/>
            <a:ext cx="11104983" cy="1271668"/>
          </a:xfrm>
        </p:spPr>
        <p:txBody>
          <a:bodyPr/>
          <a:lstStyle/>
          <a:p>
            <a:r>
              <a:rPr lang="en-US" b="1" dirty="0">
                <a:solidFill>
                  <a:schemeClr val="tx1"/>
                </a:solidFill>
                <a:latin typeface="Script MT Bold" panose="03040602040607080904" pitchFamily="66" charset="0"/>
              </a:rPr>
              <a:t>Following is the example to create three horizontal frames</a:t>
            </a:r>
            <a:endParaRPr lang="ru-RU" b="1" dirty="0">
              <a:solidFill>
                <a:schemeClr val="tx1"/>
              </a:solidFill>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11" y="1780293"/>
            <a:ext cx="7377663" cy="4965735"/>
          </a:xfrm>
          <a:prstGeom prst="rect">
            <a:avLst/>
          </a:prstGeom>
        </p:spPr>
      </p:pic>
    </p:spTree>
    <p:extLst>
      <p:ext uri="{BB962C8B-B14F-4D97-AF65-F5344CB8AC3E}">
        <p14:creationId xmlns:p14="http://schemas.microsoft.com/office/powerpoint/2010/main" val="888662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5192" y="551066"/>
            <a:ext cx="11104983" cy="1271668"/>
          </a:xfrm>
        </p:spPr>
        <p:txBody>
          <a:bodyPr/>
          <a:lstStyle/>
          <a:p>
            <a:r>
              <a:rPr lang="en-US" sz="4000" b="1" dirty="0">
                <a:solidFill>
                  <a:schemeClr val="tx1"/>
                </a:solidFill>
                <a:latin typeface="Script MT Bold" panose="03040602040607080904" pitchFamily="66" charset="0"/>
              </a:rPr>
              <a:t>Let's put the above example as follows, here we replaced rows attribute by cols and changed their width. This will create all the three frames vertically</a:t>
            </a:r>
            <a:endParaRPr lang="ru-RU" sz="4000" b="1" dirty="0">
              <a:solidFill>
                <a:schemeClr val="tx1"/>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285" y="1822734"/>
            <a:ext cx="7459429" cy="4883350"/>
          </a:xfrm>
          <a:prstGeom prst="rect">
            <a:avLst/>
          </a:prstGeom>
        </p:spPr>
      </p:pic>
    </p:spTree>
    <p:extLst>
      <p:ext uri="{BB962C8B-B14F-4D97-AF65-F5344CB8AC3E}">
        <p14:creationId xmlns:p14="http://schemas.microsoft.com/office/powerpoint/2010/main" val="3700582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06552" y="103197"/>
            <a:ext cx="7392953" cy="1271668"/>
          </a:xfrm>
        </p:spPr>
        <p:txBody>
          <a:bodyPr/>
          <a:lstStyle/>
          <a:p>
            <a:r>
              <a:rPr lang="en-US" b="1" dirty="0" smtClean="0">
                <a:solidFill>
                  <a:schemeClr val="tx1"/>
                </a:solidFill>
                <a:latin typeface="Script MT Bold" panose="03040602040607080904" pitchFamily="66" charset="0"/>
              </a:rPr>
              <a:t>Element </a:t>
            </a:r>
            <a:r>
              <a:rPr lang="en-US" b="1" dirty="0" smtClean="0">
                <a:solidFill>
                  <a:schemeClr val="tx1"/>
                </a:solidFill>
                <a:latin typeface="Agency FB" panose="020B0503020202020204" pitchFamily="34" charset="0"/>
              </a:rPr>
              <a:t>&lt;</a:t>
            </a:r>
            <a:r>
              <a:rPr lang="en-US" b="1" dirty="0" err="1" smtClean="0">
                <a:solidFill>
                  <a:schemeClr val="tx1"/>
                </a:solidFill>
                <a:latin typeface="Agency FB" panose="020B0503020202020204" pitchFamily="34" charset="0"/>
              </a:rPr>
              <a:t>noframes</a:t>
            </a:r>
            <a:r>
              <a:rPr lang="en-US" b="1" dirty="0" smtClean="0">
                <a:solidFill>
                  <a:schemeClr val="tx1"/>
                </a:solidFill>
                <a:latin typeface="Agency FB" panose="020B0503020202020204" pitchFamily="34" charset="0"/>
              </a:rPr>
              <a:t>&gt;</a:t>
            </a:r>
            <a:endParaRPr lang="ru-RU" b="1" dirty="0">
              <a:solidFill>
                <a:schemeClr val="tx1"/>
              </a:solidFill>
            </a:endParaRPr>
          </a:p>
        </p:txBody>
      </p:sp>
      <p:sp>
        <p:nvSpPr>
          <p:cNvPr id="3" name="Подзаголовок 2"/>
          <p:cNvSpPr>
            <a:spLocks noGrp="1"/>
          </p:cNvSpPr>
          <p:nvPr>
            <p:ph type="subTitle" idx="1"/>
          </p:nvPr>
        </p:nvSpPr>
        <p:spPr>
          <a:xfrm>
            <a:off x="3834881" y="1552146"/>
            <a:ext cx="8136294" cy="4861248"/>
          </a:xfrm>
        </p:spPr>
        <p:txBody>
          <a:bodyPr/>
          <a:lstStyle/>
          <a:p>
            <a:r>
              <a:rPr lang="en-US" sz="2800" b="1" dirty="0" smtClean="0">
                <a:solidFill>
                  <a:schemeClr val="tx1"/>
                </a:solidFill>
              </a:rPr>
              <a:t>Not all browsers support frames. HTML provides the &lt;</a:t>
            </a:r>
            <a:r>
              <a:rPr lang="en-US" sz="2800" b="1" dirty="0" err="1" smtClean="0">
                <a:solidFill>
                  <a:schemeClr val="tx1"/>
                </a:solidFill>
              </a:rPr>
              <a:t>noframes</a:t>
            </a:r>
            <a:r>
              <a:rPr lang="en-US" sz="2800" b="1" dirty="0" smtClean="0">
                <a:solidFill>
                  <a:schemeClr val="tx1"/>
                </a:solidFill>
              </a:rPr>
              <a:t>&gt; element to enable </a:t>
            </a:r>
            <a:r>
              <a:rPr lang="en-US" sz="2800" b="1" dirty="0">
                <a:solidFill>
                  <a:schemeClr val="tx1"/>
                </a:solidFill>
              </a:rPr>
              <a:t>HTML </a:t>
            </a:r>
            <a:r>
              <a:rPr lang="en-US" sz="2800" b="1" dirty="0" smtClean="0">
                <a:solidFill>
                  <a:schemeClr val="tx1"/>
                </a:solidFill>
              </a:rPr>
              <a:t>document designers to specify alternative content to a frameset for browsers that do not support frames</a:t>
            </a:r>
            <a:endParaRPr lang="en-US" sz="2800" b="1" dirty="0">
              <a:solidFill>
                <a:schemeClr val="tx1"/>
              </a:solidFill>
            </a:endParaRPr>
          </a:p>
          <a:p>
            <a:pPr algn="l"/>
            <a:r>
              <a:rPr lang="en-US" sz="2800" b="1" dirty="0" smtClean="0">
                <a:solidFill>
                  <a:schemeClr val="tx1"/>
                </a:solidFill>
              </a:rPr>
              <a:t>&lt;</a:t>
            </a:r>
            <a:r>
              <a:rPr lang="en-US" sz="2800" b="1" dirty="0" err="1" smtClean="0">
                <a:solidFill>
                  <a:schemeClr val="tx1"/>
                </a:solidFill>
              </a:rPr>
              <a:t>noframes</a:t>
            </a:r>
            <a:r>
              <a:rPr lang="en-US" sz="2800" b="1" dirty="0" smtClean="0">
                <a:solidFill>
                  <a:schemeClr val="tx1"/>
                </a:solidFill>
              </a:rPr>
              <a:t>&gt;</a:t>
            </a:r>
          </a:p>
          <a:p>
            <a:pPr algn="l"/>
            <a:r>
              <a:rPr lang="en-US" sz="2800" b="1" dirty="0" smtClean="0">
                <a:solidFill>
                  <a:schemeClr val="tx1"/>
                </a:solidFill>
              </a:rPr>
              <a:t>&lt;body&gt;</a:t>
            </a:r>
          </a:p>
          <a:p>
            <a:pPr algn="l"/>
            <a:r>
              <a:rPr lang="en-US" sz="2800" b="1" dirty="0" smtClean="0">
                <a:solidFill>
                  <a:schemeClr val="tx1"/>
                </a:solidFill>
              </a:rPr>
              <a:t>Your browser does not support frames.</a:t>
            </a:r>
          </a:p>
          <a:p>
            <a:pPr algn="l"/>
            <a:r>
              <a:rPr lang="en-US" sz="2800" b="1" dirty="0" smtClean="0">
                <a:solidFill>
                  <a:schemeClr val="tx1"/>
                </a:solidFill>
              </a:rPr>
              <a:t>&lt;/body&gt;</a:t>
            </a:r>
          </a:p>
          <a:p>
            <a:pPr algn="l"/>
            <a:r>
              <a:rPr lang="en-US" sz="2800" b="1" dirty="0" smtClean="0">
                <a:solidFill>
                  <a:schemeClr val="tx1"/>
                </a:solidFill>
              </a:rPr>
              <a:t>&lt;/</a:t>
            </a:r>
            <a:r>
              <a:rPr lang="en-US" sz="2800" b="1" dirty="0" err="1" smtClean="0">
                <a:solidFill>
                  <a:schemeClr val="tx1"/>
                </a:solidFill>
              </a:rPr>
              <a:t>noframes</a:t>
            </a:r>
            <a:r>
              <a:rPr lang="en-US" sz="2800" b="1" dirty="0" smtClean="0">
                <a:solidFill>
                  <a:schemeClr val="tx1"/>
                </a:solidFill>
              </a:rPr>
              <a:t>&gt;</a:t>
            </a:r>
            <a:endParaRPr lang="ru-RU" sz="2800" b="1" dirty="0">
              <a:solidFill>
                <a:schemeClr val="tx1"/>
              </a:solidFill>
            </a:endParaRPr>
          </a:p>
        </p:txBody>
      </p:sp>
    </p:spTree>
    <p:extLst>
      <p:ext uri="{BB962C8B-B14F-4D97-AF65-F5344CB8AC3E}">
        <p14:creationId xmlns:p14="http://schemas.microsoft.com/office/powerpoint/2010/main" val="169561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3812" y="103197"/>
            <a:ext cx="10955693" cy="1271668"/>
          </a:xfrm>
        </p:spPr>
        <p:txBody>
          <a:bodyPr/>
          <a:lstStyle/>
          <a:p>
            <a:r>
              <a:rPr lang="en-US" b="1" dirty="0">
                <a:solidFill>
                  <a:schemeClr val="tx1"/>
                </a:solidFill>
                <a:latin typeface="Script MT Bold" panose="03040602040607080904" pitchFamily="66" charset="0"/>
              </a:rPr>
              <a:t>The </a:t>
            </a:r>
            <a:r>
              <a:rPr lang="en-US" b="1" dirty="0">
                <a:solidFill>
                  <a:schemeClr val="tx1"/>
                </a:solidFill>
                <a:latin typeface="Agency FB" panose="020B0503020202020204" pitchFamily="34" charset="0"/>
              </a:rPr>
              <a:t>&lt;frameset&gt; </a:t>
            </a:r>
            <a:r>
              <a:rPr lang="en-US" b="1" dirty="0">
                <a:solidFill>
                  <a:schemeClr val="tx1"/>
                </a:solidFill>
                <a:latin typeface="Script MT Bold" panose="03040602040607080904" pitchFamily="66" charset="0"/>
              </a:rPr>
              <a:t>Tag </a:t>
            </a:r>
            <a:r>
              <a:rPr lang="en-US" b="1" dirty="0" smtClean="0">
                <a:solidFill>
                  <a:schemeClr val="tx1"/>
                </a:solidFill>
                <a:latin typeface="Script MT Bold" panose="03040602040607080904" pitchFamily="66" charset="0"/>
              </a:rPr>
              <a:t>Attributes: Cols</a:t>
            </a:r>
            <a:endParaRPr lang="ru-RU" b="1" dirty="0">
              <a:solidFill>
                <a:schemeClr val="tx1"/>
              </a:solidFill>
            </a:endParaRPr>
          </a:p>
        </p:txBody>
      </p:sp>
      <p:sp>
        <p:nvSpPr>
          <p:cNvPr id="3" name="Подзаголовок 2"/>
          <p:cNvSpPr>
            <a:spLocks noGrp="1"/>
          </p:cNvSpPr>
          <p:nvPr>
            <p:ph type="subTitle" idx="1"/>
          </p:nvPr>
        </p:nvSpPr>
        <p:spPr>
          <a:xfrm>
            <a:off x="643812" y="1514823"/>
            <a:ext cx="11196735" cy="4861248"/>
          </a:xfrm>
        </p:spPr>
        <p:txBody>
          <a:bodyPr/>
          <a:lstStyle/>
          <a:p>
            <a:r>
              <a:rPr lang="en-US" b="1" dirty="0">
                <a:solidFill>
                  <a:schemeClr val="tx1"/>
                </a:solidFill>
              </a:rPr>
              <a:t>Specifies how many columns are contained in the frameset and the size of each column. You can specify the width of each column in one of the four ways −</a:t>
            </a:r>
          </a:p>
          <a:p>
            <a:r>
              <a:rPr lang="en-US" b="1" dirty="0">
                <a:solidFill>
                  <a:schemeClr val="tx1"/>
                </a:solidFill>
              </a:rPr>
              <a:t>Absolute values in pixels. For example, to create three vertical frames, use </a:t>
            </a:r>
            <a:r>
              <a:rPr lang="en-US" b="1" i="1" dirty="0">
                <a:solidFill>
                  <a:schemeClr val="tx1"/>
                </a:solidFill>
              </a:rPr>
              <a:t>cols = "100, 500, 100"</a:t>
            </a:r>
            <a:r>
              <a:rPr lang="en-US" b="1" dirty="0">
                <a:solidFill>
                  <a:schemeClr val="tx1"/>
                </a:solidFill>
              </a:rPr>
              <a:t>.</a:t>
            </a:r>
          </a:p>
          <a:p>
            <a:r>
              <a:rPr lang="en-US" b="1" dirty="0">
                <a:solidFill>
                  <a:schemeClr val="tx1"/>
                </a:solidFill>
              </a:rPr>
              <a:t>A percentage of the browser window. For example, to create three vertical frames, use </a:t>
            </a:r>
            <a:r>
              <a:rPr lang="en-US" b="1" i="1" dirty="0">
                <a:solidFill>
                  <a:schemeClr val="tx1"/>
                </a:solidFill>
              </a:rPr>
              <a:t>cols = "10%, 80%, 10%"</a:t>
            </a:r>
            <a:r>
              <a:rPr lang="en-US" b="1" dirty="0">
                <a:solidFill>
                  <a:schemeClr val="tx1"/>
                </a:solidFill>
              </a:rPr>
              <a:t>.</a:t>
            </a:r>
          </a:p>
          <a:p>
            <a:r>
              <a:rPr lang="en-US" b="1" dirty="0">
                <a:solidFill>
                  <a:schemeClr val="tx1"/>
                </a:solidFill>
              </a:rPr>
              <a:t>Using a wildcard symbol. For example, to create three vertical frames, use </a:t>
            </a:r>
            <a:r>
              <a:rPr lang="en-US" b="1" i="1" dirty="0">
                <a:solidFill>
                  <a:schemeClr val="tx1"/>
                </a:solidFill>
              </a:rPr>
              <a:t>cols = "10%, *, 10%"</a:t>
            </a:r>
            <a:r>
              <a:rPr lang="en-US" b="1" dirty="0">
                <a:solidFill>
                  <a:schemeClr val="tx1"/>
                </a:solidFill>
              </a:rPr>
              <a:t>. In this case wildcard takes remainder of the window.</a:t>
            </a:r>
          </a:p>
          <a:p>
            <a:r>
              <a:rPr lang="en-US" b="1" dirty="0">
                <a:solidFill>
                  <a:schemeClr val="tx1"/>
                </a:solidFill>
              </a:rPr>
              <a:t>As relative widths of the browser window. For example, to create three vertical frames, use </a:t>
            </a:r>
            <a:r>
              <a:rPr lang="en-US" b="1" i="1" dirty="0">
                <a:solidFill>
                  <a:schemeClr val="tx1"/>
                </a:solidFill>
              </a:rPr>
              <a:t>cols = "3*, 2*, 1*"</a:t>
            </a:r>
            <a:r>
              <a:rPr lang="en-US" b="1" dirty="0">
                <a:solidFill>
                  <a:schemeClr val="tx1"/>
                </a:solidFill>
              </a:rPr>
              <a:t>. This is an alternative to percentages. You can use relative widths of the browser window. Here the window is divided into sixths: the first column takes up half of the window, the second takes one third, and the third takes one sixth</a:t>
            </a:r>
          </a:p>
        </p:txBody>
      </p:sp>
    </p:spTree>
    <p:extLst>
      <p:ext uri="{BB962C8B-B14F-4D97-AF65-F5344CB8AC3E}">
        <p14:creationId xmlns:p14="http://schemas.microsoft.com/office/powerpoint/2010/main" val="2615843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50507" y="140520"/>
            <a:ext cx="11216950" cy="1271668"/>
          </a:xfrm>
        </p:spPr>
        <p:txBody>
          <a:bodyPr/>
          <a:lstStyle/>
          <a:p>
            <a:r>
              <a:rPr lang="en-US" b="1" dirty="0">
                <a:solidFill>
                  <a:schemeClr val="tx1"/>
                </a:solidFill>
                <a:latin typeface="Script MT Bold" panose="03040602040607080904" pitchFamily="66" charset="0"/>
              </a:rPr>
              <a:t>The </a:t>
            </a:r>
            <a:r>
              <a:rPr lang="en-US" b="1" dirty="0">
                <a:solidFill>
                  <a:schemeClr val="tx1"/>
                </a:solidFill>
                <a:latin typeface="Agency FB" panose="020B0503020202020204" pitchFamily="34" charset="0"/>
              </a:rPr>
              <a:t>&lt;frameset&gt; </a:t>
            </a:r>
            <a:r>
              <a:rPr lang="en-US" b="1" dirty="0">
                <a:solidFill>
                  <a:schemeClr val="tx1"/>
                </a:solidFill>
                <a:latin typeface="Script MT Bold" panose="03040602040607080904" pitchFamily="66" charset="0"/>
              </a:rPr>
              <a:t>Tag </a:t>
            </a:r>
            <a:r>
              <a:rPr lang="en-US" b="1" dirty="0" smtClean="0">
                <a:solidFill>
                  <a:schemeClr val="tx1"/>
                </a:solidFill>
                <a:latin typeface="Script MT Bold" panose="03040602040607080904" pitchFamily="66" charset="0"/>
              </a:rPr>
              <a:t>Attributes: Rows</a:t>
            </a:r>
            <a:endParaRPr lang="ru-RU" b="1" dirty="0">
              <a:solidFill>
                <a:schemeClr val="tx1"/>
              </a:solidFill>
            </a:endParaRPr>
          </a:p>
        </p:txBody>
      </p:sp>
      <p:sp>
        <p:nvSpPr>
          <p:cNvPr id="3" name="Подзаголовок 2"/>
          <p:cNvSpPr>
            <a:spLocks noGrp="1"/>
          </p:cNvSpPr>
          <p:nvPr>
            <p:ph type="subTitle" idx="1"/>
          </p:nvPr>
        </p:nvSpPr>
        <p:spPr>
          <a:xfrm>
            <a:off x="664027" y="1710765"/>
            <a:ext cx="11196735" cy="4861248"/>
          </a:xfrm>
        </p:spPr>
        <p:txBody>
          <a:bodyPr/>
          <a:lstStyle/>
          <a:p>
            <a:r>
              <a:rPr lang="en-US" b="1" dirty="0">
                <a:solidFill>
                  <a:schemeClr val="tx1"/>
                </a:solidFill>
              </a:rPr>
              <a:t>This attribute works just like the cols attribute and takes the same values, but it is used to specify the rows in the frameset. For example, to create two horizontal frames, use rows = "10%, 90%". You can specify the height of each row in the same way as explained above for columns.</a:t>
            </a:r>
          </a:p>
        </p:txBody>
      </p:sp>
      <p:sp>
        <p:nvSpPr>
          <p:cNvPr id="4" name="Заголовок 1"/>
          <p:cNvSpPr txBox="1">
            <a:spLocks/>
          </p:cNvSpPr>
          <p:nvPr/>
        </p:nvSpPr>
        <p:spPr>
          <a:xfrm>
            <a:off x="643812" y="3129426"/>
            <a:ext cx="11216950" cy="1271668"/>
          </a:xfrm>
          <a:prstGeom prst="rect">
            <a:avLst/>
          </a:prstGeom>
        </p:spPr>
        <p:txBody>
          <a:bodyPr anchor="b"/>
          <a:lstStyle>
            <a:lvl1pPr algn="ctr" defTabSz="914400" rtl="0" eaLnBrk="1" latinLnBrk="0" hangingPunct="1">
              <a:lnSpc>
                <a:spcPct val="90000"/>
              </a:lnSpc>
              <a:spcBef>
                <a:spcPct val="0"/>
              </a:spcBef>
              <a:buNone/>
              <a:defRPr sz="6000" kern="1200">
                <a:solidFill>
                  <a:schemeClr val="accent1">
                    <a:lumMod val="75000"/>
                  </a:schemeClr>
                </a:solidFill>
                <a:latin typeface="Segoe UI Light" panose="020B0502040204020203" pitchFamily="34" charset="0"/>
                <a:ea typeface="+mj-ea"/>
                <a:cs typeface="Segoe UI Light" panose="020B0502040204020203" pitchFamily="34" charset="0"/>
              </a:defRPr>
            </a:lvl1pPr>
          </a:lstStyle>
          <a:p>
            <a:r>
              <a:rPr lang="en-US" b="1" dirty="0" smtClean="0">
                <a:solidFill>
                  <a:schemeClr val="tx1"/>
                </a:solidFill>
                <a:latin typeface="Script MT Bold" panose="03040602040607080904" pitchFamily="66" charset="0"/>
              </a:rPr>
              <a:t>The </a:t>
            </a:r>
            <a:r>
              <a:rPr lang="en-US" b="1" dirty="0" smtClean="0">
                <a:solidFill>
                  <a:schemeClr val="tx1"/>
                </a:solidFill>
                <a:latin typeface="Agency FB" panose="020B0503020202020204" pitchFamily="34" charset="0"/>
              </a:rPr>
              <a:t>&lt;frameset&gt; </a:t>
            </a:r>
            <a:r>
              <a:rPr lang="en-US" b="1" dirty="0" smtClean="0">
                <a:solidFill>
                  <a:schemeClr val="tx1"/>
                </a:solidFill>
                <a:latin typeface="Script MT Bold" panose="03040602040607080904" pitchFamily="66" charset="0"/>
              </a:rPr>
              <a:t>Tag Attributes: border</a:t>
            </a:r>
            <a:endParaRPr lang="ru-RU" b="1" dirty="0">
              <a:solidFill>
                <a:schemeClr val="tx1"/>
              </a:solidFill>
            </a:endParaRPr>
          </a:p>
        </p:txBody>
      </p:sp>
      <p:sp>
        <p:nvSpPr>
          <p:cNvPr id="5" name="Подзаголовок 2"/>
          <p:cNvSpPr txBox="1">
            <a:spLocks/>
          </p:cNvSpPr>
          <p:nvPr/>
        </p:nvSpPr>
        <p:spPr>
          <a:xfrm>
            <a:off x="560614" y="4808525"/>
            <a:ext cx="11196735" cy="21273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lumMod val="75000"/>
                  </a:schemeClr>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This attribute specifies the width of the border of each frame in pixels. For example, border = "5". A value of zero means no border.</a:t>
            </a:r>
          </a:p>
        </p:txBody>
      </p:sp>
    </p:spTree>
    <p:extLst>
      <p:ext uri="{BB962C8B-B14F-4D97-AF65-F5344CB8AC3E}">
        <p14:creationId xmlns:p14="http://schemas.microsoft.com/office/powerpoint/2010/main" val="3344210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Тема1">
  <a:themeElements>
    <a:clrScheme name="Другая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1E4E79"/>
      </a:hlink>
      <a:folHlink>
        <a:srgbClr val="1E4E79"/>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Презентация2" id="{69433D8B-8606-4ADE-9BA3-CD2F4BDFBA5D}" vid="{297C542E-FF64-4EC1-ADFD-FD10CBAE33E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AC5EAA778EFE4AB81F53BA0C48C9BB" ma:contentTypeVersion="" ma:contentTypeDescription="Create a new document." ma:contentTypeScope="" ma:versionID="84a7b908d236d3feec5cdc52fe85ba7c">
  <xsd:schema xmlns:xsd="http://www.w3.org/2001/XMLSchema" xmlns:xs="http://www.w3.org/2001/XMLSchema" xmlns:p="http://schemas.microsoft.com/office/2006/metadata/properties" xmlns:ns1="http://schemas.microsoft.com/sharepoint/v3" xmlns:ns2="6ee78bd2-4339-4042-adc0-bcc646419980" xmlns:ns3="2547570a-e5f4-4946-a4c3-82580e42479e" targetNamespace="http://schemas.microsoft.com/office/2006/metadata/properties" ma:root="true" ma:fieldsID="af74c33d54415a86935cc44ad597ec52" ns1:_="" ns2:_="" ns3:_="">
    <xsd:import namespace="http://schemas.microsoft.com/sharepoint/v3"/>
    <xsd:import namespace="6ee78bd2-4339-4042-adc0-bcc646419980"/>
    <xsd:import namespace="2547570a-e5f4-4946-a4c3-82580e42479e"/>
    <xsd:element name="properties">
      <xsd:complexType>
        <xsd:sequence>
          <xsd:element name="documentManagement">
            <xsd:complexType>
              <xsd:all>
                <xsd:element ref="ns2:SharedWithUsers" minOccurs="0"/>
                <xsd:element ref="ns2: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e78bd2-4339-4042-adc0-bcc6464199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47570a-e5f4-4946-a4c3-82580e42479e"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EC10D1-364F-4DE0-9381-C780B9C7D790}">
  <ds:schemaRefs>
    <ds:schemaRef ds:uri="http://schemas.microsoft.com/sharepoint/v3/contenttype/forms"/>
  </ds:schemaRefs>
</ds:datastoreItem>
</file>

<file path=customXml/itemProps2.xml><?xml version="1.0" encoding="utf-8"?>
<ds:datastoreItem xmlns:ds="http://schemas.openxmlformats.org/officeDocument/2006/customXml" ds:itemID="{3C2196CA-8D48-47B0-9C8C-268F70368960}">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
    <ds:schemaRef ds:uri="6ee78bd2-4339-4042-adc0-bcc646419980"/>
    <ds:schemaRef ds:uri="http://purl.org/dc/terms/"/>
    <ds:schemaRef ds:uri="http://schemas.openxmlformats.org/package/2006/metadata/core-properties"/>
    <ds:schemaRef ds:uri="2547570a-e5f4-4946-a4c3-82580e42479e"/>
    <ds:schemaRef ds:uri="http://www.w3.org/XML/1998/namespace"/>
    <ds:schemaRef ds:uri="http://purl.org/dc/dcmitype/"/>
  </ds:schemaRefs>
</ds:datastoreItem>
</file>

<file path=customXml/itemProps3.xml><?xml version="1.0" encoding="utf-8"?>
<ds:datastoreItem xmlns:ds="http://schemas.openxmlformats.org/officeDocument/2006/customXml" ds:itemID="{411738C6-D76B-4EA3-8A0C-A17BDC1DB5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e78bd2-4339-4042-adc0-bcc646419980"/>
    <ds:schemaRef ds:uri="2547570a-e5f4-4946-a4c3-82580e4247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теста по математике с умной совой</Template>
  <TotalTime>0</TotalTime>
  <Words>1590</Words>
  <Application>Microsoft Office PowerPoint</Application>
  <PresentationFormat>Широкоэкранный</PresentationFormat>
  <Paragraphs>128</Paragraphs>
  <Slides>43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43</vt:i4>
      </vt:variant>
    </vt:vector>
  </HeadingPairs>
  <TitlesOfParts>
    <vt:vector size="50" baseType="lpstr">
      <vt:lpstr>Agency FB</vt:lpstr>
      <vt:lpstr>Arial</vt:lpstr>
      <vt:lpstr>Calibri</vt:lpstr>
      <vt:lpstr>Script MT Bold</vt:lpstr>
      <vt:lpstr>Segoe UI</vt:lpstr>
      <vt:lpstr>Segoe UI Light</vt:lpstr>
      <vt:lpstr>Тема1</vt:lpstr>
      <vt:lpstr>Frameset Element</vt:lpstr>
      <vt:lpstr>Introduction</vt:lpstr>
      <vt:lpstr>Introduction</vt:lpstr>
      <vt:lpstr>Creating Frames</vt:lpstr>
      <vt:lpstr>Following is the example to create three horizontal frames</vt:lpstr>
      <vt:lpstr>Let's put the above example as follows, here we replaced rows attribute by cols and changed their width. This will create all the three frames vertically</vt:lpstr>
      <vt:lpstr>Element &lt;noframes&gt;</vt:lpstr>
      <vt:lpstr>The &lt;frameset&gt; Tag Attributes: Cols</vt:lpstr>
      <vt:lpstr>The &lt;frameset&gt; Tag Attributes: Rows</vt:lpstr>
      <vt:lpstr>The &lt;frameset&gt; Tag Attributes: frameborder</vt:lpstr>
      <vt:lpstr>The &lt;frame&gt; Tag Attributes: scr</vt:lpstr>
      <vt:lpstr>The &lt;frame&gt; Tag Attributes: frameborder</vt:lpstr>
      <vt:lpstr>The &lt;frame&gt; Tag Attributes: marginheight</vt:lpstr>
      <vt:lpstr>Презентация PowerPoint</vt:lpstr>
      <vt:lpstr>The &lt;frame&gt; Tag Attributes: scrolling</vt:lpstr>
      <vt:lpstr>Презентация PowerPoint</vt:lpstr>
      <vt:lpstr>Frame's name and target attributes</vt:lpstr>
      <vt:lpstr>Main page background color</vt:lpstr>
      <vt:lpstr>Mixed Framesets</vt:lpstr>
      <vt:lpstr>Nested Framesets</vt:lpstr>
      <vt:lpstr>Nested Famesets</vt:lpstr>
      <vt:lpstr>Презентация PowerPoint</vt:lpstr>
      <vt:lpstr>Attributes which define the framesets</vt:lpstr>
      <vt:lpstr>How is called the frame within a frameset which can contain another frameset?</vt:lpstr>
      <vt:lpstr>This attribute is used to give the file name that should be loaded in the frame</vt:lpstr>
      <vt:lpstr>The tag which is used to provide alternative content for non-frames browsers.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Attributes which define the framesets</vt:lpstr>
      <vt:lpstr>How is called the frame within a frameset which can contain another frameset?</vt:lpstr>
      <vt:lpstr>This attribute is used to give the file name that should be loaded in the frame</vt:lpstr>
      <vt:lpstr>The tag which is used to provide alternative content for non-frames browsers.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2018-12-21T18:49:33Z</dcterms:created>
  <dcterms:modified xsi:type="dcterms:W3CDTF">2018-12-21T23:00:34Z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0x01010019AC5EAA778EFE4AB81F53BA0C48C9BB</vt:lpwstr>
  </property>
</Properties>
</file>