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4" r:id="rId13"/>
    <p:sldId id="270" r:id="rId14"/>
    <p:sldId id="273" r:id="rId15"/>
    <p:sldId id="271" r:id="rId16"/>
    <p:sldId id="274" r:id="rId17"/>
    <p:sldId id="272" r:id="rId18"/>
    <p:sldId id="275" r:id="rId19"/>
    <p:sldId id="276" r:id="rId20"/>
    <p:sldId id="277" r:id="rId21"/>
    <p:sldId id="281" r:id="rId22"/>
    <p:sldId id="280" r:id="rId23"/>
    <p:sldId id="282" r:id="rId24"/>
    <p:sldId id="278" r:id="rId25"/>
    <p:sldId id="279" r:id="rId26"/>
    <p:sldId id="283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8272-0186-48E1-92C7-1426457830E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Kakayeva Ogulnabat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F2EE-7B3B-416F-A196-18E35801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100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91A5-65BA-4E1A-89AF-EAF0E2FD37F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Kakayeva Ogulnabat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69E62-A623-4BD0-BB55-1555EE2CB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645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72E2-CB51-4780-BD91-3D0829DCC87B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5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7149-6FFC-4BAD-8182-7E29F764F9F5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4A35-5BC1-4F73-99CB-819F6AD9C666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FAE6-DE85-496E-8E90-C8ED2619FAB0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8FED-5AAA-4E86-9CE9-8883E5FA19B9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D5-34A2-4D4C-976F-868E18436EF4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8B7-F734-48A6-BF00-6A0D46D28B50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30A-BCD9-434D-B478-DCF7AA8A5044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75D-6D5B-419B-B0BF-D342A12D16A8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79864C-D93B-4AB4-A2C1-6D637FF34854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01F3-F4BA-4756-952F-E5C3FFA46989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35422D-EC00-41AF-997B-0B7267B8610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Kakayeva Ogulnabat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9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807849" cy="3566160"/>
          </a:xfrm>
        </p:spPr>
        <p:txBody>
          <a:bodyPr/>
          <a:lstStyle/>
          <a:p>
            <a:r>
              <a:rPr lang="en-US"/>
              <a:t>Front-end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 smtClean="0"/>
              <a:t>Lecture 8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583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Indentation, </a:t>
            </a:r>
            <a:r>
              <a:rPr lang="en-US" dirty="0"/>
              <a:t>Letter </a:t>
            </a:r>
            <a:r>
              <a:rPr lang="en-US" dirty="0" smtClean="0"/>
              <a:t>Spacing, Word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p {</a:t>
            </a:r>
            <a:br>
              <a:rPr lang="en-US" sz="3200" dirty="0"/>
            </a:br>
            <a:r>
              <a:rPr lang="en-US" sz="3200" dirty="0"/>
              <a:t>    text-indent: 50px;</a:t>
            </a:r>
            <a:br>
              <a:rPr lang="en-US" sz="3200" dirty="0"/>
            </a:br>
            <a:r>
              <a:rPr lang="en-US" sz="32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h1 {</a:t>
            </a:r>
            <a:br>
              <a:rPr lang="en-US" sz="3200" dirty="0"/>
            </a:br>
            <a:r>
              <a:rPr lang="en-US" sz="3200" dirty="0"/>
              <a:t>    letter-spacing: 3px;</a:t>
            </a:r>
            <a:br>
              <a:rPr lang="en-US" sz="3200" dirty="0"/>
            </a:br>
            <a:r>
              <a:rPr lang="en-US" sz="3200" dirty="0" smtClean="0"/>
              <a:t>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h2 {</a:t>
            </a:r>
            <a:br>
              <a:rPr lang="en-US" sz="3200" dirty="0"/>
            </a:br>
            <a:r>
              <a:rPr lang="en-US" sz="3200" dirty="0"/>
              <a:t>    letter-spacing: -3px;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179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the example is shown the </a:t>
            </a:r>
            <a:r>
              <a:rPr lang="en-US" sz="3200" dirty="0"/>
              <a:t>position of the horizontal shadow (3px), the position of the vertical shadow (2px) and the color of the shadow (red</a:t>
            </a:r>
            <a:r>
              <a:rPr lang="en-US" sz="3200" dirty="0" smtClean="0"/>
              <a:t>):</a:t>
            </a:r>
          </a:p>
          <a:p>
            <a:r>
              <a:rPr lang="en-US" sz="3200" dirty="0"/>
              <a:t>h1 {</a:t>
            </a:r>
            <a:br>
              <a:rPr lang="en-US" sz="3200" dirty="0"/>
            </a:br>
            <a:r>
              <a:rPr lang="en-US" sz="3200" dirty="0"/>
              <a:t>    text-shadow: 3px 2px red;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57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6" y="450166"/>
            <a:ext cx="10058400" cy="9552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46" r="1924" b="21401"/>
          <a:stretch/>
        </p:blipFill>
        <p:spPr>
          <a:xfrm>
            <a:off x="667478" y="1617784"/>
            <a:ext cx="10860217" cy="44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6771" y="337301"/>
            <a:ext cx="5521234" cy="866503"/>
          </a:xfrm>
        </p:spPr>
        <p:txBody>
          <a:bodyPr/>
          <a:lstStyle/>
          <a:p>
            <a:r>
              <a:rPr lang="en-US" dirty="0" smtClean="0"/>
              <a:t>Adding header 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552" y="1032829"/>
            <a:ext cx="10064070" cy="52083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&lt;!</a:t>
            </a:r>
            <a:r>
              <a:rPr lang="en-US" sz="2400" dirty="0" err="1"/>
              <a:t>doctype</a:t>
            </a:r>
            <a:r>
              <a:rPr lang="en-US" sz="2400" dirty="0"/>
              <a:t> 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&lt;meta charset="utf-8"&gt;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</a:t>
            </a:r>
            <a:r>
              <a:rPr lang="en-US" sz="2400" dirty="0" smtClean="0"/>
              <a:t>title&gt;MY first page&lt;/</a:t>
            </a:r>
            <a:r>
              <a:rPr lang="en-US" sz="2400" dirty="0"/>
              <a:t>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&lt;link </a:t>
            </a:r>
            <a:r>
              <a:rPr lang="en-US" sz="2400" dirty="0" err="1"/>
              <a:t>href</a:t>
            </a:r>
            <a:r>
              <a:rPr lang="en-US" sz="2400" dirty="0"/>
              <a:t>="</a:t>
            </a:r>
            <a:r>
              <a:rPr lang="en-US" sz="2400" dirty="0" smtClean="0"/>
              <a:t>formypage.css</a:t>
            </a:r>
            <a:r>
              <a:rPr lang="en-US" sz="2400" dirty="0"/>
              <a:t>"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/>
              <a:t>stylesheet</a:t>
            </a:r>
            <a:r>
              <a:rPr lang="en-US" sz="2400" dirty="0"/>
              <a:t>" type="text/</a:t>
            </a:r>
            <a:r>
              <a:rPr lang="en-US" sz="2400" dirty="0" err="1"/>
              <a:t>css</a:t>
            </a:r>
            <a:r>
              <a:rPr lang="en-US" sz="24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&lt;div id="</a:t>
            </a:r>
            <a:r>
              <a:rPr lang="en-US" sz="2400" dirty="0" err="1"/>
              <a:t>mainbox</a:t>
            </a:r>
            <a:r>
              <a:rPr lang="en-US" sz="24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&lt;header&gt;Welcome to IUHD canteen&lt;/header&gt;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&lt;/div</a:t>
            </a:r>
            <a:r>
              <a:rPr lang="en-US" sz="2400" dirty="0" smtClean="0"/>
              <a:t>&gt;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4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3" y="787791"/>
            <a:ext cx="11197883" cy="5317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13014" y="4896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900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731523" y="674323"/>
            <a:ext cx="48814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6148738" y="674323"/>
            <a:ext cx="5780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0286" y="787791"/>
            <a:ext cx="11189120" cy="16037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4562" y="14471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150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V="1">
            <a:off x="472424" y="872198"/>
            <a:ext cx="0" cy="574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</p:cNvCxnSpPr>
          <p:nvPr/>
        </p:nvCxnSpPr>
        <p:spPr>
          <a:xfrm>
            <a:off x="472424" y="1816518"/>
            <a:ext cx="0" cy="574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5868" y="13443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130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43805" y="827646"/>
            <a:ext cx="0" cy="574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43799" y="1771966"/>
            <a:ext cx="0" cy="574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864" y="246184"/>
            <a:ext cx="5064370" cy="752622"/>
          </a:xfrm>
        </p:spPr>
        <p:txBody>
          <a:bodyPr/>
          <a:lstStyle/>
          <a:p>
            <a:r>
              <a:rPr lang="en-US" dirty="0" smtClean="0"/>
              <a:t>Adding header (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6" y="991772"/>
            <a:ext cx="10564837" cy="56622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@charset "utf-8";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body</a:t>
            </a:r>
            <a:r>
              <a:rPr lang="en-US" sz="1800" dirty="0" smtClean="0"/>
              <a:t>{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background-image:url</a:t>
            </a:r>
            <a:r>
              <a:rPr lang="en-US" dirty="0" smtClean="0"/>
              <a:t>(1.jpg</a:t>
            </a:r>
            <a:r>
              <a:rPr lang="en-US" dirty="0"/>
              <a:t>)}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#</a:t>
            </a:r>
            <a:r>
              <a:rPr lang="en-US" sz="1800" dirty="0" err="1"/>
              <a:t>mainbox</a:t>
            </a:r>
            <a:r>
              <a:rPr lang="en-US" sz="1800" dirty="0"/>
              <a:t>{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width:900px</a:t>
            </a:r>
            <a:r>
              <a:rPr lang="en-US" dirty="0"/>
              <a:t>;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height:900px</a:t>
            </a:r>
            <a:r>
              <a:rPr lang="en-US" dirty="0"/>
              <a:t>;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background-color:hsla</a:t>
            </a:r>
            <a:r>
              <a:rPr lang="en-US" dirty="0" smtClean="0"/>
              <a:t>(34,66</a:t>
            </a:r>
            <a:r>
              <a:rPr lang="en-US" dirty="0"/>
              <a:t>%,21%,0.83);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margin:0 </a:t>
            </a:r>
            <a:r>
              <a:rPr lang="en-US" dirty="0"/>
              <a:t>auto 0 </a:t>
            </a:r>
            <a:r>
              <a:rPr lang="en-US" dirty="0" smtClean="0"/>
              <a:t>auto}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header</a:t>
            </a:r>
            <a:r>
              <a:rPr lang="en-US" sz="1800" dirty="0" smtClean="0"/>
              <a:t>{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width:880px</a:t>
            </a:r>
            <a:r>
              <a:rPr lang="en-US" dirty="0"/>
              <a:t>;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margin:10px</a:t>
            </a:r>
            <a:r>
              <a:rPr lang="en-US" dirty="0"/>
              <a:t>;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height:150px</a:t>
            </a:r>
            <a:r>
              <a:rPr lang="en-US" dirty="0"/>
              <a:t>;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background-image:url</a:t>
            </a:r>
            <a:r>
              <a:rPr lang="en-US" dirty="0" smtClean="0"/>
              <a:t>(11.png</a:t>
            </a:r>
            <a:r>
              <a:rPr lang="en-US" dirty="0"/>
              <a:t>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color</a:t>
            </a:r>
            <a:r>
              <a:rPr lang="en-US" sz="1800" dirty="0"/>
              <a:t>:#</a:t>
            </a:r>
            <a:r>
              <a:rPr lang="en-US" sz="1800" dirty="0" err="1"/>
              <a:t>ffffff</a:t>
            </a:r>
            <a:r>
              <a:rPr lang="en-US" sz="1800" dirty="0"/>
              <a:t>;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font-family:Segoe</a:t>
            </a:r>
            <a:r>
              <a:rPr lang="en-US" dirty="0"/>
              <a:t>, "Segoe UI", "</a:t>
            </a:r>
            <a:r>
              <a:rPr lang="en-US" dirty="0" err="1"/>
              <a:t>DejaVu</a:t>
            </a:r>
            <a:r>
              <a:rPr lang="en-US" dirty="0"/>
              <a:t> Sans", "Trebuchet MS", Verdana, sans-serif</a:t>
            </a:r>
            <a:r>
              <a:rPr lang="en-US" dirty="0" smtClean="0"/>
              <a:t>;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text-align:center</a:t>
            </a:r>
            <a:r>
              <a:rPr lang="en-US" dirty="0"/>
              <a:t>;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font-size:75px</a:t>
            </a:r>
            <a:r>
              <a:rPr lang="en-US" dirty="0"/>
              <a:t>; text-shadow: 3px 10px black}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2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navigation bar (menu)-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&lt;div id="</a:t>
            </a:r>
            <a:r>
              <a:rPr lang="en-US" dirty="0" err="1"/>
              <a:t>menubar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</a:t>
            </a:r>
            <a:r>
              <a:rPr lang="en-US" dirty="0" smtClean="0"/>
              <a:t>	&lt;</a:t>
            </a:r>
            <a:r>
              <a:rPr lang="en-US" dirty="0"/>
              <a:t>li&gt;&lt;a </a:t>
            </a:r>
            <a:r>
              <a:rPr lang="en-US" dirty="0" err="1"/>
              <a:t>href</a:t>
            </a:r>
            <a:r>
              <a:rPr lang="en-US" dirty="0" smtClean="0"/>
              <a:t>=“#"&gt;</a:t>
            </a:r>
            <a:r>
              <a:rPr lang="en-US" dirty="0"/>
              <a:t>Home&lt;/a&gt;&lt;/li&gt;</a:t>
            </a:r>
          </a:p>
          <a:p>
            <a:r>
              <a:rPr lang="en-US" dirty="0"/>
              <a:t>	&lt;li&gt;&lt;a </a:t>
            </a:r>
            <a:r>
              <a:rPr lang="en-US" dirty="0" err="1"/>
              <a:t>href</a:t>
            </a:r>
            <a:r>
              <a:rPr lang="en-US" dirty="0" smtClean="0"/>
              <a:t>=“#" </a:t>
            </a:r>
            <a:r>
              <a:rPr lang="en-US" dirty="0"/>
              <a:t>target="_self"&gt;About Us&lt;/a&gt;&lt;/li&gt;</a:t>
            </a:r>
          </a:p>
          <a:p>
            <a:r>
              <a:rPr lang="en-US" dirty="0"/>
              <a:t>	&lt;li&gt;&lt;a </a:t>
            </a:r>
            <a:r>
              <a:rPr lang="en-US" dirty="0" err="1"/>
              <a:t>href</a:t>
            </a:r>
            <a:r>
              <a:rPr lang="en-US" dirty="0" smtClean="0"/>
              <a:t>=“#" </a:t>
            </a:r>
            <a:r>
              <a:rPr lang="en-US" dirty="0"/>
              <a:t>target="_self"&gt;Courses&lt;/a&gt;&lt;/li&gt;</a:t>
            </a:r>
          </a:p>
          <a:p>
            <a:r>
              <a:rPr lang="en-US" dirty="0"/>
              <a:t>   </a:t>
            </a:r>
            <a:r>
              <a:rPr lang="en-US" dirty="0" smtClean="0"/>
              <a:t>	 </a:t>
            </a:r>
            <a:r>
              <a:rPr lang="en-US" dirty="0"/>
              <a:t>&lt;li&gt;&lt;a </a:t>
            </a:r>
            <a:r>
              <a:rPr lang="en-US" dirty="0" err="1"/>
              <a:t>href</a:t>
            </a:r>
            <a:r>
              <a:rPr lang="en-US" dirty="0" smtClean="0"/>
              <a:t>=“#" </a:t>
            </a:r>
            <a:r>
              <a:rPr lang="en-US" dirty="0"/>
              <a:t>target="_self"&gt;Downloads&lt;/a&gt;&lt;/li&gt;</a:t>
            </a:r>
          </a:p>
          <a:p>
            <a:r>
              <a:rPr lang="en-US" dirty="0"/>
              <a:t>   </a:t>
            </a:r>
            <a:r>
              <a:rPr lang="en-US" dirty="0" smtClean="0"/>
              <a:t>	 </a:t>
            </a:r>
            <a:r>
              <a:rPr lang="en-US" dirty="0"/>
              <a:t>&lt;li&gt;&lt;a </a:t>
            </a:r>
            <a:r>
              <a:rPr lang="en-US" dirty="0" err="1"/>
              <a:t>href</a:t>
            </a:r>
            <a:r>
              <a:rPr lang="en-US" dirty="0" smtClean="0"/>
              <a:t>=“#" </a:t>
            </a:r>
            <a:r>
              <a:rPr lang="en-US" dirty="0"/>
              <a:t>target="_self"&gt;Contact Us&lt;/a&gt;&lt;/li&gt;</a:t>
            </a:r>
          </a:p>
          <a:p>
            <a:r>
              <a:rPr lang="en-US" dirty="0"/>
              <a:t>    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5122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3" y="787791"/>
            <a:ext cx="11197883" cy="5317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13014" y="4896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900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731523" y="674323"/>
            <a:ext cx="48814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6148738" y="674323"/>
            <a:ext cx="5780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0286" y="787791"/>
            <a:ext cx="11189120" cy="16037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4562" y="14471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150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V="1">
            <a:off x="472424" y="872198"/>
            <a:ext cx="0" cy="574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</p:cNvCxnSpPr>
          <p:nvPr/>
        </p:nvCxnSpPr>
        <p:spPr>
          <a:xfrm>
            <a:off x="472424" y="1816518"/>
            <a:ext cx="0" cy="574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5868" y="13443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130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43805" y="827646"/>
            <a:ext cx="0" cy="574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43799" y="1771966"/>
            <a:ext cx="0" cy="574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40286" y="2489390"/>
            <a:ext cx="3179294" cy="25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70315" y="49549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748530" y="5139577"/>
            <a:ext cx="1321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606039" y="5139577"/>
            <a:ext cx="1321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9079" y="36172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H="1" flipV="1">
            <a:off x="472425" y="2500771"/>
            <a:ext cx="14516" cy="1116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486941" y="3986579"/>
            <a:ext cx="0" cy="1049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8" t="2348" r="3451" b="2203"/>
          <a:stretch/>
        </p:blipFill>
        <p:spPr>
          <a:xfrm>
            <a:off x="3500262" y="1265525"/>
            <a:ext cx="4661099" cy="4684899"/>
          </a:xfrm>
        </p:spPr>
      </p:pic>
      <p:sp>
        <p:nvSpPr>
          <p:cNvPr id="7" name="TextBox 6"/>
          <p:cNvSpPr txBox="1"/>
          <p:nvPr/>
        </p:nvSpPr>
        <p:spPr>
          <a:xfrm>
            <a:off x="5562949" y="59504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175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61863" y="8261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6097587" y="1010845"/>
            <a:ext cx="20637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3500262" y="1010845"/>
            <a:ext cx="20616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58916" y="6131045"/>
            <a:ext cx="20637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98544" y="6131047"/>
            <a:ext cx="1879243" cy="13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2947916" y="1265525"/>
            <a:ext cx="368490" cy="89082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2947916" y="2224586"/>
            <a:ext cx="368490" cy="89082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2988859" y="3162563"/>
            <a:ext cx="368490" cy="89082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3002507" y="4106752"/>
            <a:ext cx="368490" cy="89082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3016155" y="5050941"/>
            <a:ext cx="368490" cy="89082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62052" y="152626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62052" y="248533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62052" y="342330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62052" y="436128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62052" y="531168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30" name="Left Brace 29"/>
          <p:cNvSpPr/>
          <p:nvPr/>
        </p:nvSpPr>
        <p:spPr>
          <a:xfrm>
            <a:off x="1437574" y="1265525"/>
            <a:ext cx="404873" cy="468489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2245" y="34233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15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0477"/>
            <a:ext cx="10058400" cy="706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navigation bar (menu</a:t>
            </a:r>
            <a:r>
              <a:rPr lang="en-US" dirty="0" smtClean="0"/>
              <a:t>)-CSS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7" y="806249"/>
            <a:ext cx="10058400" cy="561460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#</a:t>
            </a:r>
            <a:r>
              <a:rPr lang="en-US" sz="1300" dirty="0" err="1"/>
              <a:t>menubar</a:t>
            </a:r>
            <a:r>
              <a:rPr lang="en-US" sz="1300" dirty="0"/>
              <a:t> {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smtClean="0"/>
              <a:t>width:200px</a:t>
            </a:r>
            <a:r>
              <a:rPr lang="en-US" sz="13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err="1"/>
              <a:t>float:left</a:t>
            </a:r>
            <a:r>
              <a:rPr lang="en-US" sz="1300" dirty="0"/>
              <a:t>; </a:t>
            </a:r>
            <a:r>
              <a:rPr lang="en-US" sz="1300" dirty="0" smtClean="0"/>
              <a:t>}</a:t>
            </a:r>
            <a:endParaRPr lang="en-US" sz="13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#</a:t>
            </a:r>
            <a:r>
              <a:rPr lang="en-US" sz="1300" dirty="0" err="1"/>
              <a:t>menubar</a:t>
            </a:r>
            <a:r>
              <a:rPr lang="en-US" sz="1300" dirty="0"/>
              <a:t> </a:t>
            </a:r>
            <a:r>
              <a:rPr lang="en-US" sz="1300" dirty="0" err="1"/>
              <a:t>ul</a:t>
            </a:r>
            <a:r>
              <a:rPr lang="en-US" sz="13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err="1"/>
              <a:t>list-style-type:none</a:t>
            </a:r>
            <a:r>
              <a:rPr lang="en-US" sz="13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margin:0px;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padding:0px}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#</a:t>
            </a:r>
            <a:r>
              <a:rPr lang="en-US" sz="1300" dirty="0" err="1"/>
              <a:t>menubar</a:t>
            </a:r>
            <a:r>
              <a:rPr lang="en-US" sz="1300" dirty="0"/>
              <a:t> </a:t>
            </a:r>
            <a:r>
              <a:rPr lang="en-US" sz="1300" dirty="0" err="1"/>
              <a:t>ul</a:t>
            </a:r>
            <a:r>
              <a:rPr lang="en-US" sz="1300" dirty="0"/>
              <a:t> li a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err="1"/>
              <a:t>display:block</a:t>
            </a:r>
            <a:r>
              <a:rPr lang="en-US" sz="13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padding:10px;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err="1"/>
              <a:t>border-left:solid</a:t>
            </a:r>
            <a:r>
              <a:rPr lang="en-US" sz="1300" dirty="0"/>
              <a:t> 5px </a:t>
            </a:r>
            <a:r>
              <a:rPr lang="en-US" sz="1300" dirty="0" err="1"/>
              <a:t>hsla</a:t>
            </a:r>
            <a:r>
              <a:rPr lang="en-US" sz="1300" dirty="0"/>
              <a:t>(43,84%,55%,1.00);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width:175px;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err="1"/>
              <a:t>border-bottom:dotted</a:t>
            </a:r>
            <a:r>
              <a:rPr lang="en-US" sz="1300" dirty="0"/>
              <a:t> 1px </a:t>
            </a:r>
            <a:r>
              <a:rPr lang="en-US" sz="1300" dirty="0" err="1"/>
              <a:t>hsla</a:t>
            </a:r>
            <a:r>
              <a:rPr lang="en-US" sz="1300" dirty="0"/>
              <a:t>(54,100%,63%,1.00);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height:19px;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err="1"/>
              <a:t>background-color:hsla</a:t>
            </a:r>
            <a:r>
              <a:rPr lang="en-US" sz="1300" dirty="0"/>
              <a:t>(39,90%,16%,1.00);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err="1"/>
              <a:t>color:hsla</a:t>
            </a:r>
            <a:r>
              <a:rPr lang="en-US" sz="1300" dirty="0"/>
              <a:t>(65,89%,52%,1.00);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err="1"/>
              <a:t>text-decoration:none</a:t>
            </a:r>
            <a:r>
              <a:rPr lang="en-US" sz="13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err="1"/>
              <a:t>font-family:Impact</a:t>
            </a:r>
            <a:r>
              <a:rPr lang="en-US" sz="1300" dirty="0"/>
              <a:t>, Haettenschweiler, "Franklin Gothic Bold", "Arial Black", sans-serif;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font-size:16px;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err="1"/>
              <a:t>transition:all</a:t>
            </a:r>
            <a:r>
              <a:rPr lang="en-US" sz="1300" dirty="0"/>
              <a:t> 1s ease-out</a:t>
            </a:r>
            <a:r>
              <a:rPr lang="en-US" sz="1300" dirty="0" smtClean="0"/>
              <a:t>;}</a:t>
            </a:r>
            <a:endParaRPr lang="en-US" sz="13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#</a:t>
            </a:r>
            <a:r>
              <a:rPr lang="en-US" sz="1300" dirty="0" err="1"/>
              <a:t>menubar</a:t>
            </a:r>
            <a:r>
              <a:rPr lang="en-US" sz="1300" dirty="0"/>
              <a:t> </a:t>
            </a:r>
            <a:r>
              <a:rPr lang="en-US" sz="1300" dirty="0" err="1"/>
              <a:t>ul</a:t>
            </a:r>
            <a:r>
              <a:rPr lang="en-US" sz="1300" dirty="0"/>
              <a:t> li a:hover{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err="1"/>
              <a:t>border-left:solid</a:t>
            </a:r>
            <a:r>
              <a:rPr lang="en-US" sz="1300" dirty="0"/>
              <a:t> 80px </a:t>
            </a:r>
            <a:r>
              <a:rPr lang="en-US" sz="1300" dirty="0" err="1"/>
              <a:t>hsla</a:t>
            </a:r>
            <a:r>
              <a:rPr lang="en-US" sz="1300" dirty="0"/>
              <a:t>(43,84%,55%,1.00);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	</a:t>
            </a:r>
            <a:r>
              <a:rPr lang="en-US" sz="1300" dirty="0" smtClean="0"/>
              <a:t>width:100px}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410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this lecture we will cover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CSS Height and width</a:t>
            </a:r>
          </a:p>
          <a:p>
            <a:r>
              <a:rPr lang="en-US" sz="3600" dirty="0" smtClean="0"/>
              <a:t>CSS text</a:t>
            </a:r>
          </a:p>
          <a:p>
            <a:r>
              <a:rPr lang="en-US" sz="3600" dirty="0" smtClean="0"/>
              <a:t>HTML 5 header</a:t>
            </a:r>
          </a:p>
          <a:p>
            <a:r>
              <a:rPr lang="en-US" sz="3600" dirty="0" smtClean="0"/>
              <a:t>Navigation bar</a:t>
            </a:r>
          </a:p>
          <a:p>
            <a:r>
              <a:rPr lang="en-US" sz="3600" dirty="0" smtClean="0"/>
              <a:t>Marque tool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45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8" indent="-623888">
              <a:buFont typeface="Wingdings" panose="05000000000000000000" pitchFamily="2" charset="2"/>
              <a:buChar char="§"/>
              <a:tabLst>
                <a:tab pos="855663" algn="l"/>
              </a:tabLst>
            </a:pPr>
            <a:r>
              <a:rPr lang="en-US" sz="3200" dirty="0" smtClean="0"/>
              <a:t>Image box</a:t>
            </a:r>
          </a:p>
          <a:p>
            <a:pPr marL="623888" indent="-623888">
              <a:buFont typeface="Wingdings" panose="05000000000000000000" pitchFamily="2" charset="2"/>
              <a:buChar char="§"/>
              <a:tabLst>
                <a:tab pos="855663" algn="l"/>
              </a:tabLst>
            </a:pPr>
            <a:r>
              <a:rPr lang="en-US" sz="3200" dirty="0" smtClean="0"/>
              <a:t>Marquee tool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280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3" y="787791"/>
            <a:ext cx="11197883" cy="5317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13014" y="4896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900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731523" y="674323"/>
            <a:ext cx="48814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6148738" y="674323"/>
            <a:ext cx="5780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0286" y="787791"/>
            <a:ext cx="11189120" cy="16037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80965" y="49655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700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037426" y="5146007"/>
            <a:ext cx="3627128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242477" y="5139577"/>
            <a:ext cx="3695692" cy="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4562" y="14471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150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V="1">
            <a:off x="472424" y="872198"/>
            <a:ext cx="0" cy="574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</p:cNvCxnSpPr>
          <p:nvPr/>
        </p:nvCxnSpPr>
        <p:spPr>
          <a:xfrm>
            <a:off x="472424" y="1816518"/>
            <a:ext cx="0" cy="574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5868" y="13443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130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43805" y="827646"/>
            <a:ext cx="0" cy="574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43799" y="1771966"/>
            <a:ext cx="0" cy="574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40286" y="2489390"/>
            <a:ext cx="3179294" cy="25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7426" y="2500770"/>
            <a:ext cx="7900743" cy="25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70315" y="49549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748530" y="5139577"/>
            <a:ext cx="1321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606039" y="5139577"/>
            <a:ext cx="1321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9079" y="36172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H="1" flipV="1">
            <a:off x="472425" y="2500771"/>
            <a:ext cx="14516" cy="1116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486941" y="3986579"/>
            <a:ext cx="0" cy="1049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 box-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34495"/>
          </a:xfrm>
        </p:spPr>
        <p:txBody>
          <a:bodyPr/>
          <a:lstStyle/>
          <a:p>
            <a:r>
              <a:rPr lang="en-US" dirty="0"/>
              <a:t>&lt;div id="</a:t>
            </a:r>
            <a:r>
              <a:rPr lang="en-US" dirty="0" err="1"/>
              <a:t>imagebox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1345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 box-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6489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</a:t>
            </a:r>
            <a:r>
              <a:rPr lang="en-US" dirty="0" err="1"/>
              <a:t>imagebox</a:t>
            </a:r>
            <a:r>
              <a:rPr lang="en-US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width:686px;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height:186px;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font-size:36px;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err="1"/>
              <a:t>color:hsla</a:t>
            </a:r>
            <a:r>
              <a:rPr lang="en-US" dirty="0"/>
              <a:t>(0,0%,100%,1.00);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err="1"/>
              <a:t>text-align:center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err="1"/>
              <a:t>float:right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err="1"/>
              <a:t>background-color:hsla</a:t>
            </a:r>
            <a:r>
              <a:rPr lang="en-US" dirty="0"/>
              <a:t>(43,84%,55%,1.00);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padding:7px;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513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arquee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HTML &lt;marquee&gt; tag is used for scrolling piece of text or image displayed either horizontally across or vertically down your web site page depending on the settings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***</a:t>
            </a:r>
            <a:r>
              <a:rPr lang="en-US" sz="2800" dirty="0" smtClean="0"/>
              <a:t>The </a:t>
            </a:r>
            <a:r>
              <a:rPr lang="en-US" sz="2800" dirty="0"/>
              <a:t>&lt;marquee&gt; tag deprecated in HTML5. </a:t>
            </a:r>
            <a:endParaRPr lang="en-US" sz="2800" dirty="0" smtClean="0"/>
          </a:p>
          <a:p>
            <a:r>
              <a:rPr lang="en-US" sz="2800" dirty="0" smtClean="0"/>
              <a:t>Do </a:t>
            </a:r>
            <a:r>
              <a:rPr lang="en-US" sz="2800" dirty="0"/>
              <a:t>not use this element, instead you can use JavaScript and CSS to create such effects.</a:t>
            </a:r>
          </a:p>
        </p:txBody>
      </p:sp>
    </p:spTree>
    <p:extLst>
      <p:ext uri="{BB962C8B-B14F-4D97-AF65-F5344CB8AC3E}">
        <p14:creationId xmlns:p14="http://schemas.microsoft.com/office/powerpoint/2010/main" val="1987156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Width-</a:t>
            </a:r>
            <a:r>
              <a:rPr lang="en-US" dirty="0" smtClean="0"/>
              <a:t> This </a:t>
            </a:r>
            <a:r>
              <a:rPr lang="en-US" dirty="0"/>
              <a:t>specifies the width of the marquee. This can be a value like 10 or 20% etc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Height</a:t>
            </a:r>
            <a:r>
              <a:rPr lang="en-US" dirty="0" smtClean="0"/>
              <a:t> - This </a:t>
            </a:r>
            <a:r>
              <a:rPr lang="en-US" dirty="0"/>
              <a:t>specifies the height of the marquee. This can be a value like 10 or 20% 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Direction</a:t>
            </a:r>
            <a:r>
              <a:rPr lang="en-US" dirty="0" smtClean="0"/>
              <a:t> - This </a:t>
            </a:r>
            <a:r>
              <a:rPr lang="en-US" dirty="0"/>
              <a:t>specifies the direction in which marquee should scroll. This can be a value like up, down, left or right.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Behavior</a:t>
            </a:r>
            <a:r>
              <a:rPr lang="en-US" dirty="0" smtClean="0"/>
              <a:t> - This </a:t>
            </a:r>
            <a:r>
              <a:rPr lang="en-US" dirty="0"/>
              <a:t>specifies the type of scrolling of the marquee. This can have a value like scroll, slide and alternate.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/>
              <a:t>Scrolldelay</a:t>
            </a:r>
            <a:r>
              <a:rPr lang="en-US" dirty="0" smtClean="0"/>
              <a:t> -This </a:t>
            </a:r>
            <a:r>
              <a:rPr lang="en-US" dirty="0"/>
              <a:t>specifies how long to delay between each jump. This will have a value like 10 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/>
              <a:t>Scrollamount</a:t>
            </a:r>
            <a:r>
              <a:rPr lang="en-US" b="1" dirty="0" smtClean="0"/>
              <a:t>-</a:t>
            </a:r>
            <a:r>
              <a:rPr lang="en-US" dirty="0" smtClean="0"/>
              <a:t> This </a:t>
            </a:r>
            <a:r>
              <a:rPr lang="en-US" dirty="0"/>
              <a:t>specifies the speed of marquee text. This can have a value like 10 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Loop-</a:t>
            </a:r>
            <a:r>
              <a:rPr lang="en-US" dirty="0" smtClean="0"/>
              <a:t> This </a:t>
            </a:r>
            <a:r>
              <a:rPr lang="en-US" dirty="0"/>
              <a:t>specifies how many times to loop. The default value is INFINITE, which means that the marquee loops endlessly.</a:t>
            </a:r>
          </a:p>
        </p:txBody>
      </p:sp>
    </p:spTree>
    <p:extLst>
      <p:ext uri="{BB962C8B-B14F-4D97-AF65-F5344CB8AC3E}">
        <p14:creationId xmlns:p14="http://schemas.microsoft.com/office/powerpoint/2010/main" val="299055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marquee-HTML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01234" cy="4023360"/>
          </a:xfrm>
        </p:spPr>
        <p:txBody>
          <a:bodyPr>
            <a:normAutofit/>
          </a:bodyPr>
          <a:lstStyle/>
          <a:p>
            <a:r>
              <a:rPr lang="en-US" sz="2400" dirty="0"/>
              <a:t>&lt;div id="</a:t>
            </a:r>
            <a:r>
              <a:rPr lang="en-US" sz="2400" dirty="0" err="1"/>
              <a:t>imagebox</a:t>
            </a:r>
            <a:r>
              <a:rPr lang="en-US" sz="2400" dirty="0"/>
              <a:t>"&gt;</a:t>
            </a:r>
          </a:p>
          <a:p>
            <a:r>
              <a:rPr lang="en-US" sz="2400" dirty="0"/>
              <a:t>&lt;marquee </a:t>
            </a:r>
            <a:r>
              <a:rPr lang="en-US" sz="2400" dirty="0" smtClean="0"/>
              <a:t>behavior</a:t>
            </a:r>
            <a:r>
              <a:rPr lang="en-US" sz="2400" dirty="0"/>
              <a:t>="scroll" </a:t>
            </a:r>
            <a:r>
              <a:rPr lang="en-US" sz="2400" dirty="0" smtClean="0"/>
              <a:t>direction</a:t>
            </a:r>
            <a:r>
              <a:rPr lang="en-US" sz="2400" dirty="0"/>
              <a:t>="up" </a:t>
            </a:r>
            <a:r>
              <a:rPr lang="en-US" sz="2400" dirty="0" smtClean="0"/>
              <a:t>width</a:t>
            </a:r>
            <a:r>
              <a:rPr lang="en-US" sz="2400" dirty="0"/>
              <a:t>="700" </a:t>
            </a:r>
            <a:r>
              <a:rPr lang="en-US" sz="2400" dirty="0" smtClean="0"/>
              <a:t>height</a:t>
            </a:r>
            <a:r>
              <a:rPr lang="en-US" sz="2400" dirty="0"/>
              <a:t>="186" </a:t>
            </a:r>
            <a:r>
              <a:rPr lang="en-US" sz="2400" dirty="0" err="1" smtClean="0"/>
              <a:t>onMouseOver</a:t>
            </a:r>
            <a:r>
              <a:rPr lang="en-US" sz="2400" dirty="0"/>
              <a:t>="stop()" </a:t>
            </a:r>
            <a:r>
              <a:rPr lang="en-US" sz="2400" dirty="0" err="1"/>
              <a:t>onMouseOut</a:t>
            </a:r>
            <a:r>
              <a:rPr lang="en-US" sz="2400" dirty="0"/>
              <a:t>="start()"&gt; </a:t>
            </a:r>
            <a:endParaRPr lang="en-US" sz="2400" dirty="0" smtClean="0"/>
          </a:p>
          <a:p>
            <a:r>
              <a:rPr lang="en-US" sz="2400" dirty="0" smtClean="0"/>
              <a:t>Special </a:t>
            </a:r>
            <a:r>
              <a:rPr lang="en-US" sz="2400" dirty="0"/>
              <a:t>offer for birthday parties! 50% off!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="images/formarquee.jpg"&gt;  </a:t>
            </a:r>
            <a:endParaRPr lang="en-US" sz="2400" dirty="0" smtClean="0"/>
          </a:p>
          <a:p>
            <a:r>
              <a:rPr lang="en-US" sz="2400" dirty="0" smtClean="0"/>
              <a:t>&lt;/</a:t>
            </a:r>
            <a:r>
              <a:rPr lang="en-US" sz="2400" dirty="0"/>
              <a:t>marquee&gt;</a:t>
            </a:r>
          </a:p>
          <a:p>
            <a:r>
              <a:rPr lang="en-US" sz="2400" dirty="0"/>
              <a:t>&lt;/div</a:t>
            </a:r>
          </a:p>
        </p:txBody>
      </p:sp>
    </p:spTree>
    <p:extLst>
      <p:ext uri="{BB962C8B-B14F-4D97-AF65-F5344CB8AC3E}">
        <p14:creationId xmlns:p14="http://schemas.microsoft.com/office/powerpoint/2010/main" val="151725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Next lecture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CSS lists</a:t>
            </a:r>
          </a:p>
          <a:p>
            <a:pPr marL="0" indent="0">
              <a:buNone/>
            </a:pPr>
            <a:r>
              <a:rPr lang="en-US" sz="3600" dirty="0" smtClean="0"/>
              <a:t>Section and Articles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94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" y="664447"/>
            <a:ext cx="12009908" cy="4793818"/>
          </a:xfrm>
        </p:spPr>
      </p:pic>
    </p:spTree>
    <p:extLst>
      <p:ext uri="{BB962C8B-B14F-4D97-AF65-F5344CB8AC3E}">
        <p14:creationId xmlns:p14="http://schemas.microsoft.com/office/powerpoint/2010/main" val="4628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and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height and width can be set to </a:t>
            </a:r>
            <a:r>
              <a:rPr lang="en-US" sz="3200" dirty="0" smtClean="0"/>
              <a:t>auto. </a:t>
            </a:r>
          </a:p>
          <a:p>
            <a:r>
              <a:rPr lang="en-US" sz="3200" dirty="0" smtClean="0"/>
              <a:t>Means </a:t>
            </a:r>
            <a:r>
              <a:rPr lang="en-US" sz="3200" dirty="0"/>
              <a:t>that the browser calculates the height and </a:t>
            </a:r>
            <a:r>
              <a:rPr lang="en-US" sz="3200" dirty="0" smtClean="0"/>
              <a:t>width, </a:t>
            </a:r>
            <a:r>
              <a:rPr lang="en-US" sz="3200" dirty="0"/>
              <a:t>or be specified in length values, </a:t>
            </a:r>
            <a:r>
              <a:rPr lang="en-US" sz="3200" dirty="0" smtClean="0"/>
              <a:t>for example </a:t>
            </a:r>
            <a:r>
              <a:rPr lang="en-US" sz="3200" dirty="0" err="1" smtClean="0"/>
              <a:t>px</a:t>
            </a:r>
            <a:r>
              <a:rPr lang="en-US" sz="3200" dirty="0" smtClean="0"/>
              <a:t> or </a:t>
            </a:r>
            <a:r>
              <a:rPr lang="en-US" sz="3200" dirty="0"/>
              <a:t>in percent (%) of the containing block.</a:t>
            </a:r>
          </a:p>
        </p:txBody>
      </p:sp>
    </p:spTree>
    <p:extLst>
      <p:ext uri="{BB962C8B-B14F-4D97-AF65-F5344CB8AC3E}">
        <p14:creationId xmlns:p14="http://schemas.microsoft.com/office/powerpoint/2010/main" val="32508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&lt;head&gt; &lt;</a:t>
            </a:r>
            <a:r>
              <a:rPr lang="en-US" sz="2400" dirty="0"/>
              <a:t>style&gt;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div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height: 200px;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width: 50%;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background-color: </a:t>
            </a:r>
            <a:r>
              <a:rPr lang="en-US" sz="2400" dirty="0" err="1"/>
              <a:t>powderblue</a:t>
            </a:r>
            <a:r>
              <a:rPr lang="en-US" sz="2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&lt;/style</a:t>
            </a:r>
            <a:r>
              <a:rPr lang="en-US" sz="2400" dirty="0" smtClean="0"/>
              <a:t>&gt; &lt;/</a:t>
            </a:r>
            <a:r>
              <a:rPr lang="en-US" sz="2400" dirty="0"/>
              <a:t>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&lt;body</a:t>
            </a:r>
            <a:r>
              <a:rPr lang="en-US" sz="2400" dirty="0" smtClean="0"/>
              <a:t>&gt;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&lt;p&gt;This div element has a height of 200px and a width of 50%:&lt;/p</a:t>
            </a:r>
            <a:r>
              <a:rPr lang="en-US" sz="2400" dirty="0" smtClean="0"/>
              <a:t>&gt;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&lt;div&gt;&lt;/div</a:t>
            </a:r>
            <a:r>
              <a:rPr lang="en-US" sz="2400" dirty="0" smtClean="0"/>
              <a:t>&gt;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&lt;/body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45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body {</a:t>
            </a:r>
            <a:br>
              <a:rPr lang="en-US" sz="3200" dirty="0"/>
            </a:br>
            <a:r>
              <a:rPr lang="en-US" sz="3200" dirty="0"/>
              <a:t>    color: blue;</a:t>
            </a:r>
            <a:br>
              <a:rPr lang="en-US" sz="3200" dirty="0"/>
            </a:br>
            <a:r>
              <a:rPr lang="en-US" sz="3200" dirty="0"/>
              <a:t>}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h1 {</a:t>
            </a:r>
            <a:br>
              <a:rPr lang="en-US" sz="3200" dirty="0"/>
            </a:br>
            <a:r>
              <a:rPr lang="en-US" sz="3200" dirty="0"/>
              <a:t>    color: green;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495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The text-align property is used to set the horizontal alignment of a text</a:t>
            </a:r>
            <a:r>
              <a:rPr lang="en-US" sz="3200" dirty="0" smtClean="0"/>
              <a:t>.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 text can be left or right aligned, centered, or justified</a:t>
            </a:r>
            <a:r>
              <a:rPr lang="en-US" sz="32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h1 </a:t>
            </a:r>
            <a:r>
              <a:rPr lang="en-US" sz="3200" dirty="0" smtClean="0"/>
              <a:t>{ </a:t>
            </a:r>
            <a:r>
              <a:rPr lang="en-US" sz="3200" dirty="0"/>
              <a:t>text-align: center</a:t>
            </a:r>
            <a:r>
              <a:rPr lang="en-US" sz="3200" dirty="0" smtClean="0"/>
              <a:t>;}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h2 </a:t>
            </a:r>
            <a:r>
              <a:rPr lang="en-US" sz="3200" dirty="0" smtClean="0"/>
              <a:t>{ text-align</a:t>
            </a:r>
            <a:r>
              <a:rPr lang="en-US" sz="3200" dirty="0"/>
              <a:t>: left</a:t>
            </a:r>
            <a:r>
              <a:rPr lang="en-US" sz="3200" dirty="0" smtClean="0"/>
              <a:t>;}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h3 </a:t>
            </a:r>
            <a:r>
              <a:rPr lang="en-US" sz="3200" dirty="0" smtClean="0"/>
              <a:t>{ text-align</a:t>
            </a:r>
            <a:r>
              <a:rPr lang="en-US" sz="3200" dirty="0"/>
              <a:t>: right</a:t>
            </a:r>
            <a:r>
              <a:rPr lang="en-US" sz="3200" dirty="0" smtClean="0"/>
              <a:t>;}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div </a:t>
            </a:r>
            <a:r>
              <a:rPr lang="en-US" sz="3200" dirty="0" smtClean="0"/>
              <a:t>{ text-align</a:t>
            </a:r>
            <a:r>
              <a:rPr lang="en-US" sz="3200" dirty="0"/>
              <a:t>: justify</a:t>
            </a:r>
            <a:r>
              <a:rPr lang="en-US" sz="3200" dirty="0" smtClean="0"/>
              <a:t>;}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812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Decoration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h1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    text-decoration: </a:t>
            </a:r>
            <a:r>
              <a:rPr lang="en-US" sz="3200" dirty="0" err="1"/>
              <a:t>overline</a:t>
            </a:r>
            <a:r>
              <a:rPr lang="en-US" sz="32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/>
              <a:t>}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h2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    text-decoration: line-through;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/>
              <a:t>}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h3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    text-decoration: underline;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3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 </a:t>
            </a:r>
            <a:r>
              <a:rPr lang="en-US" sz="3200" dirty="0" smtClean="0"/>
              <a:t>p { text-transform</a:t>
            </a:r>
            <a:r>
              <a:rPr lang="en-US" sz="3200" dirty="0"/>
              <a:t>: uppercase;</a:t>
            </a:r>
            <a:br>
              <a:rPr lang="en-US" sz="3200" dirty="0"/>
            </a:br>
            <a:r>
              <a:rPr lang="en-US" sz="3200" dirty="0" smtClean="0"/>
              <a:t>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p{ </a:t>
            </a:r>
            <a:r>
              <a:rPr lang="en-US" sz="3200" dirty="0"/>
              <a:t>text-transform: lowercase;</a:t>
            </a:r>
            <a:br>
              <a:rPr lang="en-US" sz="3200" dirty="0"/>
            </a:br>
            <a:r>
              <a:rPr lang="en-US" sz="3200" dirty="0" smtClean="0"/>
              <a:t>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p</a:t>
            </a:r>
            <a:r>
              <a:rPr lang="en-US" sz="3200" dirty="0"/>
              <a:t> </a:t>
            </a:r>
            <a:r>
              <a:rPr lang="en-US" sz="3200" dirty="0" smtClean="0"/>
              <a:t>{ text-transform</a:t>
            </a:r>
            <a:r>
              <a:rPr lang="en-US" sz="3200" dirty="0"/>
              <a:t>: capitalize</a:t>
            </a:r>
            <a:r>
              <a:rPr lang="en-US" sz="3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120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1186</TotalTime>
  <Words>669</Words>
  <Application>Microsoft Office PowerPoint</Application>
  <PresentationFormat>Widescreen</PresentationFormat>
  <Paragraphs>182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</vt:lpstr>
      <vt:lpstr>Retrospect</vt:lpstr>
      <vt:lpstr>Front-end Web Design</vt:lpstr>
      <vt:lpstr>During this lecture we will cover </vt:lpstr>
      <vt:lpstr>PowerPoint Presentation</vt:lpstr>
      <vt:lpstr>Height and width</vt:lpstr>
      <vt:lpstr>Width and height</vt:lpstr>
      <vt:lpstr>Text color</vt:lpstr>
      <vt:lpstr>Text Alignment</vt:lpstr>
      <vt:lpstr>Text Decoration</vt:lpstr>
      <vt:lpstr>Text Transformation</vt:lpstr>
      <vt:lpstr>Text Indentation, Letter Spacing, Word Spacing</vt:lpstr>
      <vt:lpstr>Text-shadow</vt:lpstr>
      <vt:lpstr>PowerPoint Presentation</vt:lpstr>
      <vt:lpstr>Adding header (html)</vt:lpstr>
      <vt:lpstr>PowerPoint Presentation</vt:lpstr>
      <vt:lpstr>Adding header (css)</vt:lpstr>
      <vt:lpstr>Adding navigation bar (menu)- HTML</vt:lpstr>
      <vt:lpstr>PowerPoint Presentation</vt:lpstr>
      <vt:lpstr>PowerPoint Presentation</vt:lpstr>
      <vt:lpstr>Adding navigation bar (menu)-CSS</vt:lpstr>
      <vt:lpstr>PowerPoint Presentation</vt:lpstr>
      <vt:lpstr>PowerPoint Presentation</vt:lpstr>
      <vt:lpstr>Adding image box- HTML</vt:lpstr>
      <vt:lpstr>Adding image box- CSS</vt:lpstr>
      <vt:lpstr>Marquee tool</vt:lpstr>
      <vt:lpstr>Attributes</vt:lpstr>
      <vt:lpstr>Adding marquee-HTML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Ogulnabat Kakayeva</dc:creator>
  <cp:lastModifiedBy>Yarasheva Govher</cp:lastModifiedBy>
  <cp:revision>39</cp:revision>
  <dcterms:created xsi:type="dcterms:W3CDTF">2017-08-03T04:04:47Z</dcterms:created>
  <dcterms:modified xsi:type="dcterms:W3CDTF">2020-10-29T05:52:33Z</dcterms:modified>
</cp:coreProperties>
</file>