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handoutMasterIdLst>
    <p:handoutMasterId r:id="rId39"/>
  </p:handoutMasterIdLst>
  <p:sldIdLst>
    <p:sldId id="256" r:id="rId2"/>
    <p:sldId id="260" r:id="rId3"/>
    <p:sldId id="261" r:id="rId4"/>
    <p:sldId id="262" r:id="rId5"/>
    <p:sldId id="263" r:id="rId6"/>
    <p:sldId id="264" r:id="rId7"/>
    <p:sldId id="267" r:id="rId8"/>
    <p:sldId id="265" r:id="rId9"/>
    <p:sldId id="266" r:id="rId10"/>
    <p:sldId id="268" r:id="rId11"/>
    <p:sldId id="273" r:id="rId12"/>
    <p:sldId id="271" r:id="rId13"/>
    <p:sldId id="272" r:id="rId14"/>
    <p:sldId id="274" r:id="rId15"/>
    <p:sldId id="275" r:id="rId16"/>
    <p:sldId id="276" r:id="rId17"/>
    <p:sldId id="277" r:id="rId18"/>
    <p:sldId id="269" r:id="rId19"/>
    <p:sldId id="259"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1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BB8272-0186-48E1-92C7-1426457830E1}" type="datetimeFigureOut">
              <a:rPr lang="en-US" smtClean="0"/>
              <a:t>10/29/2020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Kakayeva Ogulnabat</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6FFF2EE-7B3B-416F-A196-18E3580188FA}" type="slidenum">
              <a:rPr lang="en-US" smtClean="0"/>
              <a:t>‹#›</a:t>
            </a:fld>
            <a:endParaRPr lang="en-US"/>
          </a:p>
        </p:txBody>
      </p:sp>
    </p:spTree>
    <p:extLst>
      <p:ext uri="{BB962C8B-B14F-4D97-AF65-F5344CB8AC3E}">
        <p14:creationId xmlns:p14="http://schemas.microsoft.com/office/powerpoint/2010/main" val="3013611000"/>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9E91A5-65BA-4E1A-89AF-EAF0E2FD37F1}" type="datetimeFigureOut">
              <a:rPr lang="en-US" smtClean="0"/>
              <a:t>10/29/2020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Kakayeva Ogulnabat</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569E62-A623-4BD0-BB55-1555EE2CB9BB}" type="slidenum">
              <a:rPr lang="en-US" smtClean="0"/>
              <a:t>‹#›</a:t>
            </a:fld>
            <a:endParaRPr lang="en-US"/>
          </a:p>
        </p:txBody>
      </p:sp>
    </p:spTree>
    <p:extLst>
      <p:ext uri="{BB962C8B-B14F-4D97-AF65-F5344CB8AC3E}">
        <p14:creationId xmlns:p14="http://schemas.microsoft.com/office/powerpoint/2010/main" val="356910645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Kakayeva Ogulnabat</a:t>
            </a:r>
            <a:endParaRPr lang="en-US"/>
          </a:p>
        </p:txBody>
      </p:sp>
    </p:spTree>
    <p:extLst>
      <p:ext uri="{BB962C8B-B14F-4D97-AF65-F5344CB8AC3E}">
        <p14:creationId xmlns:p14="http://schemas.microsoft.com/office/powerpoint/2010/main" val="3374633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B43E9F-2DA6-4F93-9AE9-B80D20C0FF33}" type="datetime1">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E9888-37D0-4634-82EE-5311AAABEEE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0859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52C28C-277A-4772-9B33-CAFA3A88E54C}" type="datetime1">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E9888-37D0-4634-82EE-5311AAABEEE3}" type="slidenum">
              <a:rPr lang="en-US" smtClean="0"/>
              <a:t>‹#›</a:t>
            </a:fld>
            <a:endParaRPr lang="en-US"/>
          </a:p>
        </p:txBody>
      </p:sp>
    </p:spTree>
    <p:extLst>
      <p:ext uri="{BB962C8B-B14F-4D97-AF65-F5344CB8AC3E}">
        <p14:creationId xmlns:p14="http://schemas.microsoft.com/office/powerpoint/2010/main" val="792046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02F704-C5DD-4A8E-970A-7B7D29BD4843}" type="datetime1">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E9888-37D0-4634-82EE-5311AAABEEE3}" type="slidenum">
              <a:rPr lang="en-US" smtClean="0"/>
              <a:t>‹#›</a:t>
            </a:fld>
            <a:endParaRPr lang="en-US"/>
          </a:p>
        </p:txBody>
      </p:sp>
    </p:spTree>
    <p:extLst>
      <p:ext uri="{BB962C8B-B14F-4D97-AF65-F5344CB8AC3E}">
        <p14:creationId xmlns:p14="http://schemas.microsoft.com/office/powerpoint/2010/main" val="98343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C8C3B2-2CDE-4CF1-8453-3B40358AFC0F}" type="datetime1">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E9888-37D0-4634-82EE-5311AAABEEE3}" type="slidenum">
              <a:rPr lang="en-US" smtClean="0"/>
              <a:t>‹#›</a:t>
            </a:fld>
            <a:endParaRPr lang="en-US"/>
          </a:p>
        </p:txBody>
      </p:sp>
    </p:spTree>
    <p:extLst>
      <p:ext uri="{BB962C8B-B14F-4D97-AF65-F5344CB8AC3E}">
        <p14:creationId xmlns:p14="http://schemas.microsoft.com/office/powerpoint/2010/main" val="77717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C6F1AE-EE1B-4B14-A87F-ED9F2532DF4C}" type="datetime1">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E9888-37D0-4634-82EE-5311AAABEEE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8129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B73CA5F-C351-4A08-AD0E-639DEEF0DE1B}" type="datetime1">
              <a:rPr lang="en-US" smtClean="0"/>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E9888-37D0-4634-82EE-5311AAABEEE3}" type="slidenum">
              <a:rPr lang="en-US" smtClean="0"/>
              <a:t>‹#›</a:t>
            </a:fld>
            <a:endParaRPr lang="en-US"/>
          </a:p>
        </p:txBody>
      </p:sp>
    </p:spTree>
    <p:extLst>
      <p:ext uri="{BB962C8B-B14F-4D97-AF65-F5344CB8AC3E}">
        <p14:creationId xmlns:p14="http://schemas.microsoft.com/office/powerpoint/2010/main" val="154022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85D172-56C4-4560-9484-430350118176}" type="datetime1">
              <a:rPr lang="en-US" smtClean="0"/>
              <a:t>10/29/2020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7E9888-37D0-4634-82EE-5311AAABEEE3}" type="slidenum">
              <a:rPr lang="en-US" smtClean="0"/>
              <a:t>‹#›</a:t>
            </a:fld>
            <a:endParaRPr lang="en-US"/>
          </a:p>
        </p:txBody>
      </p:sp>
    </p:spTree>
    <p:extLst>
      <p:ext uri="{BB962C8B-B14F-4D97-AF65-F5344CB8AC3E}">
        <p14:creationId xmlns:p14="http://schemas.microsoft.com/office/powerpoint/2010/main" val="310290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B36C70-418E-4535-B681-F603A7866160}" type="datetime1">
              <a:rPr lang="en-US" smtClean="0"/>
              <a:t>10/29/2020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7E9888-37D0-4634-82EE-5311AAABEEE3}" type="slidenum">
              <a:rPr lang="en-US" smtClean="0"/>
              <a:t>‹#›</a:t>
            </a:fld>
            <a:endParaRPr lang="en-US"/>
          </a:p>
        </p:txBody>
      </p:sp>
    </p:spTree>
    <p:extLst>
      <p:ext uri="{BB962C8B-B14F-4D97-AF65-F5344CB8AC3E}">
        <p14:creationId xmlns:p14="http://schemas.microsoft.com/office/powerpoint/2010/main" val="4139768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6755858-6835-4063-A0D7-D5D71A542208}" type="datetime1">
              <a:rPr lang="en-US" smtClean="0"/>
              <a:t>10/29/2020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67E9888-37D0-4634-82EE-5311AAABEEE3}" type="slidenum">
              <a:rPr lang="en-US" smtClean="0"/>
              <a:t>‹#›</a:t>
            </a:fld>
            <a:endParaRPr lang="en-US"/>
          </a:p>
        </p:txBody>
      </p:sp>
    </p:spTree>
    <p:extLst>
      <p:ext uri="{BB962C8B-B14F-4D97-AF65-F5344CB8AC3E}">
        <p14:creationId xmlns:p14="http://schemas.microsoft.com/office/powerpoint/2010/main" val="1238529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D53BE0E-B2E8-4223-BEBF-AAFBCB546F25}" type="datetime1">
              <a:rPr lang="en-US" smtClean="0"/>
              <a:t>10/29/2020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67E9888-37D0-4634-82EE-5311AAABEEE3}" type="slidenum">
              <a:rPr lang="en-US" smtClean="0"/>
              <a:t>‹#›</a:t>
            </a:fld>
            <a:endParaRPr lang="en-US"/>
          </a:p>
        </p:txBody>
      </p:sp>
    </p:spTree>
    <p:extLst>
      <p:ext uri="{BB962C8B-B14F-4D97-AF65-F5344CB8AC3E}">
        <p14:creationId xmlns:p14="http://schemas.microsoft.com/office/powerpoint/2010/main" val="202382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4133AA-0419-43CA-9C6C-049659C14887}" type="datetime1">
              <a:rPr lang="en-US" smtClean="0"/>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E9888-37D0-4634-82EE-5311AAABEEE3}" type="slidenum">
              <a:rPr lang="en-US" smtClean="0"/>
              <a:t>‹#›</a:t>
            </a:fld>
            <a:endParaRPr lang="en-US"/>
          </a:p>
        </p:txBody>
      </p:sp>
    </p:spTree>
    <p:extLst>
      <p:ext uri="{BB962C8B-B14F-4D97-AF65-F5344CB8AC3E}">
        <p14:creationId xmlns:p14="http://schemas.microsoft.com/office/powerpoint/2010/main" val="3336542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B77D5C9-26E2-4FB0-8419-C7944A16B89A}" type="datetime1">
              <a:rPr lang="en-US" smtClean="0"/>
              <a:t>10/29/2020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67E9888-37D0-4634-82EE-5311AAABEEE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52968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a:t>Front-end Web Design</a:t>
            </a:r>
            <a:endParaRPr lang="en-US" sz="6000" dirty="0"/>
          </a:p>
        </p:txBody>
      </p:sp>
      <p:sp>
        <p:nvSpPr>
          <p:cNvPr id="3" name="Subtitle 2"/>
          <p:cNvSpPr>
            <a:spLocks noGrp="1"/>
          </p:cNvSpPr>
          <p:nvPr>
            <p:ph type="subTitle" idx="1"/>
          </p:nvPr>
        </p:nvSpPr>
        <p:spPr/>
        <p:txBody>
          <a:bodyPr>
            <a:normAutofit/>
          </a:bodyPr>
          <a:lstStyle/>
          <a:p>
            <a:pPr algn="r"/>
            <a:r>
              <a:rPr lang="en-US" sz="4000" b="1" dirty="0" smtClean="0"/>
              <a:t>Lecture 2</a:t>
            </a:r>
            <a:endParaRPr lang="en-US" sz="4000" b="1" dirty="0"/>
          </a:p>
        </p:txBody>
      </p:sp>
    </p:spTree>
    <p:extLst>
      <p:ext uri="{BB962C8B-B14F-4D97-AF65-F5344CB8AC3E}">
        <p14:creationId xmlns:p14="http://schemas.microsoft.com/office/powerpoint/2010/main" val="38583486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lists</a:t>
            </a:r>
            <a:endParaRPr lang="en-US" dirty="0"/>
          </a:p>
        </p:txBody>
      </p:sp>
      <p:sp>
        <p:nvSpPr>
          <p:cNvPr id="3" name="Content Placeholder 2"/>
          <p:cNvSpPr>
            <a:spLocks noGrp="1"/>
          </p:cNvSpPr>
          <p:nvPr>
            <p:ph idx="1"/>
          </p:nvPr>
        </p:nvSpPr>
        <p:spPr>
          <a:xfrm>
            <a:off x="1097280" y="1775394"/>
            <a:ext cx="10058400" cy="4023360"/>
          </a:xfrm>
        </p:spPr>
        <p:txBody>
          <a:bodyPr>
            <a:noAutofit/>
          </a:bodyPr>
          <a:lstStyle/>
          <a:p>
            <a:r>
              <a:rPr lang="en-US" sz="4000" dirty="0" smtClean="0">
                <a:solidFill>
                  <a:srgbClr val="FF0000"/>
                </a:solidFill>
              </a:rPr>
              <a:t>Ordered </a:t>
            </a:r>
            <a:r>
              <a:rPr lang="en-US" sz="4000" dirty="0">
                <a:solidFill>
                  <a:srgbClr val="FF0000"/>
                </a:solidFill>
              </a:rPr>
              <a:t>Lists </a:t>
            </a:r>
            <a:endParaRPr lang="en-US" sz="4000" dirty="0" smtClean="0">
              <a:solidFill>
                <a:srgbClr val="FF0000"/>
              </a:solidFill>
            </a:endParaRPr>
          </a:p>
          <a:p>
            <a:r>
              <a:rPr lang="en-US" sz="4000" dirty="0" smtClean="0">
                <a:solidFill>
                  <a:srgbClr val="FF0000"/>
                </a:solidFill>
              </a:rPr>
              <a:t>Unordered Lists</a:t>
            </a:r>
          </a:p>
          <a:p>
            <a:r>
              <a:rPr lang="en-US" sz="4000" dirty="0" smtClean="0">
                <a:solidFill>
                  <a:srgbClr val="FF0000"/>
                </a:solidFill>
              </a:rPr>
              <a:t>Definition Lists</a:t>
            </a:r>
            <a:endParaRPr lang="en-US" sz="4000" dirty="0" smtClean="0">
              <a:solidFill>
                <a:schemeClr val="tx1"/>
              </a:solidFill>
            </a:endParaRPr>
          </a:p>
        </p:txBody>
      </p:sp>
    </p:spTree>
    <p:extLst>
      <p:ext uri="{BB962C8B-B14F-4D97-AF65-F5344CB8AC3E}">
        <p14:creationId xmlns:p14="http://schemas.microsoft.com/office/powerpoint/2010/main" val="27035047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Ordered Lists </a:t>
            </a:r>
          </a:p>
        </p:txBody>
      </p:sp>
      <p:sp>
        <p:nvSpPr>
          <p:cNvPr id="3" name="Content Placeholder 2"/>
          <p:cNvSpPr>
            <a:spLocks noGrp="1"/>
          </p:cNvSpPr>
          <p:nvPr>
            <p:ph idx="1"/>
          </p:nvPr>
        </p:nvSpPr>
        <p:spPr/>
        <p:txBody>
          <a:bodyPr>
            <a:normAutofit/>
          </a:bodyPr>
          <a:lstStyle/>
          <a:p>
            <a:r>
              <a:rPr lang="en-US" dirty="0" smtClean="0">
                <a:solidFill>
                  <a:schemeClr val="tx1"/>
                </a:solidFill>
              </a:rPr>
              <a:t>The </a:t>
            </a:r>
            <a:r>
              <a:rPr lang="en-US" dirty="0">
                <a:solidFill>
                  <a:schemeClr val="tx1"/>
                </a:solidFill>
              </a:rPr>
              <a:t>list items are marked with numbers. An ordered list starts with the &lt;</a:t>
            </a:r>
            <a:r>
              <a:rPr lang="en-US" dirty="0" err="1">
                <a:solidFill>
                  <a:schemeClr val="tx1"/>
                </a:solidFill>
              </a:rPr>
              <a:t>ol</a:t>
            </a:r>
            <a:r>
              <a:rPr lang="en-US" dirty="0">
                <a:solidFill>
                  <a:schemeClr val="tx1"/>
                </a:solidFill>
              </a:rPr>
              <a:t>&gt; tag. Each list item starts with the &lt;li&gt; tag. </a:t>
            </a:r>
          </a:p>
          <a:p>
            <a:r>
              <a:rPr lang="it-IT" sz="2400" dirty="0"/>
              <a:t>&lt;ol&gt;</a:t>
            </a:r>
          </a:p>
          <a:p>
            <a:r>
              <a:rPr lang="it-IT" sz="2400" dirty="0"/>
              <a:t> &lt;li&gt;Coffee&lt;/li&gt;</a:t>
            </a:r>
          </a:p>
          <a:p>
            <a:r>
              <a:rPr lang="it-IT" sz="2400" dirty="0"/>
              <a:t> &lt;li&gt;Tea&lt;/li&gt;</a:t>
            </a:r>
          </a:p>
          <a:p>
            <a:r>
              <a:rPr lang="it-IT" sz="2400" dirty="0"/>
              <a:t>  &lt;li&gt;Milk&lt;/li&gt;</a:t>
            </a:r>
          </a:p>
          <a:p>
            <a:r>
              <a:rPr lang="it-IT" sz="2400" dirty="0"/>
              <a:t>&lt;/ol&gt;</a:t>
            </a:r>
          </a:p>
          <a:p>
            <a:r>
              <a:rPr lang="it-IT" sz="2400" dirty="0" smtClean="0"/>
              <a:t>Attribute: </a:t>
            </a:r>
            <a:r>
              <a:rPr lang="en-US" sz="2400" dirty="0"/>
              <a:t>type="</a:t>
            </a:r>
            <a:r>
              <a:rPr lang="en-US" sz="2400" dirty="0" smtClean="0"/>
              <a:t>1“, “A”, “a”, “I”, “</a:t>
            </a:r>
            <a:r>
              <a:rPr lang="en-US" sz="2400" dirty="0" err="1" smtClean="0"/>
              <a:t>i</a:t>
            </a:r>
            <a:r>
              <a:rPr lang="en-US" sz="2400" dirty="0" smtClean="0"/>
              <a:t>”; start</a:t>
            </a:r>
            <a:r>
              <a:rPr lang="en-US" sz="2400" dirty="0"/>
              <a:t>="5"</a:t>
            </a:r>
          </a:p>
        </p:txBody>
      </p:sp>
    </p:spTree>
    <p:extLst>
      <p:ext uri="{BB962C8B-B14F-4D97-AF65-F5344CB8AC3E}">
        <p14:creationId xmlns:p14="http://schemas.microsoft.com/office/powerpoint/2010/main" val="6229346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Unordered Lists : </a:t>
            </a:r>
          </a:p>
        </p:txBody>
      </p:sp>
      <p:sp>
        <p:nvSpPr>
          <p:cNvPr id="3" name="Content Placeholder 2"/>
          <p:cNvSpPr>
            <a:spLocks noGrp="1"/>
          </p:cNvSpPr>
          <p:nvPr>
            <p:ph idx="1"/>
          </p:nvPr>
        </p:nvSpPr>
        <p:spPr/>
        <p:txBody>
          <a:bodyPr>
            <a:normAutofit lnSpcReduction="10000"/>
          </a:bodyPr>
          <a:lstStyle/>
          <a:p>
            <a:r>
              <a:rPr lang="en-US" dirty="0" smtClean="0">
                <a:solidFill>
                  <a:schemeClr val="tx1"/>
                </a:solidFill>
              </a:rPr>
              <a:t>The </a:t>
            </a:r>
            <a:r>
              <a:rPr lang="en-US" dirty="0">
                <a:solidFill>
                  <a:schemeClr val="tx1"/>
                </a:solidFill>
              </a:rPr>
              <a:t>list items are marked with bullets (typically small black circles). An unordered list starts with the &lt;</a:t>
            </a:r>
            <a:r>
              <a:rPr lang="en-US" dirty="0" err="1">
                <a:solidFill>
                  <a:schemeClr val="tx1"/>
                </a:solidFill>
              </a:rPr>
              <a:t>ul</a:t>
            </a:r>
            <a:r>
              <a:rPr lang="en-US" dirty="0">
                <a:solidFill>
                  <a:schemeClr val="tx1"/>
                </a:solidFill>
              </a:rPr>
              <a:t>&gt; tag. Each list item starts with the &lt;li&gt; tag. </a:t>
            </a:r>
          </a:p>
          <a:p>
            <a:r>
              <a:rPr lang="it-IT" sz="2400" dirty="0"/>
              <a:t>&lt;ul&gt;</a:t>
            </a:r>
          </a:p>
          <a:p>
            <a:r>
              <a:rPr lang="it-IT" sz="2400" dirty="0"/>
              <a:t>&lt;li&gt;Coffee&lt;/li&gt;</a:t>
            </a:r>
          </a:p>
          <a:p>
            <a:r>
              <a:rPr lang="it-IT" sz="2400" dirty="0"/>
              <a:t>&lt;li&gt;Tea&lt;/li&gt;</a:t>
            </a:r>
          </a:p>
          <a:p>
            <a:r>
              <a:rPr lang="it-IT" sz="2400" dirty="0"/>
              <a:t>&lt;li&gt;Milk&lt;/li&gt;</a:t>
            </a:r>
          </a:p>
          <a:p>
            <a:r>
              <a:rPr lang="it-IT" sz="2400" dirty="0"/>
              <a:t>&lt;/ul</a:t>
            </a:r>
            <a:r>
              <a:rPr lang="it-IT" sz="2400" dirty="0" smtClean="0"/>
              <a:t>&gt;</a:t>
            </a:r>
          </a:p>
          <a:p>
            <a:r>
              <a:rPr lang="it-IT" sz="2400" dirty="0" smtClean="0"/>
              <a:t>Attribute: style</a:t>
            </a:r>
            <a:r>
              <a:rPr lang="it-IT" sz="2400" dirty="0"/>
              <a:t>="</a:t>
            </a:r>
            <a:r>
              <a:rPr lang="it-IT" sz="2400" dirty="0" smtClean="0"/>
              <a:t>list-style-type:circle, disc, square, none</a:t>
            </a:r>
            <a:endParaRPr lang="it-IT" sz="2400" dirty="0"/>
          </a:p>
          <a:p>
            <a:r>
              <a:rPr lang="it-IT" sz="2400" dirty="0"/>
              <a:t> </a:t>
            </a:r>
          </a:p>
          <a:p>
            <a:endParaRPr lang="en-US" sz="2400" dirty="0"/>
          </a:p>
        </p:txBody>
      </p:sp>
    </p:spTree>
    <p:extLst>
      <p:ext uri="{BB962C8B-B14F-4D97-AF65-F5344CB8AC3E}">
        <p14:creationId xmlns:p14="http://schemas.microsoft.com/office/powerpoint/2010/main" val="36789925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Lists : </a:t>
            </a:r>
          </a:p>
        </p:txBody>
      </p:sp>
      <p:sp>
        <p:nvSpPr>
          <p:cNvPr id="3" name="Content Placeholder 2"/>
          <p:cNvSpPr>
            <a:spLocks noGrp="1"/>
          </p:cNvSpPr>
          <p:nvPr>
            <p:ph idx="1"/>
          </p:nvPr>
        </p:nvSpPr>
        <p:spPr/>
        <p:txBody>
          <a:bodyPr/>
          <a:lstStyle/>
          <a:p>
            <a:r>
              <a:rPr lang="en-US" dirty="0" smtClean="0">
                <a:solidFill>
                  <a:schemeClr val="tx1"/>
                </a:solidFill>
              </a:rPr>
              <a:t>A </a:t>
            </a:r>
            <a:r>
              <a:rPr lang="en-US" dirty="0">
                <a:solidFill>
                  <a:schemeClr val="tx1"/>
                </a:solidFill>
              </a:rPr>
              <a:t>definition list is not a list of single items. It is a list of items (terms), with a description of each item (term).A definition list starts with a &lt;dl&gt; tag (definition list). Each term starts with a &lt;</a:t>
            </a:r>
            <a:r>
              <a:rPr lang="en-US" dirty="0" err="1">
                <a:solidFill>
                  <a:schemeClr val="tx1"/>
                </a:solidFill>
              </a:rPr>
              <a:t>dt</a:t>
            </a:r>
            <a:r>
              <a:rPr lang="en-US" dirty="0">
                <a:solidFill>
                  <a:schemeClr val="tx1"/>
                </a:solidFill>
              </a:rPr>
              <a:t>&gt; tag (definition term). Each description starts with a &lt;</a:t>
            </a:r>
            <a:r>
              <a:rPr lang="en-US" dirty="0" err="1">
                <a:solidFill>
                  <a:schemeClr val="tx1"/>
                </a:solidFill>
              </a:rPr>
              <a:t>dd</a:t>
            </a:r>
            <a:r>
              <a:rPr lang="en-US" dirty="0">
                <a:solidFill>
                  <a:schemeClr val="tx1"/>
                </a:solidFill>
              </a:rPr>
              <a:t>&gt; tag (definition description). </a:t>
            </a:r>
            <a:endParaRPr lang="en-US" dirty="0" smtClean="0">
              <a:solidFill>
                <a:schemeClr val="tx1"/>
              </a:solidFill>
            </a:endParaRPr>
          </a:p>
          <a:p>
            <a:r>
              <a:rPr lang="en-US" dirty="0"/>
              <a:t>&lt;dl&gt;</a:t>
            </a:r>
          </a:p>
          <a:p>
            <a:r>
              <a:rPr lang="en-US" dirty="0"/>
              <a:t>&lt;</a:t>
            </a:r>
            <a:r>
              <a:rPr lang="en-US" dirty="0" err="1"/>
              <a:t>dt</a:t>
            </a:r>
            <a:r>
              <a:rPr lang="en-US" dirty="0"/>
              <a:t>&gt;Coffee&lt;/</a:t>
            </a:r>
            <a:r>
              <a:rPr lang="en-US" dirty="0" err="1"/>
              <a:t>dt</a:t>
            </a:r>
            <a:r>
              <a:rPr lang="en-US" dirty="0"/>
              <a:t>&gt;</a:t>
            </a:r>
          </a:p>
          <a:p>
            <a:r>
              <a:rPr lang="en-US" dirty="0"/>
              <a:t>&lt;</a:t>
            </a:r>
            <a:r>
              <a:rPr lang="en-US" dirty="0" err="1"/>
              <a:t>dd</a:t>
            </a:r>
            <a:r>
              <a:rPr lang="en-US" dirty="0"/>
              <a:t>&gt;- black hot drink&lt;/</a:t>
            </a:r>
            <a:r>
              <a:rPr lang="en-US" dirty="0" err="1"/>
              <a:t>dd</a:t>
            </a:r>
            <a:r>
              <a:rPr lang="en-US" dirty="0"/>
              <a:t>&gt;</a:t>
            </a:r>
          </a:p>
          <a:p>
            <a:r>
              <a:rPr lang="en-US" dirty="0"/>
              <a:t>&lt;</a:t>
            </a:r>
            <a:r>
              <a:rPr lang="en-US" dirty="0" err="1"/>
              <a:t>dt</a:t>
            </a:r>
            <a:r>
              <a:rPr lang="en-US" dirty="0"/>
              <a:t>&gt;Milk&lt;/</a:t>
            </a:r>
            <a:r>
              <a:rPr lang="en-US" dirty="0" err="1"/>
              <a:t>dt</a:t>
            </a:r>
            <a:r>
              <a:rPr lang="en-US" dirty="0"/>
              <a:t>&gt;</a:t>
            </a:r>
          </a:p>
          <a:p>
            <a:r>
              <a:rPr lang="en-US" dirty="0"/>
              <a:t>&lt;</a:t>
            </a:r>
            <a:r>
              <a:rPr lang="en-US" dirty="0" err="1"/>
              <a:t>dd</a:t>
            </a:r>
            <a:r>
              <a:rPr lang="en-US" dirty="0"/>
              <a:t>&gt;- white cold drink&lt;/</a:t>
            </a:r>
            <a:r>
              <a:rPr lang="en-US" dirty="0" err="1"/>
              <a:t>dd</a:t>
            </a:r>
            <a:r>
              <a:rPr lang="en-US" dirty="0"/>
              <a:t>&gt;</a:t>
            </a:r>
          </a:p>
          <a:p>
            <a:r>
              <a:rPr lang="en-US" dirty="0"/>
              <a:t>&lt;/dl&gt;</a:t>
            </a:r>
          </a:p>
        </p:txBody>
      </p:sp>
    </p:spTree>
    <p:extLst>
      <p:ext uri="{BB962C8B-B14F-4D97-AF65-F5344CB8AC3E}">
        <p14:creationId xmlns:p14="http://schemas.microsoft.com/office/powerpoint/2010/main" val="3555250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tables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92641685"/>
              </p:ext>
            </p:extLst>
          </p:nvPr>
        </p:nvGraphicFramePr>
        <p:xfrm>
          <a:off x="1097278" y="2118451"/>
          <a:ext cx="10223864" cy="3855120"/>
        </p:xfrm>
        <a:graphic>
          <a:graphicData uri="http://schemas.openxmlformats.org/drawingml/2006/table">
            <a:tbl>
              <a:tblPr/>
              <a:tblGrid>
                <a:gridCol w="5111932"/>
                <a:gridCol w="5111932"/>
              </a:tblGrid>
              <a:tr h="725500">
                <a:tc>
                  <a:txBody>
                    <a:bodyPr/>
                    <a:lstStyle/>
                    <a:p>
                      <a:pPr algn="l" fontAlgn="t"/>
                      <a:r>
                        <a:rPr lang="en-US" sz="3600" b="1" dirty="0">
                          <a:solidFill>
                            <a:srgbClr val="000000"/>
                          </a:solidFill>
                          <a:effectLst/>
                          <a:latin typeface="times new roman" panose="02020603050405020304" pitchFamily="18" charset="0"/>
                        </a:rPr>
                        <a:t>Tag</a:t>
                      </a:r>
                    </a:p>
                  </a:txBody>
                  <a:tcPr marL="114300" marR="114300" marT="114300" marB="114300">
                    <a:lnL w="9525" cap="flat" cmpd="sng" algn="ctr">
                      <a:solidFill>
                        <a:srgbClr val="30BD31"/>
                      </a:solidFill>
                      <a:prstDash val="solid"/>
                      <a:round/>
                      <a:headEnd type="none" w="med" len="med"/>
                      <a:tailEnd type="none" w="med" len="med"/>
                    </a:lnL>
                    <a:lnR w="9525" cap="flat" cmpd="sng" algn="ctr">
                      <a:solidFill>
                        <a:srgbClr val="30BD31"/>
                      </a:solidFill>
                      <a:prstDash val="solid"/>
                      <a:round/>
                      <a:headEnd type="none" w="med" len="med"/>
                      <a:tailEnd type="none" w="med" len="med"/>
                    </a:lnR>
                    <a:lnT w="9525" cap="flat" cmpd="sng" algn="ctr">
                      <a:solidFill>
                        <a:srgbClr val="30BD3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3600" b="1" dirty="0">
                          <a:solidFill>
                            <a:srgbClr val="000000"/>
                          </a:solidFill>
                          <a:effectLst/>
                          <a:latin typeface="times new roman" panose="02020603050405020304" pitchFamily="18" charset="0"/>
                        </a:rPr>
                        <a:t>Description</a:t>
                      </a:r>
                    </a:p>
                  </a:txBody>
                  <a:tcPr marL="114300" marR="114300" marT="114300" marB="114300">
                    <a:lnL w="9525" cap="flat" cmpd="sng" algn="ctr">
                      <a:solidFill>
                        <a:srgbClr val="30BD31"/>
                      </a:solidFill>
                      <a:prstDash val="solid"/>
                      <a:round/>
                      <a:headEnd type="none" w="med" len="med"/>
                      <a:tailEnd type="none" w="med" len="med"/>
                    </a:lnL>
                    <a:lnR w="9525" cap="flat" cmpd="sng" algn="ctr">
                      <a:solidFill>
                        <a:srgbClr val="30BD31"/>
                      </a:solidFill>
                      <a:prstDash val="solid"/>
                      <a:round/>
                      <a:headEnd type="none" w="med" len="med"/>
                      <a:tailEnd type="none" w="med" len="med"/>
                    </a:lnR>
                    <a:lnT w="9525" cap="flat" cmpd="sng" algn="ctr">
                      <a:solidFill>
                        <a:srgbClr val="30BD3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615576">
                <a:tc>
                  <a:txBody>
                    <a:bodyPr/>
                    <a:lstStyle/>
                    <a:p>
                      <a:pPr algn="just" fontAlgn="t"/>
                      <a:r>
                        <a:rPr lang="en-US" b="0" i="0">
                          <a:solidFill>
                            <a:srgbClr val="000000"/>
                          </a:solidFill>
                          <a:effectLst/>
                          <a:latin typeface="verdana" panose="020B0604030504040204" pitchFamily="34" charset="0"/>
                        </a:rPr>
                        <a:t>&lt;table&gt;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panose="020B0604030504040204" pitchFamily="34" charset="0"/>
                        </a:rPr>
                        <a:t>It defines a table.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15576">
                <a:tc>
                  <a:txBody>
                    <a:bodyPr/>
                    <a:lstStyle/>
                    <a:p>
                      <a:pPr algn="just" fontAlgn="t"/>
                      <a:r>
                        <a:rPr lang="en-US" b="0" i="0" dirty="0">
                          <a:solidFill>
                            <a:srgbClr val="000000"/>
                          </a:solidFill>
                          <a:effectLst/>
                          <a:latin typeface="verdana" panose="020B0604030504040204" pitchFamily="34" charset="0"/>
                        </a:rPr>
                        <a:t>&lt;</a:t>
                      </a:r>
                      <a:r>
                        <a:rPr lang="en-US" b="0" i="0" dirty="0" err="1">
                          <a:solidFill>
                            <a:srgbClr val="000000"/>
                          </a:solidFill>
                          <a:effectLst/>
                          <a:latin typeface="verdana" panose="020B0604030504040204" pitchFamily="34" charset="0"/>
                        </a:rPr>
                        <a:t>tr</a:t>
                      </a:r>
                      <a:r>
                        <a:rPr lang="en-US" b="0" i="0" dirty="0">
                          <a:solidFill>
                            <a:srgbClr val="000000"/>
                          </a:solidFill>
                          <a:effectLst/>
                          <a:latin typeface="verdana" panose="020B0604030504040204" pitchFamily="34" charset="0"/>
                        </a:rPr>
                        <a:t>&gt;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b="0" i="0">
                          <a:solidFill>
                            <a:srgbClr val="000000"/>
                          </a:solidFill>
                          <a:effectLst/>
                          <a:latin typeface="verdana" panose="020B0604030504040204" pitchFamily="34" charset="0"/>
                        </a:rPr>
                        <a:t>It defines a row in a table.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15576">
                <a:tc>
                  <a:txBody>
                    <a:bodyPr/>
                    <a:lstStyle/>
                    <a:p>
                      <a:pPr algn="just" fontAlgn="t"/>
                      <a:r>
                        <a:rPr lang="en-US" b="0" i="0">
                          <a:solidFill>
                            <a:srgbClr val="000000"/>
                          </a:solidFill>
                          <a:effectLst/>
                          <a:latin typeface="verdana" panose="020B0604030504040204" pitchFamily="34" charset="0"/>
                        </a:rPr>
                        <a:t>&lt;th&gt;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panose="020B0604030504040204" pitchFamily="34" charset="0"/>
                        </a:rPr>
                        <a:t>It defines a header cell in a table.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15576">
                <a:tc>
                  <a:txBody>
                    <a:bodyPr/>
                    <a:lstStyle/>
                    <a:p>
                      <a:pPr algn="just" fontAlgn="t"/>
                      <a:r>
                        <a:rPr lang="en-US" b="0" i="0">
                          <a:solidFill>
                            <a:srgbClr val="000000"/>
                          </a:solidFill>
                          <a:effectLst/>
                          <a:latin typeface="verdana" panose="020B0604030504040204" pitchFamily="34" charset="0"/>
                        </a:rPr>
                        <a:t>&lt;td&gt;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b="0" i="0">
                          <a:solidFill>
                            <a:srgbClr val="000000"/>
                          </a:solidFill>
                          <a:effectLst/>
                          <a:latin typeface="verdana" panose="020B0604030504040204" pitchFamily="34" charset="0"/>
                        </a:rPr>
                        <a:t>It defines a cell in a table.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15576">
                <a:tc>
                  <a:txBody>
                    <a:bodyPr/>
                    <a:lstStyle/>
                    <a:p>
                      <a:pPr algn="just" fontAlgn="t"/>
                      <a:r>
                        <a:rPr lang="en-US" b="0" i="0">
                          <a:solidFill>
                            <a:srgbClr val="000000"/>
                          </a:solidFill>
                          <a:effectLst/>
                          <a:latin typeface="verdana" panose="020B0604030504040204" pitchFamily="34" charset="0"/>
                        </a:rPr>
                        <a:t>&lt;caption&gt;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b="0" i="0" dirty="0">
                          <a:solidFill>
                            <a:srgbClr val="000000"/>
                          </a:solidFill>
                          <a:effectLst/>
                          <a:latin typeface="verdana" panose="020B0604030504040204" pitchFamily="34" charset="0"/>
                        </a:rPr>
                        <a:t>It defines the table caption.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7019923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ables</a:t>
            </a:r>
            <a:endParaRPr lang="en-US" dirty="0"/>
          </a:p>
        </p:txBody>
      </p:sp>
      <p:sp>
        <p:nvSpPr>
          <p:cNvPr id="3" name="Content Placeholder 2"/>
          <p:cNvSpPr>
            <a:spLocks noGrp="1"/>
          </p:cNvSpPr>
          <p:nvPr>
            <p:ph idx="1"/>
          </p:nvPr>
        </p:nvSpPr>
        <p:spPr/>
        <p:txBody>
          <a:bodyPr/>
          <a:lstStyle/>
          <a:p>
            <a:r>
              <a:rPr lang="en-US" b="1" dirty="0"/>
              <a:t>&lt;table&gt;</a:t>
            </a:r>
            <a:r>
              <a:rPr lang="en-US" dirty="0"/>
              <a:t>  </a:t>
            </a:r>
          </a:p>
          <a:p>
            <a:r>
              <a:rPr lang="en-US" b="1" dirty="0"/>
              <a:t>&lt;</a:t>
            </a:r>
            <a:r>
              <a:rPr lang="en-US" b="1" dirty="0" err="1"/>
              <a:t>tr</a:t>
            </a:r>
            <a:r>
              <a:rPr lang="en-US" b="1" dirty="0"/>
              <a:t>&gt;&lt;</a:t>
            </a:r>
            <a:r>
              <a:rPr lang="en-US" b="1" dirty="0" err="1" smtClean="0"/>
              <a:t>th</a:t>
            </a:r>
            <a:r>
              <a:rPr lang="en-US" b="1" dirty="0" smtClean="0"/>
              <a:t>&gt;</a:t>
            </a:r>
            <a:r>
              <a:rPr lang="en-US" dirty="0" err="1" smtClean="0"/>
              <a:t>FirstName</a:t>
            </a:r>
            <a:r>
              <a:rPr lang="en-US" b="1" dirty="0"/>
              <a:t>&lt;/</a:t>
            </a:r>
            <a:r>
              <a:rPr lang="en-US" b="1" dirty="0" err="1"/>
              <a:t>th</a:t>
            </a:r>
            <a:r>
              <a:rPr lang="en-US" b="1" dirty="0"/>
              <a:t>&gt;&lt;</a:t>
            </a:r>
            <a:r>
              <a:rPr lang="en-US" b="1" dirty="0" err="1" smtClean="0"/>
              <a:t>th</a:t>
            </a:r>
            <a:r>
              <a:rPr lang="en-US" b="1" dirty="0" smtClean="0"/>
              <a:t>&gt;</a:t>
            </a:r>
            <a:r>
              <a:rPr lang="en-US" dirty="0" smtClean="0"/>
              <a:t>Last Name</a:t>
            </a:r>
            <a:r>
              <a:rPr lang="en-US" b="1" dirty="0"/>
              <a:t>&lt;/</a:t>
            </a:r>
            <a:r>
              <a:rPr lang="en-US" b="1" dirty="0" err="1"/>
              <a:t>th</a:t>
            </a:r>
            <a:r>
              <a:rPr lang="en-US" b="1" dirty="0"/>
              <a:t>&gt;&lt;</a:t>
            </a:r>
            <a:r>
              <a:rPr lang="en-US" b="1" dirty="0" err="1" smtClean="0"/>
              <a:t>th</a:t>
            </a:r>
            <a:r>
              <a:rPr lang="en-US" b="1" dirty="0" smtClean="0"/>
              <a:t>&gt;</a:t>
            </a:r>
            <a:r>
              <a:rPr lang="en-US" dirty="0" smtClean="0"/>
              <a:t>Group</a:t>
            </a:r>
            <a:r>
              <a:rPr lang="en-US" b="1" dirty="0" smtClean="0"/>
              <a:t>&lt;/</a:t>
            </a:r>
            <a:r>
              <a:rPr lang="en-US" b="1" dirty="0" err="1"/>
              <a:t>th</a:t>
            </a:r>
            <a:r>
              <a:rPr lang="en-US" b="1" dirty="0"/>
              <a:t>&gt;&lt;/</a:t>
            </a:r>
            <a:r>
              <a:rPr lang="en-US" b="1" dirty="0" err="1"/>
              <a:t>tr</a:t>
            </a:r>
            <a:r>
              <a:rPr lang="en-US" b="1" dirty="0"/>
              <a:t>&gt;</a:t>
            </a:r>
            <a:r>
              <a:rPr lang="en-US" dirty="0"/>
              <a:t>  </a:t>
            </a:r>
          </a:p>
          <a:p>
            <a:r>
              <a:rPr lang="en-US" b="1" dirty="0"/>
              <a:t>&lt;</a:t>
            </a:r>
            <a:r>
              <a:rPr lang="en-US" b="1" dirty="0" err="1"/>
              <a:t>tr</a:t>
            </a:r>
            <a:r>
              <a:rPr lang="en-US" b="1" dirty="0"/>
              <a:t>&gt;&lt;</a:t>
            </a:r>
            <a:r>
              <a:rPr lang="en-US" b="1" dirty="0" smtClean="0"/>
              <a:t>td&gt;</a:t>
            </a:r>
            <a:r>
              <a:rPr lang="en-US" dirty="0" err="1" smtClean="0"/>
              <a:t>Eziz</a:t>
            </a:r>
            <a:r>
              <a:rPr lang="en-US" b="1" dirty="0" smtClean="0"/>
              <a:t>&lt;/</a:t>
            </a:r>
            <a:r>
              <a:rPr lang="en-US" b="1" dirty="0"/>
              <a:t>td&gt;&lt;</a:t>
            </a:r>
            <a:r>
              <a:rPr lang="en-US" b="1" dirty="0" smtClean="0"/>
              <a:t>td&gt;</a:t>
            </a:r>
            <a:r>
              <a:rPr lang="en-US" dirty="0" err="1" smtClean="0"/>
              <a:t>Rahmanov</a:t>
            </a:r>
            <a:r>
              <a:rPr lang="en-US" b="1" dirty="0" smtClean="0"/>
              <a:t>&lt;/</a:t>
            </a:r>
            <a:r>
              <a:rPr lang="en-US" b="1" dirty="0"/>
              <a:t>td&gt;&lt;</a:t>
            </a:r>
            <a:r>
              <a:rPr lang="en-US" b="1" dirty="0" smtClean="0"/>
              <a:t>td&gt;</a:t>
            </a:r>
            <a:r>
              <a:rPr lang="en-US" dirty="0" smtClean="0"/>
              <a:t>Soft2</a:t>
            </a:r>
            <a:r>
              <a:rPr lang="en-US" b="1" dirty="0" smtClean="0"/>
              <a:t>&lt;/</a:t>
            </a:r>
            <a:r>
              <a:rPr lang="en-US" b="1" dirty="0"/>
              <a:t>td&gt;&lt;/</a:t>
            </a:r>
            <a:r>
              <a:rPr lang="en-US" b="1" dirty="0" err="1"/>
              <a:t>tr</a:t>
            </a:r>
            <a:r>
              <a:rPr lang="en-US" b="1" dirty="0"/>
              <a:t>&gt;</a:t>
            </a:r>
            <a:r>
              <a:rPr lang="en-US" dirty="0"/>
              <a:t>  </a:t>
            </a:r>
          </a:p>
          <a:p>
            <a:r>
              <a:rPr lang="en-US" b="1" dirty="0"/>
              <a:t>&lt;</a:t>
            </a:r>
            <a:r>
              <a:rPr lang="en-US" b="1" dirty="0" err="1"/>
              <a:t>tr</a:t>
            </a:r>
            <a:r>
              <a:rPr lang="en-US" b="1" dirty="0"/>
              <a:t>&gt;&lt;</a:t>
            </a:r>
            <a:r>
              <a:rPr lang="en-US" b="1" dirty="0" smtClean="0"/>
              <a:t>td&gt;</a:t>
            </a:r>
            <a:r>
              <a:rPr lang="en-US" dirty="0" err="1" smtClean="0"/>
              <a:t>Bahar</a:t>
            </a:r>
            <a:r>
              <a:rPr lang="en-US" b="1" dirty="0" smtClean="0"/>
              <a:t>&lt;/</a:t>
            </a:r>
            <a:r>
              <a:rPr lang="en-US" b="1" dirty="0"/>
              <a:t>td&gt;&lt;</a:t>
            </a:r>
            <a:r>
              <a:rPr lang="en-US" b="1" dirty="0" smtClean="0"/>
              <a:t>td&gt;</a:t>
            </a:r>
            <a:r>
              <a:rPr lang="en-US" dirty="0" err="1" smtClean="0"/>
              <a:t>Amanova</a:t>
            </a:r>
            <a:r>
              <a:rPr lang="en-US" b="1" dirty="0" smtClean="0"/>
              <a:t>&lt;/</a:t>
            </a:r>
            <a:r>
              <a:rPr lang="en-US" b="1" dirty="0"/>
              <a:t>td&gt;&lt;</a:t>
            </a:r>
            <a:r>
              <a:rPr lang="en-US" b="1" dirty="0" smtClean="0"/>
              <a:t>td&gt;</a:t>
            </a:r>
            <a:r>
              <a:rPr lang="en-US" dirty="0" smtClean="0"/>
              <a:t>IT2</a:t>
            </a:r>
            <a:r>
              <a:rPr lang="en-US" b="1" dirty="0" smtClean="0"/>
              <a:t>&lt;/</a:t>
            </a:r>
            <a:r>
              <a:rPr lang="en-US" b="1" dirty="0"/>
              <a:t>td&gt;&lt;/</a:t>
            </a:r>
            <a:r>
              <a:rPr lang="en-US" b="1" dirty="0" err="1"/>
              <a:t>tr</a:t>
            </a:r>
            <a:r>
              <a:rPr lang="en-US" b="1" dirty="0"/>
              <a:t>&gt;</a:t>
            </a:r>
            <a:r>
              <a:rPr lang="en-US" dirty="0"/>
              <a:t>  </a:t>
            </a:r>
          </a:p>
          <a:p>
            <a:r>
              <a:rPr lang="en-US" b="1" dirty="0"/>
              <a:t>&lt;</a:t>
            </a:r>
            <a:r>
              <a:rPr lang="en-US" b="1" dirty="0" err="1"/>
              <a:t>tr</a:t>
            </a:r>
            <a:r>
              <a:rPr lang="en-US" b="1" dirty="0"/>
              <a:t>&gt;&lt;</a:t>
            </a:r>
            <a:r>
              <a:rPr lang="en-US" b="1" dirty="0" smtClean="0"/>
              <a:t>td&gt;</a:t>
            </a:r>
            <a:r>
              <a:rPr lang="en-US" dirty="0" err="1" smtClean="0"/>
              <a:t>Merdan</a:t>
            </a:r>
            <a:r>
              <a:rPr lang="en-US" b="1" dirty="0" smtClean="0"/>
              <a:t>&lt;/</a:t>
            </a:r>
            <a:r>
              <a:rPr lang="en-US" b="1" dirty="0"/>
              <a:t>td&gt;&lt;</a:t>
            </a:r>
            <a:r>
              <a:rPr lang="en-US" b="1" dirty="0" smtClean="0"/>
              <a:t>td&gt;</a:t>
            </a:r>
            <a:r>
              <a:rPr lang="en-US" dirty="0" err="1" smtClean="0"/>
              <a:t>Danatarov</a:t>
            </a:r>
            <a:r>
              <a:rPr lang="en-US" b="1" dirty="0" smtClean="0"/>
              <a:t>&lt;/</a:t>
            </a:r>
            <a:r>
              <a:rPr lang="en-US" b="1" dirty="0"/>
              <a:t>td&gt;&lt;</a:t>
            </a:r>
            <a:r>
              <a:rPr lang="en-US" b="1" dirty="0" smtClean="0"/>
              <a:t>td&gt;</a:t>
            </a:r>
            <a:r>
              <a:rPr lang="en-US" dirty="0" smtClean="0"/>
              <a:t>IT2</a:t>
            </a:r>
            <a:r>
              <a:rPr lang="en-US" b="1" dirty="0" smtClean="0"/>
              <a:t>&lt;/</a:t>
            </a:r>
            <a:r>
              <a:rPr lang="en-US" b="1" dirty="0"/>
              <a:t>td&gt;&lt;/</a:t>
            </a:r>
            <a:r>
              <a:rPr lang="en-US" b="1" dirty="0" err="1"/>
              <a:t>tr</a:t>
            </a:r>
            <a:r>
              <a:rPr lang="en-US" b="1" dirty="0"/>
              <a:t>&gt;</a:t>
            </a:r>
            <a:r>
              <a:rPr lang="en-US" dirty="0"/>
              <a:t>  </a:t>
            </a:r>
          </a:p>
          <a:p>
            <a:r>
              <a:rPr lang="en-US" b="1" dirty="0"/>
              <a:t>&lt;</a:t>
            </a:r>
            <a:r>
              <a:rPr lang="en-US" b="1" dirty="0" err="1"/>
              <a:t>tr</a:t>
            </a:r>
            <a:r>
              <a:rPr lang="en-US" b="1" dirty="0"/>
              <a:t>&gt;&lt;</a:t>
            </a:r>
            <a:r>
              <a:rPr lang="en-US" b="1" dirty="0" smtClean="0"/>
              <a:t>td&gt;</a:t>
            </a:r>
            <a:r>
              <a:rPr lang="en-US" dirty="0" smtClean="0"/>
              <a:t>Mustafa</a:t>
            </a:r>
            <a:r>
              <a:rPr lang="en-US" b="1" dirty="0" smtClean="0"/>
              <a:t>&lt;/</a:t>
            </a:r>
            <a:r>
              <a:rPr lang="en-US" b="1" dirty="0"/>
              <a:t>td&gt;&lt;</a:t>
            </a:r>
            <a:r>
              <a:rPr lang="en-US" b="1" dirty="0" smtClean="0"/>
              <a:t>td&gt;</a:t>
            </a:r>
            <a:r>
              <a:rPr lang="en-US" dirty="0" err="1" smtClean="0"/>
              <a:t>Gelenov</a:t>
            </a:r>
            <a:r>
              <a:rPr lang="en-US" b="1" dirty="0" smtClean="0"/>
              <a:t>&lt;/</a:t>
            </a:r>
            <a:r>
              <a:rPr lang="en-US" b="1" dirty="0"/>
              <a:t>td&gt;&lt;</a:t>
            </a:r>
            <a:r>
              <a:rPr lang="en-US" b="1" dirty="0" smtClean="0"/>
              <a:t>td&gt;</a:t>
            </a:r>
            <a:r>
              <a:rPr lang="en-US" dirty="0" smtClean="0"/>
              <a:t>Comtech2</a:t>
            </a:r>
            <a:r>
              <a:rPr lang="en-US" b="1" dirty="0" smtClean="0"/>
              <a:t>&lt;/</a:t>
            </a:r>
            <a:r>
              <a:rPr lang="en-US" b="1" dirty="0"/>
              <a:t>td&gt;&lt;/</a:t>
            </a:r>
            <a:r>
              <a:rPr lang="en-US" b="1" dirty="0" err="1"/>
              <a:t>tr</a:t>
            </a:r>
            <a:r>
              <a:rPr lang="en-US" b="1" dirty="0"/>
              <a:t>&gt;</a:t>
            </a:r>
            <a:r>
              <a:rPr lang="en-US" dirty="0"/>
              <a:t>  </a:t>
            </a:r>
          </a:p>
          <a:p>
            <a:r>
              <a:rPr lang="en-US" b="1" dirty="0"/>
              <a:t>&lt;/table&gt;</a:t>
            </a:r>
            <a:r>
              <a:rPr lang="en-US" dirty="0"/>
              <a:t> </a:t>
            </a:r>
            <a:endParaRPr lang="en-US" dirty="0" smtClean="0"/>
          </a:p>
          <a:p>
            <a:endParaRPr lang="en-US" dirty="0"/>
          </a:p>
          <a:p>
            <a:r>
              <a:rPr lang="en-US" dirty="0" smtClean="0"/>
              <a:t>Attribute: border=“1”</a:t>
            </a:r>
            <a:endParaRPr lang="en-US" dirty="0"/>
          </a:p>
          <a:p>
            <a:endParaRPr lang="en-US" dirty="0"/>
          </a:p>
        </p:txBody>
      </p:sp>
    </p:spTree>
    <p:extLst>
      <p:ext uri="{BB962C8B-B14F-4D97-AF65-F5344CB8AC3E}">
        <p14:creationId xmlns:p14="http://schemas.microsoft.com/office/powerpoint/2010/main" val="38169124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of table</a:t>
            </a:r>
            <a:endParaRPr lang="en-US" dirty="0"/>
          </a:p>
        </p:txBody>
      </p:sp>
      <p:sp>
        <p:nvSpPr>
          <p:cNvPr id="3" name="Content Placeholder 2"/>
          <p:cNvSpPr>
            <a:spLocks noGrp="1"/>
          </p:cNvSpPr>
          <p:nvPr>
            <p:ph idx="1"/>
          </p:nvPr>
        </p:nvSpPr>
        <p:spPr>
          <a:xfrm>
            <a:off x="1097280" y="1737360"/>
            <a:ext cx="10058400" cy="4023360"/>
          </a:xfrm>
        </p:spPr>
        <p:txBody>
          <a:bodyPr>
            <a:noAutofit/>
          </a:bodyPr>
          <a:lstStyle/>
          <a:p>
            <a:r>
              <a:rPr lang="en-US" sz="1600" b="1" dirty="0"/>
              <a:t>&lt;table border="1"&gt;  </a:t>
            </a:r>
          </a:p>
          <a:p>
            <a:r>
              <a:rPr lang="en-US" sz="1600" b="1" dirty="0"/>
              <a:t>  &lt;</a:t>
            </a:r>
            <a:r>
              <a:rPr lang="en-US" sz="1600" b="1" dirty="0" err="1"/>
              <a:t>tr</a:t>
            </a:r>
            <a:r>
              <a:rPr lang="en-US" sz="1600" b="1" dirty="0"/>
              <a:t>&gt;  </a:t>
            </a:r>
          </a:p>
          <a:p>
            <a:r>
              <a:rPr lang="en-US" sz="1600" b="1" dirty="0"/>
              <a:t>    &lt;</a:t>
            </a:r>
            <a:r>
              <a:rPr lang="en-US" sz="1600" b="1" dirty="0" err="1"/>
              <a:t>th</a:t>
            </a:r>
            <a:r>
              <a:rPr lang="en-US" sz="1600" b="1" dirty="0"/>
              <a:t>&gt;</a:t>
            </a:r>
            <a:r>
              <a:rPr lang="en-US" sz="1600" dirty="0"/>
              <a:t>Faculty</a:t>
            </a:r>
            <a:r>
              <a:rPr lang="en-US" sz="1600" b="1" dirty="0"/>
              <a:t>&lt;/</a:t>
            </a:r>
            <a:r>
              <a:rPr lang="en-US" sz="1600" b="1" dirty="0" err="1"/>
              <a:t>th</a:t>
            </a:r>
            <a:r>
              <a:rPr lang="en-US" sz="1600" b="1" dirty="0"/>
              <a:t>&gt;  </a:t>
            </a:r>
          </a:p>
          <a:p>
            <a:r>
              <a:rPr lang="en-US" sz="1600" b="1" dirty="0"/>
              <a:t>    &lt;</a:t>
            </a:r>
            <a:r>
              <a:rPr lang="en-US" sz="1600" b="1" dirty="0" err="1"/>
              <a:t>th</a:t>
            </a:r>
            <a:r>
              <a:rPr lang="en-US" sz="1600" b="1" dirty="0"/>
              <a:t> </a:t>
            </a:r>
            <a:r>
              <a:rPr lang="en-US" sz="1600" b="1" dirty="0" err="1"/>
              <a:t>colspan</a:t>
            </a:r>
            <a:r>
              <a:rPr lang="en-US" sz="1600" b="1" dirty="0"/>
              <a:t>="3"&gt;</a:t>
            </a:r>
            <a:r>
              <a:rPr lang="en-US" sz="1600" dirty="0"/>
              <a:t>Majors</a:t>
            </a:r>
            <a:r>
              <a:rPr lang="en-US" sz="1600" b="1" dirty="0"/>
              <a:t>&lt;/</a:t>
            </a:r>
            <a:r>
              <a:rPr lang="en-US" sz="1600" b="1" dirty="0" err="1"/>
              <a:t>th</a:t>
            </a:r>
            <a:r>
              <a:rPr lang="en-US" sz="1600" b="1" dirty="0"/>
              <a:t>&gt;  </a:t>
            </a:r>
          </a:p>
          <a:p>
            <a:r>
              <a:rPr lang="en-US" sz="1600" b="1" dirty="0"/>
              <a:t>  &lt;/</a:t>
            </a:r>
            <a:r>
              <a:rPr lang="en-US" sz="1600" b="1" dirty="0" err="1"/>
              <a:t>tr</a:t>
            </a:r>
            <a:r>
              <a:rPr lang="en-US" sz="1600" b="1" dirty="0"/>
              <a:t>&gt;  </a:t>
            </a:r>
          </a:p>
          <a:p>
            <a:r>
              <a:rPr lang="en-US" sz="1600" b="1" dirty="0"/>
              <a:t>  &lt;</a:t>
            </a:r>
            <a:r>
              <a:rPr lang="en-US" sz="1600" b="1" dirty="0" err="1"/>
              <a:t>tr</a:t>
            </a:r>
            <a:r>
              <a:rPr lang="en-US" sz="1600" b="1" dirty="0"/>
              <a:t>&gt;  </a:t>
            </a:r>
          </a:p>
          <a:p>
            <a:r>
              <a:rPr lang="en-US" sz="1600" b="1" dirty="0"/>
              <a:t>    &lt;td&gt;</a:t>
            </a:r>
            <a:r>
              <a:rPr lang="en-US" sz="1600" dirty="0"/>
              <a:t>Economics</a:t>
            </a:r>
            <a:r>
              <a:rPr lang="en-US" sz="1600" b="1" dirty="0"/>
              <a:t>&lt;/td&gt;  </a:t>
            </a:r>
          </a:p>
          <a:p>
            <a:r>
              <a:rPr lang="en-US" sz="1600" b="1" dirty="0"/>
              <a:t>    &lt;td&gt;</a:t>
            </a:r>
            <a:r>
              <a:rPr lang="en-US" sz="1600" dirty="0"/>
              <a:t>Soft</a:t>
            </a:r>
            <a:r>
              <a:rPr lang="en-US" sz="1600" b="1" dirty="0"/>
              <a:t>&lt;/td&gt;  </a:t>
            </a:r>
          </a:p>
          <a:p>
            <a:r>
              <a:rPr lang="en-US" sz="1600" b="1" dirty="0"/>
              <a:t>    &lt;td&gt;</a:t>
            </a:r>
            <a:r>
              <a:rPr lang="en-US" sz="1600" dirty="0"/>
              <a:t>IT</a:t>
            </a:r>
            <a:r>
              <a:rPr lang="en-US" sz="1600" b="1" dirty="0"/>
              <a:t>&lt;/td&gt;  </a:t>
            </a:r>
          </a:p>
          <a:p>
            <a:r>
              <a:rPr lang="en-US" sz="1600" b="1" dirty="0"/>
              <a:t>     &lt;td&gt;</a:t>
            </a:r>
            <a:r>
              <a:rPr lang="en-US" sz="1600" dirty="0" err="1"/>
              <a:t>Comtech</a:t>
            </a:r>
            <a:r>
              <a:rPr lang="en-US" sz="1600" b="1" dirty="0"/>
              <a:t>&lt;/td&gt;  </a:t>
            </a:r>
          </a:p>
          <a:p>
            <a:r>
              <a:rPr lang="en-US" sz="1600" b="1" dirty="0"/>
              <a:t>&lt;/</a:t>
            </a:r>
            <a:r>
              <a:rPr lang="en-US" sz="1600" b="1" dirty="0" err="1"/>
              <a:t>tr</a:t>
            </a:r>
            <a:r>
              <a:rPr lang="en-US" sz="1600" b="1" dirty="0"/>
              <a:t>&gt;  </a:t>
            </a:r>
          </a:p>
          <a:p>
            <a:r>
              <a:rPr lang="en-US" sz="1600" b="1" dirty="0"/>
              <a:t>&lt;/table&gt; </a:t>
            </a:r>
            <a:endParaRPr lang="en-US" sz="1600" dirty="0"/>
          </a:p>
        </p:txBody>
      </p:sp>
    </p:spTree>
    <p:extLst>
      <p:ext uri="{BB962C8B-B14F-4D97-AF65-F5344CB8AC3E}">
        <p14:creationId xmlns:p14="http://schemas.microsoft.com/office/powerpoint/2010/main" val="32796696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&lt;table&gt;</a:t>
            </a:r>
            <a:r>
              <a:rPr lang="en-US" dirty="0"/>
              <a:t>    </a:t>
            </a:r>
          </a:p>
          <a:p>
            <a:r>
              <a:rPr lang="en-US" b="1" dirty="0"/>
              <a:t>&lt;</a:t>
            </a:r>
            <a:r>
              <a:rPr lang="en-US" b="1" dirty="0" err="1"/>
              <a:t>tr</a:t>
            </a:r>
            <a:r>
              <a:rPr lang="en-US" b="1" dirty="0"/>
              <a:t>&gt;&lt;</a:t>
            </a:r>
            <a:r>
              <a:rPr lang="en-US" b="1" dirty="0" err="1"/>
              <a:t>th</a:t>
            </a:r>
            <a:r>
              <a:rPr lang="en-US" b="1" dirty="0"/>
              <a:t>&gt;</a:t>
            </a:r>
            <a:r>
              <a:rPr lang="en-US" dirty="0"/>
              <a:t>Name</a:t>
            </a:r>
            <a:r>
              <a:rPr lang="en-US" b="1" dirty="0"/>
              <a:t>&lt;/</a:t>
            </a:r>
            <a:r>
              <a:rPr lang="en-US" b="1" dirty="0" err="1"/>
              <a:t>th</a:t>
            </a:r>
            <a:r>
              <a:rPr lang="en-US" b="1" dirty="0"/>
              <a:t>&gt;&lt;td&gt;</a:t>
            </a:r>
            <a:r>
              <a:rPr lang="en-US" dirty="0" err="1"/>
              <a:t>Ajeet</a:t>
            </a:r>
            <a:r>
              <a:rPr lang="en-US" dirty="0"/>
              <a:t> </a:t>
            </a:r>
            <a:r>
              <a:rPr lang="en-US" dirty="0" err="1"/>
              <a:t>Maurya</a:t>
            </a:r>
            <a:r>
              <a:rPr lang="en-US" b="1" dirty="0"/>
              <a:t>&lt;/td&gt;&lt;/</a:t>
            </a:r>
            <a:r>
              <a:rPr lang="en-US" b="1" dirty="0" err="1"/>
              <a:t>tr</a:t>
            </a:r>
            <a:r>
              <a:rPr lang="en-US" b="1" dirty="0"/>
              <a:t>&gt;</a:t>
            </a:r>
            <a:r>
              <a:rPr lang="en-US" dirty="0"/>
              <a:t>    </a:t>
            </a:r>
          </a:p>
          <a:p>
            <a:r>
              <a:rPr lang="en-US" b="1" dirty="0"/>
              <a:t>&lt;</a:t>
            </a:r>
            <a:r>
              <a:rPr lang="en-US" b="1" dirty="0" err="1"/>
              <a:t>tr</a:t>
            </a:r>
            <a:r>
              <a:rPr lang="en-US" b="1" dirty="0"/>
              <a:t>&gt;&lt;</a:t>
            </a:r>
            <a:r>
              <a:rPr lang="en-US" b="1" dirty="0" err="1"/>
              <a:t>th</a:t>
            </a:r>
            <a:r>
              <a:rPr lang="en-US" dirty="0"/>
              <a:t> </a:t>
            </a:r>
            <a:r>
              <a:rPr lang="en-US" dirty="0" err="1"/>
              <a:t>rowspan</a:t>
            </a:r>
            <a:r>
              <a:rPr lang="en-US" dirty="0"/>
              <a:t>="2"</a:t>
            </a:r>
            <a:r>
              <a:rPr lang="en-US" b="1" dirty="0"/>
              <a:t>&gt;</a:t>
            </a:r>
            <a:r>
              <a:rPr lang="en-US" dirty="0"/>
              <a:t>Mobile No.</a:t>
            </a:r>
            <a:r>
              <a:rPr lang="en-US" b="1" dirty="0"/>
              <a:t>&lt;/</a:t>
            </a:r>
            <a:r>
              <a:rPr lang="en-US" b="1" dirty="0" err="1"/>
              <a:t>th</a:t>
            </a:r>
            <a:r>
              <a:rPr lang="en-US" b="1" dirty="0"/>
              <a:t>&gt;&lt;td&gt;</a:t>
            </a:r>
            <a:r>
              <a:rPr lang="en-US" dirty="0"/>
              <a:t>7503520801</a:t>
            </a:r>
            <a:r>
              <a:rPr lang="en-US" b="1" dirty="0"/>
              <a:t>&lt;/td&gt;&lt;/</a:t>
            </a:r>
            <a:r>
              <a:rPr lang="en-US" b="1" dirty="0" err="1"/>
              <a:t>tr</a:t>
            </a:r>
            <a:r>
              <a:rPr lang="en-US" b="1" dirty="0"/>
              <a:t>&gt;</a:t>
            </a:r>
            <a:r>
              <a:rPr lang="en-US" dirty="0"/>
              <a:t>    </a:t>
            </a:r>
          </a:p>
          <a:p>
            <a:r>
              <a:rPr lang="en-US" b="1" dirty="0"/>
              <a:t>&lt;</a:t>
            </a:r>
            <a:r>
              <a:rPr lang="en-US" b="1" dirty="0" err="1"/>
              <a:t>tr</a:t>
            </a:r>
            <a:r>
              <a:rPr lang="en-US" b="1" dirty="0"/>
              <a:t>&gt;&lt;td&gt;</a:t>
            </a:r>
            <a:r>
              <a:rPr lang="en-US" dirty="0"/>
              <a:t>9555879135</a:t>
            </a:r>
            <a:r>
              <a:rPr lang="en-US" b="1" dirty="0"/>
              <a:t>&lt;/td&gt;&lt;/</a:t>
            </a:r>
            <a:r>
              <a:rPr lang="en-US" b="1" dirty="0" err="1"/>
              <a:t>tr</a:t>
            </a:r>
            <a:r>
              <a:rPr lang="en-US" b="1" dirty="0"/>
              <a:t>&gt;</a:t>
            </a:r>
            <a:r>
              <a:rPr lang="en-US" dirty="0"/>
              <a:t>    </a:t>
            </a:r>
          </a:p>
          <a:p>
            <a:r>
              <a:rPr lang="en-US" b="1" dirty="0"/>
              <a:t>&lt;/table&gt;</a:t>
            </a:r>
            <a:r>
              <a:rPr lang="en-US" dirty="0"/>
              <a:t>  </a:t>
            </a:r>
          </a:p>
          <a:p>
            <a:endParaRPr lang="en-US" dirty="0"/>
          </a:p>
        </p:txBody>
      </p:sp>
    </p:spTree>
    <p:extLst>
      <p:ext uri="{BB962C8B-B14F-4D97-AF65-F5344CB8AC3E}">
        <p14:creationId xmlns:p14="http://schemas.microsoft.com/office/powerpoint/2010/main" val="41540935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 in HTML</a:t>
            </a:r>
            <a:endParaRPr lang="en-US" dirty="0"/>
          </a:p>
        </p:txBody>
      </p:sp>
      <p:sp>
        <p:nvSpPr>
          <p:cNvPr id="3" name="Content Placeholder 2"/>
          <p:cNvSpPr>
            <a:spLocks noGrp="1"/>
          </p:cNvSpPr>
          <p:nvPr>
            <p:ph idx="1"/>
          </p:nvPr>
        </p:nvSpPr>
        <p:spPr/>
        <p:txBody>
          <a:bodyPr/>
          <a:lstStyle/>
          <a:p>
            <a:endParaRPr lang="en-US" dirty="0"/>
          </a:p>
          <a:p>
            <a:r>
              <a:rPr lang="en-US" sz="2800" dirty="0"/>
              <a:t>The comment tag is used to insert a comment in the HTML source code. A comment can be placed anywhere in the document and the browser will ignore everything inside the brackets. </a:t>
            </a:r>
            <a:endParaRPr lang="en-US" dirty="0"/>
          </a:p>
          <a:p>
            <a:r>
              <a:rPr lang="en-US" sz="3600" b="1" dirty="0">
                <a:solidFill>
                  <a:srgbClr val="FF0000"/>
                </a:solidFill>
              </a:rPr>
              <a:t>&lt;!--</a:t>
            </a:r>
            <a:r>
              <a:rPr lang="en-US" sz="3600" b="1" dirty="0"/>
              <a:t> This is a comment</a:t>
            </a:r>
            <a:r>
              <a:rPr lang="en-US" sz="3600" b="1" dirty="0">
                <a:solidFill>
                  <a:srgbClr val="FF0000"/>
                </a:solidFill>
              </a:rPr>
              <a:t> --&gt; </a:t>
            </a:r>
            <a:r>
              <a:rPr lang="en-US" dirty="0"/>
              <a:t>	</a:t>
            </a:r>
          </a:p>
          <a:p>
            <a:endParaRPr lang="en-US" dirty="0"/>
          </a:p>
        </p:txBody>
      </p:sp>
    </p:spTree>
    <p:extLst>
      <p:ext uri="{BB962C8B-B14F-4D97-AF65-F5344CB8AC3E}">
        <p14:creationId xmlns:p14="http://schemas.microsoft.com/office/powerpoint/2010/main" val="5974114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Next lecture</a:t>
            </a:r>
            <a:endParaRPr lang="en-US" sz="5400" dirty="0"/>
          </a:p>
        </p:txBody>
      </p:sp>
      <p:sp>
        <p:nvSpPr>
          <p:cNvPr id="3" name="Content Placeholder 2"/>
          <p:cNvSpPr>
            <a:spLocks noGrp="1"/>
          </p:cNvSpPr>
          <p:nvPr>
            <p:ph idx="1"/>
          </p:nvPr>
        </p:nvSpPr>
        <p:spPr/>
        <p:txBody>
          <a:bodyPr>
            <a:normAutofit/>
          </a:bodyPr>
          <a:lstStyle/>
          <a:p>
            <a:r>
              <a:rPr lang="en-US" sz="3200" dirty="0" smtClean="0"/>
              <a:t>Core attributes</a:t>
            </a:r>
          </a:p>
          <a:p>
            <a:r>
              <a:rPr lang="en-US" sz="3200" dirty="0"/>
              <a:t>F</a:t>
            </a:r>
            <a:r>
              <a:rPr lang="en-US" sz="3200" dirty="0" smtClean="0"/>
              <a:t>rames </a:t>
            </a:r>
            <a:r>
              <a:rPr lang="en-US" sz="3200" dirty="0"/>
              <a:t>and meta </a:t>
            </a:r>
            <a:r>
              <a:rPr lang="en-US" sz="3200" dirty="0" smtClean="0"/>
              <a:t>tags</a:t>
            </a:r>
          </a:p>
          <a:p>
            <a:r>
              <a:rPr lang="en-US" sz="3200" dirty="0"/>
              <a:t>Forms</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32194746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b="1" dirty="0"/>
              <a:t>Content</a:t>
            </a:r>
          </a:p>
        </p:txBody>
      </p:sp>
      <p:sp>
        <p:nvSpPr>
          <p:cNvPr id="3" name="Content Placeholder 2"/>
          <p:cNvSpPr>
            <a:spLocks noGrp="1"/>
          </p:cNvSpPr>
          <p:nvPr>
            <p:ph idx="1"/>
          </p:nvPr>
        </p:nvSpPr>
        <p:spPr/>
        <p:txBody>
          <a:bodyPr>
            <a:normAutofit fontScale="92500" lnSpcReduction="20000"/>
          </a:bodyPr>
          <a:lstStyle/>
          <a:p>
            <a:pPr marL="577850" indent="-577850">
              <a:buFont typeface="Arial" panose="020B0604020202020204" pitchFamily="34" charset="0"/>
              <a:buChar char="•"/>
            </a:pPr>
            <a:r>
              <a:rPr lang="en-US" sz="4000" dirty="0"/>
              <a:t>HTML attributes</a:t>
            </a:r>
          </a:p>
          <a:p>
            <a:pPr marL="577850" indent="-577850">
              <a:buFont typeface="Arial" panose="020B0604020202020204" pitchFamily="34" charset="0"/>
              <a:buChar char="•"/>
            </a:pPr>
            <a:r>
              <a:rPr lang="en-US" sz="4000" dirty="0"/>
              <a:t>Colors</a:t>
            </a:r>
          </a:p>
          <a:p>
            <a:pPr marL="577850" indent="-577850">
              <a:buFont typeface="Arial" panose="020B0604020202020204" pitchFamily="34" charset="0"/>
              <a:buChar char="•"/>
            </a:pPr>
            <a:r>
              <a:rPr lang="en-US" sz="4000" dirty="0"/>
              <a:t>Lists</a:t>
            </a:r>
          </a:p>
          <a:p>
            <a:pPr marL="577850" indent="-577850">
              <a:buFont typeface="Arial" panose="020B0604020202020204" pitchFamily="34" charset="0"/>
              <a:buChar char="•"/>
            </a:pPr>
            <a:r>
              <a:rPr lang="en-US" sz="4000" dirty="0" smtClean="0"/>
              <a:t>Tables</a:t>
            </a:r>
          </a:p>
          <a:p>
            <a:pPr marL="577850" indent="-577850">
              <a:buFont typeface="Arial" panose="020B0604020202020204" pitchFamily="34" charset="0"/>
              <a:buChar char="•"/>
            </a:pPr>
            <a:r>
              <a:rPr lang="en-US" sz="4000" dirty="0"/>
              <a:t>Core attributes</a:t>
            </a:r>
          </a:p>
          <a:p>
            <a:pPr marL="577850" indent="-577850">
              <a:buFont typeface="Arial" panose="020B0604020202020204" pitchFamily="34" charset="0"/>
              <a:buChar char="•"/>
            </a:pPr>
            <a:r>
              <a:rPr lang="en-US" sz="4000" dirty="0"/>
              <a:t>Meta </a:t>
            </a:r>
            <a:r>
              <a:rPr lang="en-US" sz="4000" dirty="0" smtClean="0"/>
              <a:t>tags</a:t>
            </a:r>
          </a:p>
          <a:p>
            <a:pPr marL="577850" indent="-577850">
              <a:buFont typeface="Arial" panose="020B0604020202020204" pitchFamily="34" charset="0"/>
              <a:buChar char="•"/>
            </a:pPr>
            <a:r>
              <a:rPr lang="en-US" sz="4000" dirty="0" smtClean="0"/>
              <a:t>Forms</a:t>
            </a:r>
          </a:p>
          <a:p>
            <a:endParaRPr lang="en-US" dirty="0"/>
          </a:p>
        </p:txBody>
      </p:sp>
    </p:spTree>
    <p:extLst>
      <p:ext uri="{BB962C8B-B14F-4D97-AF65-F5344CB8AC3E}">
        <p14:creationId xmlns:p14="http://schemas.microsoft.com/office/powerpoint/2010/main" val="23729821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attributes</a:t>
            </a:r>
            <a:endParaRPr lang="en-US" dirty="0"/>
          </a:p>
        </p:txBody>
      </p:sp>
      <p:sp>
        <p:nvSpPr>
          <p:cNvPr id="3" name="Content Placeholder 2"/>
          <p:cNvSpPr>
            <a:spLocks noGrp="1"/>
          </p:cNvSpPr>
          <p:nvPr>
            <p:ph idx="1"/>
          </p:nvPr>
        </p:nvSpPr>
        <p:spPr/>
        <p:txBody>
          <a:bodyPr>
            <a:normAutofit/>
          </a:bodyPr>
          <a:lstStyle/>
          <a:p>
            <a:r>
              <a:rPr lang="en-US" sz="2800" dirty="0"/>
              <a:t>The four core attributes that can be used on the majority of HTML </a:t>
            </a:r>
            <a:r>
              <a:rPr lang="en-US" sz="2800" dirty="0" smtClean="0"/>
              <a:t>are:</a:t>
            </a:r>
            <a:endParaRPr lang="en-US" sz="2800" dirty="0"/>
          </a:p>
          <a:p>
            <a:pPr marL="463550" indent="-463550">
              <a:buFont typeface="Wingdings" panose="05000000000000000000" pitchFamily="2" charset="2"/>
              <a:buChar char="§"/>
              <a:tabLst>
                <a:tab pos="688975" algn="l"/>
              </a:tabLst>
            </a:pPr>
            <a:r>
              <a:rPr lang="en-US" sz="2800" dirty="0"/>
              <a:t>Id</a:t>
            </a:r>
          </a:p>
          <a:p>
            <a:pPr marL="463550" indent="-463550">
              <a:buFont typeface="Wingdings" panose="05000000000000000000" pitchFamily="2" charset="2"/>
              <a:buChar char="§"/>
              <a:tabLst>
                <a:tab pos="688975" algn="l"/>
              </a:tabLst>
            </a:pPr>
            <a:r>
              <a:rPr lang="en-US" sz="2800" dirty="0"/>
              <a:t>Title</a:t>
            </a:r>
          </a:p>
          <a:p>
            <a:pPr marL="463550" indent="-463550">
              <a:buFont typeface="Wingdings" panose="05000000000000000000" pitchFamily="2" charset="2"/>
              <a:buChar char="§"/>
              <a:tabLst>
                <a:tab pos="688975" algn="l"/>
              </a:tabLst>
            </a:pPr>
            <a:r>
              <a:rPr lang="en-US" sz="2800" dirty="0"/>
              <a:t>Class</a:t>
            </a:r>
          </a:p>
          <a:p>
            <a:pPr marL="463550" indent="-463550">
              <a:buFont typeface="Wingdings" panose="05000000000000000000" pitchFamily="2" charset="2"/>
              <a:buChar char="§"/>
              <a:tabLst>
                <a:tab pos="688975" algn="l"/>
              </a:tabLst>
            </a:pPr>
            <a:r>
              <a:rPr lang="en-US" sz="2800" dirty="0"/>
              <a:t>Style</a:t>
            </a:r>
          </a:p>
          <a:p>
            <a:endParaRPr lang="en-US" sz="2800" dirty="0"/>
          </a:p>
        </p:txBody>
      </p:sp>
    </p:spTree>
    <p:extLst>
      <p:ext uri="{BB962C8B-B14F-4D97-AF65-F5344CB8AC3E}">
        <p14:creationId xmlns:p14="http://schemas.microsoft.com/office/powerpoint/2010/main" val="16578294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t>I</a:t>
            </a:r>
            <a:r>
              <a:rPr lang="en-US" sz="6000" b="1" dirty="0" smtClean="0"/>
              <a:t>d</a:t>
            </a:r>
            <a:endParaRPr lang="en-US" sz="6000" b="1" dirty="0"/>
          </a:p>
        </p:txBody>
      </p:sp>
      <p:sp>
        <p:nvSpPr>
          <p:cNvPr id="3" name="Content Placeholder 2"/>
          <p:cNvSpPr>
            <a:spLocks noGrp="1"/>
          </p:cNvSpPr>
          <p:nvPr>
            <p:ph idx="1"/>
          </p:nvPr>
        </p:nvSpPr>
        <p:spPr/>
        <p:txBody>
          <a:bodyPr>
            <a:normAutofit/>
          </a:bodyPr>
          <a:lstStyle/>
          <a:p>
            <a:r>
              <a:rPr lang="en-US" dirty="0"/>
              <a:t>The </a:t>
            </a:r>
            <a:r>
              <a:rPr lang="en-US" b="1" dirty="0"/>
              <a:t>id</a:t>
            </a:r>
            <a:r>
              <a:rPr lang="en-US" dirty="0"/>
              <a:t> attribute of an HTML tag can be used to uniquely identify any element within an HTML page. There are two primary reasons that you might want to use an id attribute on an element −</a:t>
            </a:r>
          </a:p>
          <a:p>
            <a:r>
              <a:rPr lang="en-US" dirty="0"/>
              <a:t>If an element carries an id attribute as a unique identifier, it is possible to identify just that element and its content.</a:t>
            </a:r>
          </a:p>
          <a:p>
            <a:r>
              <a:rPr lang="en-US" dirty="0"/>
              <a:t>If you have two elements of the same name within a Web page (or style sheet), you can use the id attribute to distinguish between elements that have the same name.</a:t>
            </a:r>
          </a:p>
          <a:p>
            <a:endParaRPr lang="en-US" dirty="0"/>
          </a:p>
          <a:p>
            <a:pPr lvl="0"/>
            <a:r>
              <a:rPr lang="en-US" altLang="en-US" dirty="0">
                <a:solidFill>
                  <a:srgbClr val="313131"/>
                </a:solidFill>
                <a:latin typeface="Menlo"/>
              </a:rPr>
              <a:t>&lt;p id = "html"&gt;This para explains what is HTML&lt;/p&gt; </a:t>
            </a:r>
            <a:endParaRPr lang="en-US" altLang="en-US" dirty="0" smtClean="0">
              <a:solidFill>
                <a:srgbClr val="313131"/>
              </a:solidFill>
              <a:latin typeface="Menlo"/>
            </a:endParaRPr>
          </a:p>
          <a:p>
            <a:pPr lvl="0"/>
            <a:r>
              <a:rPr lang="en-US" altLang="en-US" dirty="0" smtClean="0">
                <a:solidFill>
                  <a:srgbClr val="313131"/>
                </a:solidFill>
                <a:latin typeface="Menlo"/>
              </a:rPr>
              <a:t>&lt;</a:t>
            </a:r>
            <a:r>
              <a:rPr lang="en-US" altLang="en-US" dirty="0">
                <a:solidFill>
                  <a:srgbClr val="313131"/>
                </a:solidFill>
                <a:latin typeface="Menlo"/>
              </a:rPr>
              <a:t>p id = "</a:t>
            </a:r>
            <a:r>
              <a:rPr lang="en-US" altLang="en-US" dirty="0" err="1">
                <a:solidFill>
                  <a:srgbClr val="313131"/>
                </a:solidFill>
                <a:latin typeface="Menlo"/>
              </a:rPr>
              <a:t>css</a:t>
            </a:r>
            <a:r>
              <a:rPr lang="en-US" altLang="en-US" dirty="0">
                <a:solidFill>
                  <a:srgbClr val="313131"/>
                </a:solidFill>
                <a:latin typeface="Menlo"/>
              </a:rPr>
              <a:t>"&gt;This para explains what is Cascading Style Sheet&lt;/p&gt;</a:t>
            </a:r>
            <a:r>
              <a:rPr lang="en-US" altLang="en-US" sz="3200" dirty="0">
                <a:solidFill>
                  <a:schemeClr val="tx1"/>
                </a:solidFill>
              </a:rPr>
              <a:t> </a:t>
            </a:r>
            <a:endParaRPr lang="en-US" altLang="en-US" sz="4800" dirty="0">
              <a:solidFill>
                <a:schemeClr val="tx1"/>
              </a:solidFill>
              <a:latin typeface="Arial" panose="020B0604020202020204" pitchFamily="34" charset="0"/>
            </a:endParaRPr>
          </a:p>
          <a:p>
            <a:endParaRPr lang="en-US" dirty="0"/>
          </a:p>
        </p:txBody>
      </p:sp>
      <p:sp>
        <p:nvSpPr>
          <p:cNvPr id="6" name="Rectangle 2"/>
          <p:cNvSpPr>
            <a:spLocks noChangeArrowheads="1"/>
          </p:cNvSpPr>
          <p:nvPr/>
        </p:nvSpPr>
        <p:spPr bwMode="auto">
          <a:xfrm>
            <a:off x="0" y="90100"/>
            <a:ext cx="65" cy="27699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49943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b="1" dirty="0"/>
              <a:t>T</a:t>
            </a:r>
            <a:r>
              <a:rPr lang="en-US" sz="6000" b="1" dirty="0" smtClean="0"/>
              <a:t>itle</a:t>
            </a:r>
            <a:endParaRPr lang="en-US" b="1" dirty="0"/>
          </a:p>
        </p:txBody>
      </p:sp>
      <p:sp>
        <p:nvSpPr>
          <p:cNvPr id="3" name="Content Placeholder 2"/>
          <p:cNvSpPr>
            <a:spLocks noGrp="1"/>
          </p:cNvSpPr>
          <p:nvPr>
            <p:ph idx="1"/>
          </p:nvPr>
        </p:nvSpPr>
        <p:spPr/>
        <p:txBody>
          <a:bodyPr>
            <a:normAutofit/>
          </a:bodyPr>
          <a:lstStyle/>
          <a:p>
            <a:r>
              <a:rPr lang="en-US" sz="2600" dirty="0" smtClean="0"/>
              <a:t>The</a:t>
            </a:r>
            <a:r>
              <a:rPr lang="en-US" sz="2600" dirty="0"/>
              <a:t> </a:t>
            </a:r>
            <a:r>
              <a:rPr lang="en-US" sz="2600" b="1" dirty="0"/>
              <a:t>title</a:t>
            </a:r>
            <a:r>
              <a:rPr lang="en-US" sz="2600" dirty="0"/>
              <a:t> attribute gives a suggested title for the element. </a:t>
            </a:r>
            <a:endParaRPr lang="en-US" sz="2600" dirty="0" smtClean="0"/>
          </a:p>
          <a:p>
            <a:endParaRPr lang="en-US" sz="2600" dirty="0" smtClean="0"/>
          </a:p>
          <a:p>
            <a:pPr lvl="0"/>
            <a:r>
              <a:rPr lang="en-US" altLang="en-US" dirty="0" smtClean="0">
                <a:solidFill>
                  <a:schemeClr val="tx1"/>
                </a:solidFill>
                <a:latin typeface="Menlo"/>
              </a:rPr>
              <a:t>&lt;h3 title = "Hello HTML!"&gt;Titled Heading Tag Example&lt;/h3&gt;</a:t>
            </a:r>
          </a:p>
          <a:p>
            <a:r>
              <a:rPr lang="en-US" altLang="en-US" dirty="0" smtClean="0">
                <a:solidFill>
                  <a:schemeClr val="tx1"/>
                </a:solidFill>
                <a:latin typeface="Menlo"/>
              </a:rPr>
              <a:t>&lt;</a:t>
            </a:r>
            <a:r>
              <a:rPr lang="en-US" altLang="en-US" dirty="0">
                <a:solidFill>
                  <a:schemeClr val="tx1"/>
                </a:solidFill>
                <a:latin typeface="Menlo"/>
              </a:rPr>
              <a:t>p</a:t>
            </a:r>
            <a:r>
              <a:rPr lang="en-US" altLang="en-US" dirty="0" smtClean="0">
                <a:solidFill>
                  <a:schemeClr val="tx1"/>
                </a:solidFill>
                <a:latin typeface="Menlo"/>
              </a:rPr>
              <a:t> </a:t>
            </a:r>
            <a:r>
              <a:rPr lang="en-US" altLang="en-US" dirty="0">
                <a:solidFill>
                  <a:schemeClr val="tx1"/>
                </a:solidFill>
                <a:latin typeface="Menlo"/>
              </a:rPr>
              <a:t>title = "Hello HTML!"&gt;Titled </a:t>
            </a:r>
            <a:r>
              <a:rPr lang="en-US" altLang="en-US" dirty="0" smtClean="0">
                <a:solidFill>
                  <a:schemeClr val="tx1"/>
                </a:solidFill>
                <a:latin typeface="Menlo"/>
              </a:rPr>
              <a:t>paragraph </a:t>
            </a:r>
            <a:r>
              <a:rPr lang="en-US" altLang="en-US" dirty="0">
                <a:solidFill>
                  <a:schemeClr val="tx1"/>
                </a:solidFill>
                <a:latin typeface="Menlo"/>
              </a:rPr>
              <a:t>Tag Example</a:t>
            </a:r>
            <a:r>
              <a:rPr lang="en-US" altLang="en-US" dirty="0" smtClean="0">
                <a:solidFill>
                  <a:schemeClr val="tx1"/>
                </a:solidFill>
                <a:latin typeface="Menlo"/>
              </a:rPr>
              <a:t>&lt;/</a:t>
            </a:r>
            <a:r>
              <a:rPr lang="en-US" altLang="en-US" dirty="0">
                <a:solidFill>
                  <a:schemeClr val="tx1"/>
                </a:solidFill>
                <a:latin typeface="Menlo"/>
              </a:rPr>
              <a:t>p</a:t>
            </a:r>
            <a:r>
              <a:rPr lang="en-US" altLang="en-US" dirty="0" smtClean="0">
                <a:solidFill>
                  <a:schemeClr val="tx1"/>
                </a:solidFill>
                <a:latin typeface="Menlo"/>
              </a:rPr>
              <a:t>&gt;</a:t>
            </a:r>
            <a:endParaRPr lang="en-US" altLang="en-US" dirty="0">
              <a:solidFill>
                <a:schemeClr val="tx1"/>
              </a:solidFill>
              <a:latin typeface="Menlo"/>
            </a:endParaRPr>
          </a:p>
          <a:p>
            <a:r>
              <a:rPr lang="en-US" altLang="en-US" dirty="0" smtClean="0">
                <a:solidFill>
                  <a:schemeClr val="tx1"/>
                </a:solidFill>
                <a:latin typeface="Menlo"/>
              </a:rPr>
              <a:t>&lt;</a:t>
            </a:r>
            <a:r>
              <a:rPr lang="en-US" altLang="en-US" dirty="0" err="1" smtClean="0">
                <a:solidFill>
                  <a:schemeClr val="tx1"/>
                </a:solidFill>
                <a:latin typeface="Menlo"/>
              </a:rPr>
              <a:t>img</a:t>
            </a:r>
            <a:r>
              <a:rPr lang="en-US" altLang="en-US" dirty="0" smtClean="0">
                <a:solidFill>
                  <a:schemeClr val="tx1"/>
                </a:solidFill>
                <a:latin typeface="Menlo"/>
              </a:rPr>
              <a:t> </a:t>
            </a:r>
            <a:r>
              <a:rPr lang="en-US" altLang="en-US" dirty="0" err="1" smtClean="0">
                <a:solidFill>
                  <a:schemeClr val="tx1"/>
                </a:solidFill>
                <a:latin typeface="Menlo"/>
              </a:rPr>
              <a:t>src</a:t>
            </a:r>
            <a:r>
              <a:rPr lang="en-US" altLang="en-US" dirty="0" smtClean="0">
                <a:solidFill>
                  <a:schemeClr val="tx1"/>
                </a:solidFill>
                <a:latin typeface="Menlo"/>
              </a:rPr>
              <a:t>=“1111.jpg”  </a:t>
            </a:r>
            <a:r>
              <a:rPr lang="en-US" altLang="en-US" dirty="0">
                <a:solidFill>
                  <a:schemeClr val="tx1"/>
                </a:solidFill>
                <a:latin typeface="Menlo"/>
              </a:rPr>
              <a:t>title = "Hello HTML</a:t>
            </a:r>
            <a:r>
              <a:rPr lang="en-US" altLang="en-US" dirty="0" smtClean="0">
                <a:solidFill>
                  <a:schemeClr val="tx1"/>
                </a:solidFill>
                <a:latin typeface="Menlo"/>
              </a:rPr>
              <a:t>!"&gt;Titled image Tag Example</a:t>
            </a:r>
            <a:endParaRPr lang="en-US" altLang="en-US" dirty="0">
              <a:solidFill>
                <a:schemeClr val="tx1"/>
              </a:solidFill>
              <a:latin typeface="Menlo"/>
            </a:endParaRPr>
          </a:p>
          <a:p>
            <a:pPr lvl="0"/>
            <a:endParaRPr lang="en-US" altLang="en-US" dirty="0" smtClean="0">
              <a:solidFill>
                <a:schemeClr val="tx1"/>
              </a:solidFill>
              <a:latin typeface="Menlo"/>
            </a:endParaRPr>
          </a:p>
        </p:txBody>
      </p:sp>
    </p:spTree>
    <p:extLst>
      <p:ext uri="{BB962C8B-B14F-4D97-AF65-F5344CB8AC3E}">
        <p14:creationId xmlns:p14="http://schemas.microsoft.com/office/powerpoint/2010/main" val="15753786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Class</a:t>
            </a:r>
            <a:endParaRPr lang="en-US" sz="6000" b="1" dirty="0"/>
          </a:p>
        </p:txBody>
      </p:sp>
      <p:sp>
        <p:nvSpPr>
          <p:cNvPr id="3" name="Content Placeholder 2"/>
          <p:cNvSpPr>
            <a:spLocks noGrp="1"/>
          </p:cNvSpPr>
          <p:nvPr>
            <p:ph idx="1"/>
          </p:nvPr>
        </p:nvSpPr>
        <p:spPr/>
        <p:txBody>
          <a:bodyPr>
            <a:normAutofit/>
          </a:bodyPr>
          <a:lstStyle/>
          <a:p>
            <a:r>
              <a:rPr lang="en-US" sz="2800" dirty="0"/>
              <a:t>The class Attribute</a:t>
            </a:r>
          </a:p>
          <a:p>
            <a:r>
              <a:rPr lang="en-US" sz="2800" dirty="0"/>
              <a:t>The </a:t>
            </a:r>
            <a:r>
              <a:rPr lang="en-US" sz="2800" b="1" dirty="0"/>
              <a:t>class</a:t>
            </a:r>
            <a:r>
              <a:rPr lang="en-US" sz="2800" dirty="0"/>
              <a:t> attribute is used to associate an element with a style sheet, and specifies the class of element. </a:t>
            </a:r>
            <a:endParaRPr lang="en-US" sz="2800" dirty="0" smtClean="0"/>
          </a:p>
          <a:p>
            <a:endParaRPr lang="en-US" sz="2800" dirty="0" smtClean="0"/>
          </a:p>
        </p:txBody>
      </p:sp>
    </p:spTree>
    <p:extLst>
      <p:ext uri="{BB962C8B-B14F-4D97-AF65-F5344CB8AC3E}">
        <p14:creationId xmlns:p14="http://schemas.microsoft.com/office/powerpoint/2010/main" val="34233011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tyle</a:t>
            </a:r>
            <a:endParaRPr lang="en-US" dirty="0"/>
          </a:p>
        </p:txBody>
      </p:sp>
      <p:sp>
        <p:nvSpPr>
          <p:cNvPr id="3" name="Content Placeholder 2"/>
          <p:cNvSpPr>
            <a:spLocks noGrp="1"/>
          </p:cNvSpPr>
          <p:nvPr>
            <p:ph idx="1"/>
          </p:nvPr>
        </p:nvSpPr>
        <p:spPr/>
        <p:txBody>
          <a:bodyPr>
            <a:normAutofit/>
          </a:bodyPr>
          <a:lstStyle/>
          <a:p>
            <a:r>
              <a:rPr lang="en-US" sz="2400" dirty="0"/>
              <a:t>The style Attribute</a:t>
            </a:r>
          </a:p>
          <a:p>
            <a:r>
              <a:rPr lang="en-US" sz="2400" dirty="0"/>
              <a:t>The style attribute allows you to specify Cascading Style Sheet (CSS) rules within the element</a:t>
            </a:r>
            <a:r>
              <a:rPr lang="en-US" sz="2400" dirty="0" smtClean="0"/>
              <a:t>.</a:t>
            </a:r>
          </a:p>
          <a:p>
            <a:endParaRPr lang="en-US" sz="2400" dirty="0"/>
          </a:p>
          <a:p>
            <a:r>
              <a:rPr lang="en-US" altLang="en-US" sz="2400" dirty="0">
                <a:solidFill>
                  <a:schemeClr val="tx1"/>
                </a:solidFill>
                <a:latin typeface="Menlo"/>
              </a:rPr>
              <a:t>&lt;p style = "</a:t>
            </a:r>
            <a:r>
              <a:rPr lang="en-US" altLang="en-US" sz="2400" dirty="0" err="1">
                <a:solidFill>
                  <a:schemeClr val="tx1"/>
                </a:solidFill>
                <a:latin typeface="Menlo"/>
              </a:rPr>
              <a:t>font-family:arial</a:t>
            </a:r>
            <a:r>
              <a:rPr lang="en-US" altLang="en-US" sz="2400" dirty="0">
                <a:solidFill>
                  <a:schemeClr val="tx1"/>
                </a:solidFill>
                <a:latin typeface="Menlo"/>
              </a:rPr>
              <a:t>; color:#FF0000;"&gt;Some text...&lt;/p&gt;</a:t>
            </a:r>
            <a:endParaRPr lang="en-US" sz="2400" dirty="0">
              <a:solidFill>
                <a:schemeClr val="tx1"/>
              </a:solidFill>
            </a:endParaRPr>
          </a:p>
          <a:p>
            <a:endParaRPr lang="en-US" sz="2400" dirty="0"/>
          </a:p>
          <a:p>
            <a:endParaRPr lang="en-US" sz="2400" dirty="0"/>
          </a:p>
        </p:txBody>
      </p:sp>
    </p:spTree>
    <p:extLst>
      <p:ext uri="{BB962C8B-B14F-4D97-AF65-F5344CB8AC3E}">
        <p14:creationId xmlns:p14="http://schemas.microsoft.com/office/powerpoint/2010/main" val="19770378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 tags</a:t>
            </a:r>
            <a:endParaRPr lang="en-US" dirty="0"/>
          </a:p>
        </p:txBody>
      </p:sp>
      <p:sp>
        <p:nvSpPr>
          <p:cNvPr id="3" name="Content Placeholder 2"/>
          <p:cNvSpPr>
            <a:spLocks noGrp="1"/>
          </p:cNvSpPr>
          <p:nvPr>
            <p:ph idx="1"/>
          </p:nvPr>
        </p:nvSpPr>
        <p:spPr>
          <a:xfrm>
            <a:off x="815927" y="1906172"/>
            <a:ext cx="10564836" cy="4023360"/>
          </a:xfrm>
        </p:spPr>
        <p:txBody>
          <a:bodyPr>
            <a:normAutofit/>
          </a:bodyPr>
          <a:lstStyle/>
          <a:p>
            <a:r>
              <a:rPr lang="en-US" sz="2800" dirty="0"/>
              <a:t>Meta tags don’t do anything to the content that is presented in the browser window, but they are used </a:t>
            </a:r>
            <a:r>
              <a:rPr lang="en-US" sz="2800" dirty="0" smtClean="0"/>
              <a:t>by </a:t>
            </a:r>
            <a:r>
              <a:rPr lang="en-US" sz="2800" dirty="0"/>
              <a:t>the likes of search engines to catalogue information about the web page</a:t>
            </a:r>
            <a:r>
              <a:rPr lang="en-US" sz="2800" dirty="0" smtClean="0"/>
              <a:t>.</a:t>
            </a:r>
          </a:p>
          <a:p>
            <a:pPr marL="0" lvl="0" indent="0" eaLnBrk="0" fontAlgn="base" hangingPunct="0">
              <a:lnSpc>
                <a:spcPct val="100000"/>
              </a:lnSpc>
              <a:spcBef>
                <a:spcPct val="0"/>
              </a:spcBef>
              <a:spcAft>
                <a:spcPct val="0"/>
              </a:spcAft>
              <a:buClrTx/>
              <a:buSzTx/>
              <a:buNone/>
            </a:pPr>
            <a:r>
              <a:rPr lang="en-US" altLang="en-US" sz="2800" dirty="0" smtClean="0"/>
              <a:t>There is one </a:t>
            </a:r>
            <a:r>
              <a:rPr lang="en-US" altLang="en-US" sz="2800" u="sng" dirty="0" smtClean="0"/>
              <a:t>meta</a:t>
            </a:r>
            <a:r>
              <a:rPr lang="en-US" altLang="en-US" sz="2800" dirty="0" smtClean="0"/>
              <a:t> tag which can be used as many times as you desire inside a head element and they can contain the  attributes </a:t>
            </a:r>
            <a:r>
              <a:rPr lang="en-US" altLang="en-US" sz="2800" u="sng" dirty="0" smtClean="0"/>
              <a:t>charset</a:t>
            </a:r>
            <a:r>
              <a:rPr lang="en-US" altLang="en-US" sz="2800" dirty="0" smtClean="0"/>
              <a:t>, </a:t>
            </a:r>
            <a:r>
              <a:rPr lang="en-US" altLang="en-US" sz="2800" u="sng" dirty="0" smtClean="0"/>
              <a:t>name</a:t>
            </a:r>
            <a:r>
              <a:rPr lang="en-US" altLang="en-US" sz="2800" dirty="0" smtClean="0"/>
              <a:t>, </a:t>
            </a:r>
            <a:r>
              <a:rPr lang="en-US" altLang="en-US" sz="2800" u="sng" dirty="0" smtClean="0"/>
              <a:t>http-</a:t>
            </a:r>
            <a:r>
              <a:rPr lang="en-US" altLang="en-US" sz="2800" u="sng" dirty="0" err="1" smtClean="0"/>
              <a:t>equiv</a:t>
            </a:r>
            <a:r>
              <a:rPr lang="en-US" altLang="en-US" sz="2800" dirty="0" smtClean="0"/>
              <a:t>, and </a:t>
            </a:r>
            <a:r>
              <a:rPr lang="en-US" altLang="en-US" sz="2800" u="sng" dirty="0" smtClean="0"/>
              <a:t>content</a:t>
            </a:r>
            <a:r>
              <a:rPr lang="en-US" altLang="en-US" sz="2800" dirty="0" smtClean="0"/>
              <a:t>.</a:t>
            </a:r>
          </a:p>
          <a:p>
            <a:pPr marL="0" lvl="0" indent="0" eaLnBrk="0" fontAlgn="base" hangingPunct="0">
              <a:lnSpc>
                <a:spcPct val="100000"/>
              </a:lnSpc>
              <a:spcBef>
                <a:spcPct val="0"/>
              </a:spcBef>
              <a:spcAft>
                <a:spcPct val="0"/>
              </a:spcAft>
              <a:buClrTx/>
              <a:buSzTx/>
              <a:buNone/>
            </a:pPr>
            <a:r>
              <a:rPr lang="en-US" altLang="en-US" sz="2800" dirty="0" smtClean="0"/>
              <a:t>When the name or http-</a:t>
            </a:r>
            <a:r>
              <a:rPr lang="en-US" altLang="en-US" sz="2800" dirty="0" err="1" smtClean="0"/>
              <a:t>equiv</a:t>
            </a:r>
            <a:r>
              <a:rPr lang="en-US" altLang="en-US" sz="2800" dirty="0" smtClean="0"/>
              <a:t> attribute is used, the content attribute is then used in conjunction with them to apply meta data itself.</a:t>
            </a:r>
          </a:p>
          <a:p>
            <a:endParaRPr lang="en-US" sz="2800" dirty="0"/>
          </a:p>
        </p:txBody>
      </p:sp>
    </p:spTree>
    <p:extLst>
      <p:ext uri="{BB962C8B-B14F-4D97-AF65-F5344CB8AC3E}">
        <p14:creationId xmlns:p14="http://schemas.microsoft.com/office/powerpoint/2010/main" val="14775059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Names</a:t>
            </a:r>
            <a:br>
              <a:rPr lang="en-US" dirty="0"/>
            </a:br>
            <a:endParaRPr lang="en-US" dirty="0"/>
          </a:p>
        </p:txBody>
      </p:sp>
      <p:sp>
        <p:nvSpPr>
          <p:cNvPr id="3" name="Content Placeholder 2"/>
          <p:cNvSpPr>
            <a:spLocks noGrp="1"/>
          </p:cNvSpPr>
          <p:nvPr>
            <p:ph idx="1"/>
          </p:nvPr>
        </p:nvSpPr>
        <p:spPr/>
        <p:txBody>
          <a:bodyPr>
            <a:normAutofit/>
          </a:bodyPr>
          <a:lstStyle/>
          <a:p>
            <a:r>
              <a:rPr lang="en-US" sz="2400" dirty="0"/>
              <a:t>The </a:t>
            </a:r>
            <a:r>
              <a:rPr lang="en-US" sz="2400" b="1" dirty="0"/>
              <a:t>name</a:t>
            </a:r>
            <a:r>
              <a:rPr lang="en-US" sz="2400" dirty="0"/>
              <a:t> attribute can be anything you like. The most commonly used names are </a:t>
            </a:r>
            <a:r>
              <a:rPr lang="en-US" sz="2400" b="1" dirty="0"/>
              <a:t>author, description</a:t>
            </a:r>
            <a:r>
              <a:rPr lang="en-US" sz="2400" dirty="0"/>
              <a:t>, and </a:t>
            </a:r>
            <a:r>
              <a:rPr lang="en-US" sz="2400" b="1" dirty="0"/>
              <a:t>keywords</a:t>
            </a:r>
            <a:r>
              <a:rPr lang="en-US" sz="2400" dirty="0"/>
              <a:t>. </a:t>
            </a:r>
            <a:r>
              <a:rPr lang="en-US" sz="2400" b="1" dirty="0"/>
              <a:t>A</a:t>
            </a:r>
            <a:r>
              <a:rPr lang="en-US" sz="2400" b="1" dirty="0" smtClean="0"/>
              <a:t>uthor</a:t>
            </a:r>
            <a:r>
              <a:rPr lang="en-US" sz="2400" dirty="0" smtClean="0"/>
              <a:t> </a:t>
            </a:r>
            <a:r>
              <a:rPr lang="en-US" sz="2400" dirty="0"/>
              <a:t>is used to explicitly state one of the HTML page’s authors and </a:t>
            </a:r>
            <a:r>
              <a:rPr lang="en-US" sz="2400" b="1" dirty="0" smtClean="0"/>
              <a:t>description with keywords</a:t>
            </a:r>
            <a:r>
              <a:rPr lang="en-US" sz="2400" dirty="0" smtClean="0"/>
              <a:t>  </a:t>
            </a:r>
            <a:r>
              <a:rPr lang="en-US" sz="2400" dirty="0"/>
              <a:t>often used by search engines (such as Google) to display a description of a web page in its search results</a:t>
            </a:r>
            <a:r>
              <a:rPr lang="en-US" sz="2400" dirty="0" smtClean="0"/>
              <a:t>.</a:t>
            </a:r>
            <a:endParaRPr lang="en-US" sz="2400" dirty="0"/>
          </a:p>
        </p:txBody>
      </p:sp>
    </p:spTree>
    <p:extLst>
      <p:ext uri="{BB962C8B-B14F-4D97-AF65-F5344CB8AC3E}">
        <p14:creationId xmlns:p14="http://schemas.microsoft.com/office/powerpoint/2010/main" val="30650705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Keywords tag</a:t>
            </a:r>
            <a:endParaRPr lang="en-US" dirty="0"/>
          </a:p>
        </p:txBody>
      </p:sp>
      <p:sp>
        <p:nvSpPr>
          <p:cNvPr id="3" name="Content Placeholder 2"/>
          <p:cNvSpPr>
            <a:spLocks noGrp="1"/>
          </p:cNvSpPr>
          <p:nvPr>
            <p:ph idx="1"/>
          </p:nvPr>
        </p:nvSpPr>
        <p:spPr>
          <a:xfrm>
            <a:off x="1068387" y="2743200"/>
            <a:ext cx="10058400" cy="2096086"/>
          </a:xfrm>
        </p:spPr>
        <p:txBody>
          <a:bodyPr/>
          <a:lstStyle/>
          <a:p>
            <a:r>
              <a:rPr lang="en-US" sz="3200" b="1" dirty="0"/>
              <a:t>Keywords Tag</a:t>
            </a:r>
            <a:r>
              <a:rPr lang="en-US" sz="3200" dirty="0"/>
              <a:t> — The keywords meta tag lists the search keywords for a site. The keywords entered here should reflect any words or phrases Internet users might use to search for the site. </a:t>
            </a:r>
            <a:endParaRPr lang="en-US" dirty="0"/>
          </a:p>
        </p:txBody>
      </p:sp>
    </p:spTree>
    <p:extLst>
      <p:ext uri="{BB962C8B-B14F-4D97-AF65-F5344CB8AC3E}">
        <p14:creationId xmlns:p14="http://schemas.microsoft.com/office/powerpoint/2010/main" val="5376685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Keywords</a:t>
            </a:r>
            <a:endParaRPr lang="en-US" dirty="0"/>
          </a:p>
        </p:txBody>
      </p:sp>
      <p:sp>
        <p:nvSpPr>
          <p:cNvPr id="3" name="Content Placeholder 2"/>
          <p:cNvSpPr>
            <a:spLocks noGrp="1"/>
          </p:cNvSpPr>
          <p:nvPr>
            <p:ph idx="1"/>
          </p:nvPr>
        </p:nvSpPr>
        <p:spPr/>
        <p:txBody>
          <a:bodyPr>
            <a:normAutofit/>
          </a:bodyPr>
          <a:lstStyle/>
          <a:p>
            <a:r>
              <a:rPr lang="en-US" sz="2800" dirty="0"/>
              <a:t>&lt; html&gt;</a:t>
            </a:r>
            <a:br>
              <a:rPr lang="en-US" sz="2800" dirty="0"/>
            </a:br>
            <a:r>
              <a:rPr lang="en-US" sz="2800" dirty="0"/>
              <a:t>  &lt; head&gt;</a:t>
            </a:r>
            <a:br>
              <a:rPr lang="en-US" sz="2800" dirty="0"/>
            </a:br>
            <a:r>
              <a:rPr lang="en-US" sz="2800" dirty="0"/>
              <a:t>    </a:t>
            </a:r>
            <a:r>
              <a:rPr lang="en-US" sz="2800" b="1" dirty="0"/>
              <a:t>&lt; meta name="keywords" content</a:t>
            </a:r>
            <a:r>
              <a:rPr lang="en-US" sz="2800" b="1" dirty="0" smtClean="0"/>
              <a:t>=“my, keywords, people, can, find, my wonderful, page</a:t>
            </a:r>
            <a:r>
              <a:rPr lang="ru-RU" sz="2800" b="1" dirty="0" smtClean="0"/>
              <a:t>"&gt;</a:t>
            </a:r>
            <a:r>
              <a:rPr lang="ru-RU" sz="2800" dirty="0"/>
              <a:t/>
            </a:r>
            <a:br>
              <a:rPr lang="ru-RU" sz="2800" dirty="0"/>
            </a:br>
            <a:r>
              <a:rPr lang="ru-RU" sz="2800" dirty="0"/>
              <a:t>    &lt; </a:t>
            </a:r>
            <a:r>
              <a:rPr lang="en-US" sz="2800" dirty="0" smtClean="0"/>
              <a:t>title&gt;</a:t>
            </a:r>
            <a:r>
              <a:rPr lang="en-US" sz="2800" i="1" dirty="0" smtClean="0"/>
              <a:t>My title goes here</a:t>
            </a:r>
            <a:r>
              <a:rPr lang="en-US" sz="2800" dirty="0" smtClean="0"/>
              <a:t>&lt; </a:t>
            </a:r>
            <a:r>
              <a:rPr lang="en-US" sz="2800" dirty="0"/>
              <a:t>/title&gt;</a:t>
            </a:r>
            <a:br>
              <a:rPr lang="en-US" sz="2800" dirty="0"/>
            </a:br>
            <a:r>
              <a:rPr lang="en-US" sz="2800" dirty="0"/>
              <a:t>  &lt; /head&gt;</a:t>
            </a:r>
            <a:br>
              <a:rPr lang="en-US" sz="2800" dirty="0"/>
            </a:br>
            <a:r>
              <a:rPr lang="en-US" sz="2800" dirty="0"/>
              <a:t>  &lt; </a:t>
            </a:r>
            <a:r>
              <a:rPr lang="en-US" sz="2800" dirty="0" smtClean="0"/>
              <a:t>body&gt;</a:t>
            </a:r>
            <a:r>
              <a:rPr lang="en-US" sz="2800" i="1" dirty="0" smtClean="0"/>
              <a:t>content goes here</a:t>
            </a:r>
            <a:r>
              <a:rPr lang="ru-RU" sz="2800" dirty="0" smtClean="0"/>
              <a:t>&lt; </a:t>
            </a:r>
            <a:r>
              <a:rPr lang="ru-RU" sz="2800" dirty="0"/>
              <a:t>/</a:t>
            </a:r>
            <a:r>
              <a:rPr lang="en-US" sz="2800" dirty="0"/>
              <a:t>body&gt;</a:t>
            </a:r>
            <a:br>
              <a:rPr lang="en-US" sz="2800" dirty="0"/>
            </a:br>
            <a:r>
              <a:rPr lang="en-US" sz="2800" dirty="0"/>
              <a:t>&lt; /html&gt;</a:t>
            </a:r>
            <a:br>
              <a:rPr lang="en-US" sz="2800" dirty="0"/>
            </a:br>
            <a:r>
              <a:rPr lang="en-US" sz="2800" dirty="0"/>
              <a:t/>
            </a:r>
            <a:br>
              <a:rPr lang="en-US" sz="2800" dirty="0"/>
            </a:br>
            <a:endParaRPr lang="en-US" sz="2800" dirty="0"/>
          </a:p>
        </p:txBody>
      </p:sp>
    </p:spTree>
    <p:extLst>
      <p:ext uri="{BB962C8B-B14F-4D97-AF65-F5344CB8AC3E}">
        <p14:creationId xmlns:p14="http://schemas.microsoft.com/office/powerpoint/2010/main" val="32106529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en-US" dirty="0"/>
          </a:p>
        </p:txBody>
      </p:sp>
      <p:sp>
        <p:nvSpPr>
          <p:cNvPr id="3" name="Content Placeholder 2"/>
          <p:cNvSpPr>
            <a:spLocks noGrp="1"/>
          </p:cNvSpPr>
          <p:nvPr>
            <p:ph idx="1"/>
          </p:nvPr>
        </p:nvSpPr>
        <p:spPr/>
        <p:txBody>
          <a:bodyPr/>
          <a:lstStyle/>
          <a:p>
            <a:r>
              <a:rPr lang="en-US" sz="2800" b="1" dirty="0"/>
              <a:t>Description Tag</a:t>
            </a:r>
            <a:r>
              <a:rPr lang="en-US" sz="2800" dirty="0"/>
              <a:t> — The description meta tag defines site information a search engine displays when it lists the site. The description meta tag should concisely explain the nature and contents of the page.</a:t>
            </a:r>
          </a:p>
          <a:p>
            <a:endParaRPr lang="en-US" dirty="0"/>
          </a:p>
        </p:txBody>
      </p:sp>
    </p:spTree>
    <p:extLst>
      <p:ext uri="{BB962C8B-B14F-4D97-AF65-F5344CB8AC3E}">
        <p14:creationId xmlns:p14="http://schemas.microsoft.com/office/powerpoint/2010/main" val="21233377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HTML </a:t>
            </a:r>
            <a:r>
              <a:rPr lang="en-US" sz="6000" dirty="0" smtClean="0"/>
              <a:t>Attributes</a:t>
            </a:r>
            <a:endParaRPr lang="en-US" sz="6000" dirty="0"/>
          </a:p>
        </p:txBody>
      </p:sp>
      <p:sp>
        <p:nvSpPr>
          <p:cNvPr id="3" name="Content Placeholder 2"/>
          <p:cNvSpPr>
            <a:spLocks noGrp="1"/>
          </p:cNvSpPr>
          <p:nvPr>
            <p:ph idx="1"/>
          </p:nvPr>
        </p:nvSpPr>
        <p:spPr>
          <a:xfrm>
            <a:off x="1097280" y="2369048"/>
            <a:ext cx="10058400" cy="2997036"/>
          </a:xfrm>
        </p:spPr>
        <p:txBody>
          <a:bodyPr/>
          <a:lstStyle/>
          <a:p>
            <a:pPr marL="336550" indent="-336550">
              <a:buFont typeface="Arial" panose="020B0604020202020204" pitchFamily="34" charset="0"/>
              <a:buChar char="•"/>
            </a:pPr>
            <a:r>
              <a:rPr lang="en-US" sz="2800" dirty="0"/>
              <a:t>All HTML elements can have </a:t>
            </a:r>
            <a:r>
              <a:rPr lang="en-US" sz="2800" b="1" dirty="0"/>
              <a:t>attributes</a:t>
            </a:r>
            <a:endParaRPr lang="en-US" sz="2800" dirty="0"/>
          </a:p>
          <a:p>
            <a:pPr marL="336550" indent="-336550">
              <a:buFont typeface="Arial" panose="020B0604020202020204" pitchFamily="34" charset="0"/>
              <a:buChar char="•"/>
            </a:pPr>
            <a:r>
              <a:rPr lang="en-US" sz="2800" dirty="0"/>
              <a:t>Attributes provide </a:t>
            </a:r>
            <a:r>
              <a:rPr lang="en-US" sz="2800" b="1" dirty="0"/>
              <a:t>additional information</a:t>
            </a:r>
            <a:r>
              <a:rPr lang="en-US" sz="2800" dirty="0"/>
              <a:t> about an element</a:t>
            </a:r>
          </a:p>
          <a:p>
            <a:pPr marL="336550" indent="-336550">
              <a:buFont typeface="Arial" panose="020B0604020202020204" pitchFamily="34" charset="0"/>
              <a:buChar char="•"/>
            </a:pPr>
            <a:r>
              <a:rPr lang="en-US" sz="2800" dirty="0"/>
              <a:t>Attributes are always specified in </a:t>
            </a:r>
            <a:r>
              <a:rPr lang="en-US" sz="2800" b="1" dirty="0"/>
              <a:t>the start tag</a:t>
            </a:r>
            <a:endParaRPr lang="en-US" sz="2800" dirty="0"/>
          </a:p>
          <a:p>
            <a:pPr marL="336550" indent="-336550">
              <a:buFont typeface="Arial" panose="020B0604020202020204" pitchFamily="34" charset="0"/>
              <a:buChar char="•"/>
            </a:pPr>
            <a:r>
              <a:rPr lang="en-US" sz="2800" dirty="0"/>
              <a:t>Attributes usually come in name/value pairs like: </a:t>
            </a:r>
            <a:r>
              <a:rPr lang="en-US" sz="2800" b="1" dirty="0"/>
              <a:t>name="value"</a:t>
            </a:r>
            <a:endParaRPr lang="en-US" sz="2800" dirty="0"/>
          </a:p>
          <a:p>
            <a:endParaRPr lang="en-US" dirty="0"/>
          </a:p>
        </p:txBody>
      </p:sp>
    </p:spTree>
    <p:extLst>
      <p:ext uri="{BB962C8B-B14F-4D97-AF65-F5344CB8AC3E}">
        <p14:creationId xmlns:p14="http://schemas.microsoft.com/office/powerpoint/2010/main" val="13681392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lvl="0"/>
            <a:r>
              <a:rPr lang="en-US" altLang="en-US" sz="2800" dirty="0" smtClean="0">
                <a:solidFill>
                  <a:schemeClr val="tx1"/>
                </a:solidFill>
              </a:rPr>
              <a:t>&lt;</a:t>
            </a:r>
            <a:r>
              <a:rPr lang="en-US" altLang="en-US" sz="2800" dirty="0">
                <a:solidFill>
                  <a:schemeClr val="tx1"/>
                </a:solidFill>
              </a:rPr>
              <a:t>head</a:t>
            </a:r>
            <a:r>
              <a:rPr lang="en-US" altLang="en-US" sz="2800" dirty="0" smtClean="0">
                <a:solidFill>
                  <a:schemeClr val="tx1"/>
                </a:solidFill>
              </a:rPr>
              <a:t>&gt;</a:t>
            </a:r>
          </a:p>
          <a:p>
            <a:pPr lvl="0"/>
            <a:r>
              <a:rPr lang="en-US" altLang="en-US" sz="2800" dirty="0" smtClean="0">
                <a:solidFill>
                  <a:schemeClr val="tx1"/>
                </a:solidFill>
              </a:rPr>
              <a:t> </a:t>
            </a:r>
            <a:r>
              <a:rPr lang="en-US" altLang="en-US" sz="2800" dirty="0">
                <a:solidFill>
                  <a:schemeClr val="tx1"/>
                </a:solidFill>
              </a:rPr>
              <a:t>&lt;title&gt;Premier East Valley Realty - Homes for Sale&lt;/title</a:t>
            </a:r>
            <a:r>
              <a:rPr lang="en-US" altLang="en-US" sz="2800" dirty="0" smtClean="0">
                <a:solidFill>
                  <a:schemeClr val="tx1"/>
                </a:solidFill>
              </a:rPr>
              <a:t>&gt;</a:t>
            </a:r>
          </a:p>
          <a:p>
            <a:pPr lvl="0"/>
            <a:r>
              <a:rPr lang="en-US" altLang="en-US" sz="2800" dirty="0" smtClean="0">
                <a:solidFill>
                  <a:schemeClr val="tx1"/>
                </a:solidFill>
              </a:rPr>
              <a:t> </a:t>
            </a:r>
            <a:r>
              <a:rPr lang="en-US" altLang="en-US" sz="2800" dirty="0">
                <a:solidFill>
                  <a:schemeClr val="tx1"/>
                </a:solidFill>
              </a:rPr>
              <a:t>&lt;meta name="description" content="Premier East Valley Realty specializing in luxury real estate. We are your location specialists</a:t>
            </a:r>
            <a:r>
              <a:rPr lang="en-US" altLang="en-US" sz="2800" dirty="0" smtClean="0">
                <a:solidFill>
                  <a:schemeClr val="tx1"/>
                </a:solidFill>
              </a:rPr>
              <a:t>."&gt;</a:t>
            </a:r>
          </a:p>
          <a:p>
            <a:pPr lvl="0"/>
            <a:r>
              <a:rPr lang="en-US" altLang="en-US" sz="2800" dirty="0" smtClean="0">
                <a:solidFill>
                  <a:schemeClr val="tx1"/>
                </a:solidFill>
              </a:rPr>
              <a:t> </a:t>
            </a:r>
            <a:r>
              <a:rPr lang="en-US" altLang="en-US" sz="2800" dirty="0">
                <a:solidFill>
                  <a:schemeClr val="tx1"/>
                </a:solidFill>
              </a:rPr>
              <a:t>&lt;meta name="keywords" content="Real </a:t>
            </a:r>
            <a:r>
              <a:rPr lang="en-US" altLang="en-US" sz="2800" dirty="0" err="1">
                <a:solidFill>
                  <a:schemeClr val="tx1"/>
                </a:solidFill>
              </a:rPr>
              <a:t>Estate,Agent,Realtor,Buy</a:t>
            </a:r>
            <a:r>
              <a:rPr lang="en-US" altLang="en-US" sz="2800" dirty="0">
                <a:solidFill>
                  <a:schemeClr val="tx1"/>
                </a:solidFill>
              </a:rPr>
              <a:t>, Home,Sell,Homes,Sale,Broker,Commercial,invest,investing,investor</a:t>
            </a:r>
            <a:r>
              <a:rPr lang="en-US" altLang="en-US" sz="2800" dirty="0" smtClean="0">
                <a:solidFill>
                  <a:schemeClr val="tx1"/>
                </a:solidFill>
              </a:rPr>
              <a:t>"&gt;</a:t>
            </a:r>
          </a:p>
          <a:p>
            <a:pPr lvl="0"/>
            <a:r>
              <a:rPr lang="en-US" altLang="en-US" sz="2800" dirty="0" smtClean="0">
                <a:solidFill>
                  <a:schemeClr val="tx1"/>
                </a:solidFill>
              </a:rPr>
              <a:t> </a:t>
            </a:r>
            <a:r>
              <a:rPr lang="en-US" altLang="en-US" sz="2800" dirty="0">
                <a:solidFill>
                  <a:schemeClr val="tx1"/>
                </a:solidFill>
              </a:rPr>
              <a:t>&lt;/head&gt;</a:t>
            </a:r>
            <a:r>
              <a:rPr lang="en-US" altLang="en-US" sz="3600" dirty="0">
                <a:solidFill>
                  <a:schemeClr val="tx1"/>
                </a:solidFill>
              </a:rPr>
              <a:t> </a:t>
            </a:r>
            <a:endParaRPr lang="en-US" altLang="en-US" sz="5400"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5971075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838"/>
            <a:ext cx="12192000" cy="6832748"/>
          </a:xfrm>
        </p:spPr>
      </p:pic>
    </p:spTree>
    <p:extLst>
      <p:ext uri="{BB962C8B-B14F-4D97-AF65-F5344CB8AC3E}">
        <p14:creationId xmlns:p14="http://schemas.microsoft.com/office/powerpoint/2010/main" val="14042361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a:t>
            </a:r>
            <a:r>
              <a:rPr lang="en-US" dirty="0" smtClean="0"/>
              <a:t>Equivalents</a:t>
            </a:r>
            <a:endParaRPr lang="en-US" dirty="0"/>
          </a:p>
        </p:txBody>
      </p:sp>
      <p:sp>
        <p:nvSpPr>
          <p:cNvPr id="3" name="Content Placeholder 2"/>
          <p:cNvSpPr>
            <a:spLocks noGrp="1"/>
          </p:cNvSpPr>
          <p:nvPr>
            <p:ph idx="1"/>
          </p:nvPr>
        </p:nvSpPr>
        <p:spPr>
          <a:xfrm>
            <a:off x="1068387" y="2086892"/>
            <a:ext cx="10058400" cy="4023360"/>
          </a:xfrm>
        </p:spPr>
        <p:txBody>
          <a:bodyPr/>
          <a:lstStyle/>
          <a:p>
            <a:r>
              <a:rPr lang="en-US" dirty="0"/>
              <a:t>The http-</a:t>
            </a:r>
            <a:r>
              <a:rPr lang="en-US" dirty="0" err="1"/>
              <a:t>equiv</a:t>
            </a:r>
            <a:r>
              <a:rPr lang="en-US" dirty="0"/>
              <a:t> attribute can be used instead of the name attribute and will make an HTTP header, which is information sent to the server where the web page is held. The attribute should rarely be </a:t>
            </a:r>
            <a:r>
              <a:rPr lang="en-US" dirty="0" smtClean="0"/>
              <a:t>used but </a:t>
            </a:r>
            <a:r>
              <a:rPr lang="en-US" dirty="0"/>
              <a:t>the value can be</a:t>
            </a:r>
            <a:r>
              <a:rPr lang="en-US" dirty="0" smtClean="0"/>
              <a:t>:</a:t>
            </a:r>
          </a:p>
          <a:p>
            <a:pPr marL="393700" indent="-393700">
              <a:buFont typeface="Wingdings" panose="05000000000000000000" pitchFamily="2" charset="2"/>
              <a:buChar char="§"/>
              <a:tabLst>
                <a:tab pos="746125" algn="l"/>
              </a:tabLst>
            </a:pPr>
            <a:r>
              <a:rPr lang="en-US" dirty="0"/>
              <a:t>content-type, an encoding declaration, defining what character set is being used,</a:t>
            </a:r>
          </a:p>
          <a:p>
            <a:pPr marL="393700" indent="-393700">
              <a:buFont typeface="Wingdings" panose="05000000000000000000" pitchFamily="2" charset="2"/>
              <a:buChar char="§"/>
              <a:tabLst>
                <a:tab pos="746125" algn="l"/>
              </a:tabLst>
            </a:pPr>
            <a:r>
              <a:rPr lang="en-US" dirty="0" smtClean="0"/>
              <a:t>or </a:t>
            </a:r>
            <a:r>
              <a:rPr lang="en-US" dirty="0"/>
              <a:t>refresh, which defines how often (in seconds) a page automatically refreshes or if it should automatically redirect to another page. Not great for accessibility</a:t>
            </a:r>
            <a:r>
              <a:rPr lang="en-US" dirty="0" smtClean="0"/>
              <a:t>.</a:t>
            </a:r>
          </a:p>
          <a:p>
            <a:pPr marL="0" indent="0">
              <a:buNone/>
            </a:pPr>
            <a:endParaRPr lang="en-US" dirty="0"/>
          </a:p>
        </p:txBody>
      </p:sp>
    </p:spTree>
    <p:extLst>
      <p:ext uri="{BB962C8B-B14F-4D97-AF65-F5344CB8AC3E}">
        <p14:creationId xmlns:p14="http://schemas.microsoft.com/office/powerpoint/2010/main" val="17925246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Charset</a:t>
            </a:r>
            <a:endParaRPr lang="en-US" dirty="0"/>
          </a:p>
        </p:txBody>
      </p:sp>
      <p:sp>
        <p:nvSpPr>
          <p:cNvPr id="3" name="Content Placeholder 2"/>
          <p:cNvSpPr>
            <a:spLocks noGrp="1"/>
          </p:cNvSpPr>
          <p:nvPr>
            <p:ph idx="1"/>
          </p:nvPr>
        </p:nvSpPr>
        <p:spPr/>
        <p:txBody>
          <a:bodyPr/>
          <a:lstStyle/>
          <a:p>
            <a:r>
              <a:rPr lang="en-US" dirty="0"/>
              <a:t>Specify Character Set</a:t>
            </a:r>
          </a:p>
          <a:p>
            <a:r>
              <a:rPr lang="en-US" dirty="0"/>
              <a:t>You can use &lt;meta&gt; tag to specify character set used within the webpage.</a:t>
            </a:r>
          </a:p>
          <a:p>
            <a:r>
              <a:rPr lang="en-US" dirty="0" smtClean="0"/>
              <a:t>By </a:t>
            </a:r>
            <a:r>
              <a:rPr lang="en-US" dirty="0"/>
              <a:t>default, Web servers and Web browsers use ISO-8859-1 (Latin1) encoding to process Web pages. Following is an example to set UTF-8 encoding </a:t>
            </a:r>
            <a:r>
              <a:rPr lang="en-US" dirty="0" smtClean="0"/>
              <a:t>−</a:t>
            </a:r>
          </a:p>
          <a:p>
            <a:endParaRPr lang="en-US" dirty="0"/>
          </a:p>
          <a:p>
            <a:r>
              <a:rPr lang="en-US" dirty="0"/>
              <a:t>meta charset="utf-8"</a:t>
            </a:r>
          </a:p>
        </p:txBody>
      </p:sp>
    </p:spTree>
    <p:extLst>
      <p:ext uri="{BB962C8B-B14F-4D97-AF65-F5344CB8AC3E}">
        <p14:creationId xmlns:p14="http://schemas.microsoft.com/office/powerpoint/2010/main" val="785736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type</a:t>
            </a:r>
            <a:endParaRPr lang="en-US" dirty="0"/>
          </a:p>
        </p:txBody>
      </p:sp>
      <p:sp>
        <p:nvSpPr>
          <p:cNvPr id="3" name="Content Placeholder 2"/>
          <p:cNvSpPr>
            <a:spLocks noGrp="1"/>
          </p:cNvSpPr>
          <p:nvPr>
            <p:ph idx="1"/>
          </p:nvPr>
        </p:nvSpPr>
        <p:spPr/>
        <p:txBody>
          <a:bodyPr/>
          <a:lstStyle/>
          <a:p>
            <a:r>
              <a:rPr lang="en-US" dirty="0"/>
              <a:t>&lt; html&gt;</a:t>
            </a:r>
            <a:br>
              <a:rPr lang="en-US" dirty="0"/>
            </a:br>
            <a:r>
              <a:rPr lang="en-US" dirty="0"/>
              <a:t>  &lt; head&gt;</a:t>
            </a:r>
            <a:br>
              <a:rPr lang="en-US" dirty="0"/>
            </a:br>
            <a:r>
              <a:rPr lang="en-US" dirty="0"/>
              <a:t>    </a:t>
            </a:r>
            <a:r>
              <a:rPr lang="en-US" b="1" dirty="0"/>
              <a:t>&lt; meta http-</a:t>
            </a:r>
            <a:r>
              <a:rPr lang="en-US" b="1" dirty="0" err="1"/>
              <a:t>equiv</a:t>
            </a:r>
            <a:r>
              <a:rPr lang="en-US" b="1" dirty="0"/>
              <a:t>="content-type" content="text/html; charset=windows-1251"&gt;</a:t>
            </a:r>
            <a:r>
              <a:rPr lang="en-US" dirty="0"/>
              <a:t/>
            </a:r>
            <a:br>
              <a:rPr lang="en-US" dirty="0"/>
            </a:br>
            <a:r>
              <a:rPr lang="en-US" dirty="0"/>
              <a:t>    &lt; meta name="keywords" content</a:t>
            </a:r>
            <a:r>
              <a:rPr lang="en-US" dirty="0" smtClean="0"/>
              <a:t>=“Keywords go here</a:t>
            </a:r>
            <a:r>
              <a:rPr lang="ru-RU" dirty="0" smtClean="0"/>
              <a:t>"&gt;</a:t>
            </a:r>
            <a:r>
              <a:rPr lang="ru-RU" dirty="0"/>
              <a:t/>
            </a:r>
            <a:br>
              <a:rPr lang="ru-RU" dirty="0"/>
            </a:br>
            <a:r>
              <a:rPr lang="ru-RU" dirty="0"/>
              <a:t>    &lt; </a:t>
            </a:r>
            <a:r>
              <a:rPr lang="en-US" dirty="0"/>
              <a:t>meta name="description" content</a:t>
            </a:r>
            <a:r>
              <a:rPr lang="en-US" dirty="0" smtClean="0"/>
              <a:t>=“Description goes here”&gt;</a:t>
            </a:r>
            <a:r>
              <a:rPr lang="en-US" dirty="0"/>
              <a:t/>
            </a:r>
            <a:br>
              <a:rPr lang="en-US" dirty="0"/>
            </a:br>
            <a:r>
              <a:rPr lang="en-US" dirty="0"/>
              <a:t>    &lt; </a:t>
            </a:r>
            <a:r>
              <a:rPr lang="en-US" dirty="0" smtClean="0"/>
              <a:t>title&gt;My page title will be here</a:t>
            </a:r>
            <a:r>
              <a:rPr lang="ru-RU" dirty="0" smtClean="0"/>
              <a:t>«</a:t>
            </a:r>
            <a:r>
              <a:rPr lang="en-US" dirty="0"/>
              <a:t>title»&lt; /title&gt;</a:t>
            </a:r>
            <a:br>
              <a:rPr lang="en-US" dirty="0"/>
            </a:br>
            <a:r>
              <a:rPr lang="en-US" dirty="0"/>
              <a:t>  &lt; /head&gt;</a:t>
            </a:r>
            <a:br>
              <a:rPr lang="en-US" dirty="0"/>
            </a:br>
            <a:r>
              <a:rPr lang="en-US" dirty="0"/>
              <a:t>  &lt; </a:t>
            </a:r>
            <a:r>
              <a:rPr lang="en-US" dirty="0" smtClean="0"/>
              <a:t>body&gt;some data</a:t>
            </a:r>
            <a:r>
              <a:rPr lang="ru-RU" dirty="0" smtClean="0"/>
              <a:t>&lt; </a:t>
            </a:r>
            <a:r>
              <a:rPr lang="ru-RU" dirty="0"/>
              <a:t>/</a:t>
            </a:r>
            <a:r>
              <a:rPr lang="en-US" dirty="0"/>
              <a:t>body&gt;</a:t>
            </a:r>
            <a:br>
              <a:rPr lang="en-US" dirty="0"/>
            </a:br>
            <a:r>
              <a:rPr lang="en-US" dirty="0"/>
              <a:t>&lt; /html&gt;</a:t>
            </a:r>
            <a:br>
              <a:rPr lang="en-US" dirty="0"/>
            </a:br>
            <a:endParaRPr lang="en-US" dirty="0"/>
          </a:p>
        </p:txBody>
      </p:sp>
    </p:spTree>
    <p:extLst>
      <p:ext uri="{BB962C8B-B14F-4D97-AF65-F5344CB8AC3E}">
        <p14:creationId xmlns:p14="http://schemas.microsoft.com/office/powerpoint/2010/main" val="25280437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Refresh</a:t>
            </a:r>
            <a:endParaRPr lang="en-US" dirty="0"/>
          </a:p>
        </p:txBody>
      </p:sp>
      <p:sp>
        <p:nvSpPr>
          <p:cNvPr id="3" name="Content Placeholder 2"/>
          <p:cNvSpPr>
            <a:spLocks noGrp="1"/>
          </p:cNvSpPr>
          <p:nvPr>
            <p:ph idx="1"/>
          </p:nvPr>
        </p:nvSpPr>
        <p:spPr>
          <a:xfrm>
            <a:off x="1097280" y="1845733"/>
            <a:ext cx="10058400" cy="4346519"/>
          </a:xfrm>
        </p:spPr>
        <p:txBody>
          <a:bodyPr>
            <a:normAutofit fontScale="85000" lnSpcReduction="10000"/>
          </a:bodyPr>
          <a:lstStyle/>
          <a:p>
            <a:pPr>
              <a:lnSpc>
                <a:spcPct val="120000"/>
              </a:lnSpc>
              <a:spcBef>
                <a:spcPts val="0"/>
              </a:spcBef>
              <a:spcAft>
                <a:spcPts val="0"/>
              </a:spcAft>
            </a:pPr>
            <a:r>
              <a:rPr lang="en-US" dirty="0"/>
              <a:t>A &lt;meta&gt; tag can be used to specify a duration after which your web page will keep refreshing automatically</a:t>
            </a:r>
            <a:r>
              <a:rPr lang="en-US" dirty="0" smtClean="0"/>
              <a:t>.</a:t>
            </a:r>
            <a:endParaRPr lang="en-US" dirty="0"/>
          </a:p>
          <a:p>
            <a:pPr>
              <a:lnSpc>
                <a:spcPct val="120000"/>
              </a:lnSpc>
              <a:spcBef>
                <a:spcPts val="0"/>
              </a:spcBef>
              <a:spcAft>
                <a:spcPts val="0"/>
              </a:spcAft>
            </a:pPr>
            <a:r>
              <a:rPr lang="en-US" dirty="0" smtClean="0"/>
              <a:t>If </a:t>
            </a:r>
            <a:r>
              <a:rPr lang="en-US" dirty="0"/>
              <a:t>you want </a:t>
            </a:r>
            <a:r>
              <a:rPr lang="en-US" dirty="0" smtClean="0"/>
              <a:t>your </a:t>
            </a:r>
            <a:r>
              <a:rPr lang="en-US" dirty="0"/>
              <a:t>page keep refreshing after every 5 seconds then use the following syntax</a:t>
            </a:r>
            <a:r>
              <a:rPr lang="en-US" dirty="0" smtClean="0"/>
              <a:t>.</a:t>
            </a:r>
          </a:p>
          <a:p>
            <a:pPr>
              <a:lnSpc>
                <a:spcPct val="120000"/>
              </a:lnSpc>
              <a:spcBef>
                <a:spcPts val="0"/>
              </a:spcBef>
              <a:spcAft>
                <a:spcPts val="0"/>
              </a:spcAft>
            </a:pPr>
            <a:endParaRPr lang="en-US" dirty="0"/>
          </a:p>
          <a:p>
            <a:pPr>
              <a:lnSpc>
                <a:spcPct val="120000"/>
              </a:lnSpc>
              <a:spcBef>
                <a:spcPts val="0"/>
              </a:spcBef>
              <a:spcAft>
                <a:spcPts val="0"/>
              </a:spcAft>
            </a:pPr>
            <a:r>
              <a:rPr lang="en-US" sz="2400" dirty="0"/>
              <a:t>   &lt;head&gt;</a:t>
            </a:r>
          </a:p>
          <a:p>
            <a:pPr>
              <a:lnSpc>
                <a:spcPct val="120000"/>
              </a:lnSpc>
              <a:spcBef>
                <a:spcPts val="0"/>
              </a:spcBef>
              <a:spcAft>
                <a:spcPts val="0"/>
              </a:spcAft>
            </a:pPr>
            <a:r>
              <a:rPr lang="en-US" sz="2400" dirty="0"/>
              <a:t>      &lt;title&gt;Meta Tags Example&lt;/title&gt;</a:t>
            </a:r>
          </a:p>
          <a:p>
            <a:pPr>
              <a:lnSpc>
                <a:spcPct val="120000"/>
              </a:lnSpc>
              <a:spcBef>
                <a:spcPts val="0"/>
              </a:spcBef>
              <a:spcAft>
                <a:spcPts val="0"/>
              </a:spcAft>
            </a:pPr>
            <a:r>
              <a:rPr lang="en-US" sz="2400" dirty="0"/>
              <a:t>      &lt;meta name = "keywords" content = "HTML, Meta Tags, Metadata" /&gt;</a:t>
            </a:r>
          </a:p>
          <a:p>
            <a:pPr>
              <a:lnSpc>
                <a:spcPct val="120000"/>
              </a:lnSpc>
              <a:spcBef>
                <a:spcPts val="0"/>
              </a:spcBef>
              <a:spcAft>
                <a:spcPts val="0"/>
              </a:spcAft>
            </a:pPr>
            <a:r>
              <a:rPr lang="en-US" sz="2400" dirty="0"/>
              <a:t>      &lt;meta name = "description" content = "Learning about Meta Tags." /&gt;</a:t>
            </a:r>
          </a:p>
          <a:p>
            <a:pPr>
              <a:lnSpc>
                <a:spcPct val="120000"/>
              </a:lnSpc>
              <a:spcBef>
                <a:spcPts val="0"/>
              </a:spcBef>
              <a:spcAft>
                <a:spcPts val="0"/>
              </a:spcAft>
            </a:pPr>
            <a:r>
              <a:rPr lang="en-US" sz="2400" dirty="0" smtClean="0"/>
              <a:t>       &lt;</a:t>
            </a:r>
            <a:r>
              <a:rPr lang="en-US" sz="2400" dirty="0"/>
              <a:t>meta http-</a:t>
            </a:r>
            <a:r>
              <a:rPr lang="en-US" sz="2400" dirty="0" err="1"/>
              <a:t>equiv</a:t>
            </a:r>
            <a:r>
              <a:rPr lang="en-US" sz="2400" dirty="0"/>
              <a:t> = "refresh" content = "5" /&gt;</a:t>
            </a:r>
          </a:p>
          <a:p>
            <a:pPr>
              <a:lnSpc>
                <a:spcPct val="120000"/>
              </a:lnSpc>
              <a:spcBef>
                <a:spcPts val="0"/>
              </a:spcBef>
              <a:spcAft>
                <a:spcPts val="0"/>
              </a:spcAft>
            </a:pPr>
            <a:r>
              <a:rPr lang="en-US" sz="2400" dirty="0"/>
              <a:t>   &lt;/head&gt;</a:t>
            </a:r>
          </a:p>
          <a:p>
            <a:pPr>
              <a:lnSpc>
                <a:spcPct val="120000"/>
              </a:lnSpc>
              <a:spcBef>
                <a:spcPts val="0"/>
              </a:spcBef>
              <a:spcAft>
                <a:spcPts val="0"/>
              </a:spcAft>
            </a:pPr>
            <a:r>
              <a:rPr lang="en-US" sz="2400" dirty="0"/>
              <a:t>	</a:t>
            </a:r>
          </a:p>
          <a:p>
            <a:pPr>
              <a:lnSpc>
                <a:spcPct val="120000"/>
              </a:lnSpc>
              <a:spcBef>
                <a:spcPts val="0"/>
              </a:spcBef>
              <a:spcAft>
                <a:spcPts val="0"/>
              </a:spcAft>
            </a:pPr>
            <a:r>
              <a:rPr lang="en-US" sz="2400" dirty="0"/>
              <a:t>   &lt;body&gt;</a:t>
            </a:r>
          </a:p>
          <a:p>
            <a:pPr>
              <a:lnSpc>
                <a:spcPct val="120000"/>
              </a:lnSpc>
              <a:spcBef>
                <a:spcPts val="0"/>
              </a:spcBef>
              <a:spcAft>
                <a:spcPts val="0"/>
              </a:spcAft>
            </a:pPr>
            <a:r>
              <a:rPr lang="en-US" sz="2400" dirty="0"/>
              <a:t>      &lt;p&gt;Hello </a:t>
            </a:r>
            <a:r>
              <a:rPr lang="en-US" sz="2400" dirty="0" smtClean="0"/>
              <a:t>HTML!&lt;/</a:t>
            </a:r>
            <a:r>
              <a:rPr lang="en-US" sz="2400" dirty="0"/>
              <a:t>p&gt;</a:t>
            </a:r>
          </a:p>
          <a:p>
            <a:pPr>
              <a:lnSpc>
                <a:spcPct val="120000"/>
              </a:lnSpc>
              <a:spcBef>
                <a:spcPts val="0"/>
              </a:spcBef>
              <a:spcAft>
                <a:spcPts val="0"/>
              </a:spcAft>
            </a:pPr>
            <a:r>
              <a:rPr lang="en-US" sz="2400" dirty="0"/>
              <a:t>   &lt;/body</a:t>
            </a:r>
            <a:r>
              <a:rPr lang="en-US" dirty="0" smtClean="0"/>
              <a:t>&gt;</a:t>
            </a:r>
            <a:endParaRPr lang="en-US" dirty="0"/>
          </a:p>
        </p:txBody>
      </p:sp>
    </p:spTree>
    <p:extLst>
      <p:ext uri="{BB962C8B-B14F-4D97-AF65-F5344CB8AC3E}">
        <p14:creationId xmlns:p14="http://schemas.microsoft.com/office/powerpoint/2010/main" val="42733654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Page </a:t>
            </a:r>
            <a:r>
              <a:rPr lang="en-US" dirty="0" smtClean="0"/>
              <a:t>Redirection</a:t>
            </a:r>
            <a:endParaRPr lang="en-US" dirty="0"/>
          </a:p>
        </p:txBody>
      </p:sp>
      <p:sp>
        <p:nvSpPr>
          <p:cNvPr id="3" name="Content Placeholder 2"/>
          <p:cNvSpPr>
            <a:spLocks noGrp="1"/>
          </p:cNvSpPr>
          <p:nvPr>
            <p:ph idx="1"/>
          </p:nvPr>
        </p:nvSpPr>
        <p:spPr/>
        <p:txBody>
          <a:bodyPr>
            <a:normAutofit/>
          </a:bodyPr>
          <a:lstStyle/>
          <a:p>
            <a:pPr>
              <a:spcBef>
                <a:spcPts val="0"/>
              </a:spcBef>
              <a:spcAft>
                <a:spcPts val="0"/>
              </a:spcAft>
            </a:pPr>
            <a:r>
              <a:rPr lang="en-US" dirty="0"/>
              <a:t>You can use &lt;meta&gt; tag to redirect your page to any other webpage. You can also specify a duration if you want to redirect the page after a certain number of seconds.</a:t>
            </a:r>
          </a:p>
          <a:p>
            <a:pPr marL="0" indent="0">
              <a:spcBef>
                <a:spcPts val="0"/>
              </a:spcBef>
              <a:spcAft>
                <a:spcPts val="0"/>
              </a:spcAft>
              <a:buNone/>
            </a:pPr>
            <a:endParaRPr lang="en-US" dirty="0"/>
          </a:p>
          <a:p>
            <a:pPr>
              <a:spcBef>
                <a:spcPts val="0"/>
              </a:spcBef>
              <a:spcAft>
                <a:spcPts val="0"/>
              </a:spcAft>
            </a:pPr>
            <a:r>
              <a:rPr lang="en-US" dirty="0"/>
              <a:t>   &lt;head&gt;</a:t>
            </a:r>
          </a:p>
          <a:p>
            <a:pPr>
              <a:spcBef>
                <a:spcPts val="0"/>
              </a:spcBef>
              <a:spcAft>
                <a:spcPts val="0"/>
              </a:spcAft>
            </a:pPr>
            <a:r>
              <a:rPr lang="en-US" dirty="0"/>
              <a:t>      &lt;title&gt;Meta Tags Example&lt;/title&gt;</a:t>
            </a:r>
          </a:p>
          <a:p>
            <a:pPr>
              <a:spcBef>
                <a:spcPts val="0"/>
              </a:spcBef>
              <a:spcAft>
                <a:spcPts val="0"/>
              </a:spcAft>
            </a:pPr>
            <a:r>
              <a:rPr lang="en-US" dirty="0"/>
              <a:t>      &lt;meta name = "keywords" content = "HTML, Meta Tags, Metadata" /&gt;</a:t>
            </a:r>
          </a:p>
          <a:p>
            <a:pPr>
              <a:spcBef>
                <a:spcPts val="0"/>
              </a:spcBef>
              <a:spcAft>
                <a:spcPts val="0"/>
              </a:spcAft>
            </a:pPr>
            <a:r>
              <a:rPr lang="en-US" dirty="0"/>
              <a:t>      &lt;meta name = "description" content = "Learning about Meta Tags." /&gt;</a:t>
            </a:r>
          </a:p>
          <a:p>
            <a:pPr>
              <a:spcBef>
                <a:spcPts val="0"/>
              </a:spcBef>
              <a:spcAft>
                <a:spcPts val="0"/>
              </a:spcAft>
            </a:pPr>
            <a:r>
              <a:rPr lang="en-US" dirty="0" smtClean="0"/>
              <a:t>&lt;</a:t>
            </a:r>
            <a:r>
              <a:rPr lang="en-US" dirty="0"/>
              <a:t>meta http-</a:t>
            </a:r>
            <a:r>
              <a:rPr lang="en-US" dirty="0" err="1"/>
              <a:t>equiv</a:t>
            </a:r>
            <a:r>
              <a:rPr lang="en-US" dirty="0"/>
              <a:t> = "refresh" content = "5; </a:t>
            </a:r>
            <a:r>
              <a:rPr lang="en-US" dirty="0" smtClean="0"/>
              <a:t>URL=mypage.html </a:t>
            </a:r>
            <a:r>
              <a:rPr lang="en-US" dirty="0"/>
              <a:t>" </a:t>
            </a:r>
            <a:r>
              <a:rPr lang="en-US" dirty="0" smtClean="0"/>
              <a:t>/&gt;</a:t>
            </a:r>
            <a:endParaRPr lang="en-US" dirty="0"/>
          </a:p>
          <a:p>
            <a:pPr>
              <a:spcBef>
                <a:spcPts val="0"/>
              </a:spcBef>
              <a:spcAft>
                <a:spcPts val="0"/>
              </a:spcAft>
            </a:pPr>
            <a:r>
              <a:rPr lang="en-US" dirty="0"/>
              <a:t>   &lt;/head&gt;</a:t>
            </a:r>
          </a:p>
          <a:p>
            <a:pPr>
              <a:spcBef>
                <a:spcPts val="0"/>
              </a:spcBef>
              <a:spcAft>
                <a:spcPts val="0"/>
              </a:spcAft>
            </a:pPr>
            <a:r>
              <a:rPr lang="en-US" dirty="0"/>
              <a:t>	</a:t>
            </a:r>
          </a:p>
          <a:p>
            <a:pPr>
              <a:spcBef>
                <a:spcPts val="0"/>
              </a:spcBef>
              <a:spcAft>
                <a:spcPts val="0"/>
              </a:spcAft>
            </a:pPr>
            <a:r>
              <a:rPr lang="en-US" dirty="0"/>
              <a:t>   &lt;body&gt;</a:t>
            </a:r>
          </a:p>
          <a:p>
            <a:pPr>
              <a:spcBef>
                <a:spcPts val="0"/>
              </a:spcBef>
              <a:spcAft>
                <a:spcPts val="0"/>
              </a:spcAft>
            </a:pPr>
            <a:r>
              <a:rPr lang="en-US" dirty="0"/>
              <a:t>      &lt;p&gt;Hello HTML5!&lt;/p&gt;</a:t>
            </a:r>
          </a:p>
          <a:p>
            <a:pPr>
              <a:spcBef>
                <a:spcPts val="0"/>
              </a:spcBef>
              <a:spcAft>
                <a:spcPts val="0"/>
              </a:spcAft>
            </a:pPr>
            <a:r>
              <a:rPr lang="en-US" dirty="0"/>
              <a:t>   &lt;/body&gt;</a:t>
            </a:r>
          </a:p>
          <a:p>
            <a:pPr>
              <a:spcBef>
                <a:spcPts val="0"/>
              </a:spcBef>
              <a:spcAft>
                <a:spcPts val="0"/>
              </a:spcAft>
            </a:pPr>
            <a:r>
              <a:rPr lang="en-US" dirty="0"/>
              <a:t>	</a:t>
            </a:r>
          </a:p>
        </p:txBody>
      </p:sp>
    </p:spTree>
    <p:extLst>
      <p:ext uri="{BB962C8B-B14F-4D97-AF65-F5344CB8AC3E}">
        <p14:creationId xmlns:p14="http://schemas.microsoft.com/office/powerpoint/2010/main" val="17727136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attributes</a:t>
            </a:r>
            <a:endParaRPr lang="en-US" dirty="0"/>
          </a:p>
        </p:txBody>
      </p:sp>
      <p:sp>
        <p:nvSpPr>
          <p:cNvPr id="3" name="Content Placeholder 2"/>
          <p:cNvSpPr>
            <a:spLocks noGrp="1"/>
          </p:cNvSpPr>
          <p:nvPr>
            <p:ph idx="1"/>
          </p:nvPr>
        </p:nvSpPr>
        <p:spPr/>
        <p:txBody>
          <a:bodyPr>
            <a:normAutofit/>
          </a:bodyPr>
          <a:lstStyle/>
          <a:p>
            <a:pPr marL="288925" indent="-288925">
              <a:buFont typeface="Arial" panose="020B0604020202020204" pitchFamily="34" charset="0"/>
              <a:buChar char="•"/>
            </a:pPr>
            <a:r>
              <a:rPr lang="en-US" sz="2800" dirty="0"/>
              <a:t>The </a:t>
            </a:r>
            <a:r>
              <a:rPr lang="en-US" sz="2800" b="1" dirty="0"/>
              <a:t>name</a:t>
            </a:r>
            <a:r>
              <a:rPr lang="en-US" sz="2800" dirty="0"/>
              <a:t> is the property you want to set. For example, the paragraph element in the example carries an attribute whose name is align, which you can use to indicate the alignment of paragraph on the page. </a:t>
            </a:r>
            <a:endParaRPr lang="en-US" sz="2800" dirty="0" smtClean="0"/>
          </a:p>
          <a:p>
            <a:pPr marL="288925" indent="-288925">
              <a:buFont typeface="Arial" panose="020B0604020202020204" pitchFamily="34" charset="0"/>
              <a:buChar char="•"/>
            </a:pPr>
            <a:r>
              <a:rPr lang="en-US" sz="2800" dirty="0" smtClean="0"/>
              <a:t> </a:t>
            </a:r>
            <a:r>
              <a:rPr lang="en-US" sz="2800" dirty="0"/>
              <a:t>The </a:t>
            </a:r>
            <a:r>
              <a:rPr lang="en-US" sz="2800" b="1" dirty="0"/>
              <a:t>value</a:t>
            </a:r>
            <a:r>
              <a:rPr lang="en-US" sz="2800" dirty="0"/>
              <a:t> is what you want the value of the property to be set and always put within quotations. The below example shows three possible values of align attribute: left, center and right.</a:t>
            </a:r>
          </a:p>
        </p:txBody>
      </p:sp>
      <p:sp>
        <p:nvSpPr>
          <p:cNvPr id="5" name="Rectangle 4"/>
          <p:cNvSpPr/>
          <p:nvPr/>
        </p:nvSpPr>
        <p:spPr>
          <a:xfrm>
            <a:off x="1688919" y="5049071"/>
            <a:ext cx="7622792" cy="1107996"/>
          </a:xfrm>
          <a:prstGeom prst="rect">
            <a:avLst/>
          </a:prstGeom>
        </p:spPr>
        <p:txBody>
          <a:bodyPr wrap="none">
            <a:spAutoFit/>
          </a:bodyPr>
          <a:lstStyle/>
          <a:p>
            <a:r>
              <a:rPr lang="en-US" sz="6600" dirty="0">
                <a:solidFill>
                  <a:srgbClr val="CC0066"/>
                </a:solidFill>
              </a:rPr>
              <a:t>&lt;p </a:t>
            </a:r>
            <a:r>
              <a:rPr lang="en-US" sz="6600" dirty="0">
                <a:solidFill>
                  <a:srgbClr val="92D050"/>
                </a:solidFill>
              </a:rPr>
              <a:t>align=</a:t>
            </a:r>
            <a:r>
              <a:rPr lang="en-US" sz="6600" dirty="0">
                <a:solidFill>
                  <a:srgbClr val="FF0000"/>
                </a:solidFill>
              </a:rPr>
              <a:t>"</a:t>
            </a:r>
            <a:r>
              <a:rPr lang="en-US" sz="6600" dirty="0">
                <a:solidFill>
                  <a:srgbClr val="FFC000"/>
                </a:solidFill>
              </a:rPr>
              <a:t>right</a:t>
            </a:r>
            <a:r>
              <a:rPr lang="en-US" sz="6600" dirty="0" smtClean="0">
                <a:solidFill>
                  <a:srgbClr val="FF0000"/>
                </a:solidFill>
              </a:rPr>
              <a:t>"</a:t>
            </a:r>
            <a:r>
              <a:rPr lang="en-US" sz="6600" dirty="0" smtClean="0">
                <a:solidFill>
                  <a:srgbClr val="CC0066"/>
                </a:solidFill>
              </a:rPr>
              <a:t>&gt;&lt;/</a:t>
            </a:r>
            <a:r>
              <a:rPr lang="en-US" sz="6600" dirty="0">
                <a:solidFill>
                  <a:srgbClr val="CC0066"/>
                </a:solidFill>
              </a:rPr>
              <a:t>p&gt;</a:t>
            </a:r>
          </a:p>
        </p:txBody>
      </p:sp>
    </p:spTree>
    <p:extLst>
      <p:ext uri="{BB962C8B-B14F-4D97-AF65-F5344CB8AC3E}">
        <p14:creationId xmlns:p14="http://schemas.microsoft.com/office/powerpoint/2010/main" val="2722852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Content Placeholder 4"/>
          <p:cNvSpPr>
            <a:spLocks noGrp="1"/>
          </p:cNvSpPr>
          <p:nvPr>
            <p:ph idx="1"/>
          </p:nvPr>
        </p:nvSpPr>
        <p:spPr/>
        <p:txBody>
          <a:bodyPr>
            <a:normAutofit/>
          </a:bodyPr>
          <a:lstStyle/>
          <a:p>
            <a:r>
              <a:rPr lang="en-US" sz="3600" dirty="0"/>
              <a:t>&lt;p align="left"&gt;This is left aligned text&lt;/p&gt;</a:t>
            </a:r>
          </a:p>
          <a:p>
            <a:r>
              <a:rPr lang="en-US" sz="3600" dirty="0"/>
              <a:t>&lt;p align="center"&gt;This is center aligned text&lt;/p&gt;</a:t>
            </a:r>
          </a:p>
          <a:p>
            <a:r>
              <a:rPr lang="en-US" sz="3600" dirty="0"/>
              <a:t>&lt;p align="right"&gt;This is right aligned text&lt;/p&gt;</a:t>
            </a:r>
          </a:p>
        </p:txBody>
      </p:sp>
    </p:spTree>
    <p:extLst>
      <p:ext uri="{BB962C8B-B14F-4D97-AF65-F5344CB8AC3E}">
        <p14:creationId xmlns:p14="http://schemas.microsoft.com/office/powerpoint/2010/main" val="20643238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097279" y="1845734"/>
            <a:ext cx="10536703" cy="4023360"/>
          </a:xfrm>
        </p:spPr>
        <p:txBody>
          <a:bodyPr>
            <a:normAutofit/>
          </a:bodyPr>
          <a:lstStyle/>
          <a:p>
            <a:r>
              <a:rPr lang="en-US" sz="3600" dirty="0">
                <a:solidFill>
                  <a:schemeClr val="tx1"/>
                </a:solidFill>
              </a:rPr>
              <a:t>&lt;p title="I'm a tooltip</a:t>
            </a:r>
            <a:r>
              <a:rPr lang="en-US" sz="3600" dirty="0" smtClean="0">
                <a:solidFill>
                  <a:schemeClr val="tx1"/>
                </a:solidFill>
              </a:rPr>
              <a:t>"&gt; This </a:t>
            </a:r>
            <a:r>
              <a:rPr lang="en-US" sz="3600" dirty="0">
                <a:solidFill>
                  <a:schemeClr val="tx1"/>
                </a:solidFill>
              </a:rPr>
              <a:t>is a paragraph</a:t>
            </a:r>
            <a:r>
              <a:rPr lang="en-US" sz="3600" dirty="0" smtClean="0">
                <a:solidFill>
                  <a:schemeClr val="tx1"/>
                </a:solidFill>
              </a:rPr>
              <a:t>.&lt;/</a:t>
            </a:r>
            <a:r>
              <a:rPr lang="en-US" sz="3600" dirty="0">
                <a:solidFill>
                  <a:schemeClr val="tx1"/>
                </a:solidFill>
              </a:rPr>
              <a:t>p</a:t>
            </a:r>
            <a:r>
              <a:rPr lang="en-US" sz="3600" dirty="0" smtClean="0">
                <a:solidFill>
                  <a:schemeClr val="tx1"/>
                </a:solidFill>
              </a:rPr>
              <a:t>&gt;</a:t>
            </a:r>
          </a:p>
          <a:p>
            <a:endParaRPr lang="en-US" sz="3600" dirty="0" smtClean="0">
              <a:solidFill>
                <a:schemeClr val="tx1"/>
              </a:solidFill>
            </a:endParaRPr>
          </a:p>
          <a:p>
            <a:r>
              <a:rPr lang="en-US" sz="3600" dirty="0">
                <a:solidFill>
                  <a:schemeClr val="tx1"/>
                </a:solidFill>
              </a:rPr>
              <a:t>&lt;p&gt;</a:t>
            </a:r>
            <a:r>
              <a:rPr lang="en-US" sz="3600" dirty="0">
                <a:solidFill>
                  <a:srgbClr val="FF0000"/>
                </a:solidFill>
              </a:rPr>
              <a:t>&lt;font </a:t>
            </a:r>
            <a:r>
              <a:rPr lang="en-US" sz="3600" dirty="0">
                <a:solidFill>
                  <a:schemeClr val="tx1"/>
                </a:solidFill>
              </a:rPr>
              <a:t>color="teal" size="6" face="Comic Sans MS</a:t>
            </a:r>
            <a:r>
              <a:rPr lang="en-US" sz="3600" dirty="0" smtClean="0">
                <a:solidFill>
                  <a:schemeClr val="tx1"/>
                </a:solidFill>
              </a:rPr>
              <a:t>"&gt;  Hello </a:t>
            </a:r>
            <a:r>
              <a:rPr lang="en-US" sz="3600" dirty="0">
                <a:solidFill>
                  <a:schemeClr val="tx1"/>
                </a:solidFill>
              </a:rPr>
              <a:t>everybody</a:t>
            </a:r>
            <a:r>
              <a:rPr lang="en-US" sz="3600" dirty="0" smtClean="0">
                <a:solidFill>
                  <a:schemeClr val="tx1"/>
                </a:solidFill>
              </a:rPr>
              <a:t>! </a:t>
            </a:r>
            <a:r>
              <a:rPr lang="en-US" sz="3600" dirty="0" smtClean="0">
                <a:solidFill>
                  <a:srgbClr val="FF0000"/>
                </a:solidFill>
              </a:rPr>
              <a:t>&lt;/</a:t>
            </a:r>
            <a:r>
              <a:rPr lang="en-US" sz="3600" dirty="0">
                <a:solidFill>
                  <a:srgbClr val="FF0000"/>
                </a:solidFill>
              </a:rPr>
              <a:t>font&gt;</a:t>
            </a:r>
            <a:r>
              <a:rPr lang="en-US" sz="3600" dirty="0"/>
              <a:t> </a:t>
            </a:r>
            <a:r>
              <a:rPr lang="en-US" sz="3600" dirty="0">
                <a:solidFill>
                  <a:schemeClr val="tx1"/>
                </a:solidFill>
              </a:rPr>
              <a:t>as you can </a:t>
            </a:r>
            <a:r>
              <a:rPr lang="en-US" sz="3600" dirty="0" smtClean="0">
                <a:solidFill>
                  <a:schemeClr val="tx1"/>
                </a:solidFill>
              </a:rPr>
              <a:t>see, the text </a:t>
            </a:r>
            <a:r>
              <a:rPr lang="en-US" sz="3600" dirty="0">
                <a:solidFill>
                  <a:schemeClr val="tx1"/>
                </a:solidFill>
              </a:rPr>
              <a:t>is red and Arial&lt;/p&gt;</a:t>
            </a:r>
            <a:endParaRPr lang="en-US" sz="3600" dirty="0" smtClean="0">
              <a:solidFill>
                <a:schemeClr val="tx1"/>
              </a:solidFill>
            </a:endParaRPr>
          </a:p>
          <a:p>
            <a:endParaRPr lang="en-US" sz="3600" dirty="0"/>
          </a:p>
        </p:txBody>
      </p:sp>
    </p:spTree>
    <p:extLst>
      <p:ext uri="{BB962C8B-B14F-4D97-AF65-F5344CB8AC3E}">
        <p14:creationId xmlns:p14="http://schemas.microsoft.com/office/powerpoint/2010/main" val="1916045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777598417"/>
              </p:ext>
            </p:extLst>
          </p:nvPr>
        </p:nvGraphicFramePr>
        <p:xfrm>
          <a:off x="1251705" y="2101826"/>
          <a:ext cx="9763296" cy="3169920"/>
        </p:xfrm>
        <a:graphic>
          <a:graphicData uri="http://schemas.openxmlformats.org/drawingml/2006/table">
            <a:tbl>
              <a:tblPr firstRow="1" bandRow="1">
                <a:tableStyleId>{5C22544A-7EE6-4342-B048-85BDC9FD1C3A}</a:tableStyleId>
              </a:tblPr>
              <a:tblGrid>
                <a:gridCol w="2440824"/>
                <a:gridCol w="2440824"/>
                <a:gridCol w="2440824"/>
                <a:gridCol w="2440824"/>
              </a:tblGrid>
              <a:tr h="22186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212617">
                <a:tc>
                  <a:txBody>
                    <a:bodyPr/>
                    <a:lstStyle/>
                    <a:p>
                      <a:r>
                        <a:rPr lang="en-US" dirty="0">
                          <a:effectLst/>
                        </a:rPr>
                        <a:t>aqua</a:t>
                      </a:r>
                    </a:p>
                  </a:txBody>
                  <a:tcPr marL="38100" marR="38100" marT="38100" marB="38100" anchor="ctr"/>
                </a:tc>
                <a:tc>
                  <a:txBody>
                    <a:bodyPr/>
                    <a:lstStyle/>
                    <a:p>
                      <a:r>
                        <a:rPr lang="en-US" dirty="0">
                          <a:effectLst/>
                        </a:rPr>
                        <a:t>#00ffff</a:t>
                      </a:r>
                    </a:p>
                  </a:txBody>
                  <a:tcPr marL="38100" marR="38100" marT="38100" marB="38100" anchor="ctr"/>
                </a:tc>
                <a:tc>
                  <a:txBody>
                    <a:bodyPr/>
                    <a:lstStyle/>
                    <a:p>
                      <a:r>
                        <a:rPr lang="en-US" dirty="0">
                          <a:effectLst/>
                        </a:rPr>
                        <a:t>navy</a:t>
                      </a:r>
                    </a:p>
                  </a:txBody>
                  <a:tcPr marL="38100" marR="38100" marT="38100" marB="38100" anchor="ctr"/>
                </a:tc>
                <a:tc>
                  <a:txBody>
                    <a:bodyPr/>
                    <a:lstStyle/>
                    <a:p>
                      <a:r>
                        <a:rPr lang="en-US" dirty="0">
                          <a:effectLst/>
                        </a:rPr>
                        <a:t>#000080</a:t>
                      </a:r>
                    </a:p>
                  </a:txBody>
                  <a:tcPr marL="38100" marR="38100" marT="38100" marB="38100" anchor="ctr"/>
                </a:tc>
              </a:tr>
              <a:tr h="212617">
                <a:tc>
                  <a:txBody>
                    <a:bodyPr/>
                    <a:lstStyle/>
                    <a:p>
                      <a:r>
                        <a:rPr lang="en-US">
                          <a:effectLst/>
                        </a:rPr>
                        <a:t>black</a:t>
                      </a:r>
                    </a:p>
                  </a:txBody>
                  <a:tcPr marL="38100" marR="38100" marT="38100" marB="38100" anchor="ctr"/>
                </a:tc>
                <a:tc>
                  <a:txBody>
                    <a:bodyPr/>
                    <a:lstStyle/>
                    <a:p>
                      <a:r>
                        <a:rPr lang="en-US" dirty="0">
                          <a:effectLst/>
                        </a:rPr>
                        <a:t>#000000</a:t>
                      </a:r>
                    </a:p>
                  </a:txBody>
                  <a:tcPr marL="38100" marR="38100" marT="38100" marB="38100" anchor="ctr"/>
                </a:tc>
                <a:tc>
                  <a:txBody>
                    <a:bodyPr/>
                    <a:lstStyle/>
                    <a:p>
                      <a:r>
                        <a:rPr lang="en-US" dirty="0">
                          <a:effectLst/>
                        </a:rPr>
                        <a:t>olive</a:t>
                      </a:r>
                    </a:p>
                  </a:txBody>
                  <a:tcPr marL="38100" marR="38100" marT="38100" marB="38100" anchor="ctr"/>
                </a:tc>
                <a:tc>
                  <a:txBody>
                    <a:bodyPr/>
                    <a:lstStyle/>
                    <a:p>
                      <a:r>
                        <a:rPr lang="en-US" dirty="0">
                          <a:effectLst/>
                        </a:rPr>
                        <a:t>#808000</a:t>
                      </a:r>
                    </a:p>
                  </a:txBody>
                  <a:tcPr marL="38100" marR="38100" marT="38100" marB="38100" anchor="ctr"/>
                </a:tc>
              </a:tr>
              <a:tr h="212617">
                <a:tc>
                  <a:txBody>
                    <a:bodyPr/>
                    <a:lstStyle/>
                    <a:p>
                      <a:r>
                        <a:rPr lang="en-US">
                          <a:effectLst/>
                        </a:rPr>
                        <a:t>blue</a:t>
                      </a:r>
                    </a:p>
                  </a:txBody>
                  <a:tcPr marL="38100" marR="38100" marT="38100" marB="38100" anchor="ctr"/>
                </a:tc>
                <a:tc>
                  <a:txBody>
                    <a:bodyPr/>
                    <a:lstStyle/>
                    <a:p>
                      <a:r>
                        <a:rPr lang="en-US" dirty="0">
                          <a:effectLst/>
                        </a:rPr>
                        <a:t>#0000ff</a:t>
                      </a:r>
                    </a:p>
                  </a:txBody>
                  <a:tcPr marL="38100" marR="38100" marT="38100" marB="38100" anchor="ctr"/>
                </a:tc>
                <a:tc>
                  <a:txBody>
                    <a:bodyPr/>
                    <a:lstStyle/>
                    <a:p>
                      <a:r>
                        <a:rPr lang="en-US" dirty="0">
                          <a:effectLst/>
                        </a:rPr>
                        <a:t>purple</a:t>
                      </a:r>
                    </a:p>
                  </a:txBody>
                  <a:tcPr marL="38100" marR="38100" marT="38100" marB="38100" anchor="ctr"/>
                </a:tc>
                <a:tc>
                  <a:txBody>
                    <a:bodyPr/>
                    <a:lstStyle/>
                    <a:p>
                      <a:r>
                        <a:rPr lang="en-US" dirty="0">
                          <a:effectLst/>
                        </a:rPr>
                        <a:t>#800080</a:t>
                      </a:r>
                    </a:p>
                  </a:txBody>
                  <a:tcPr marL="38100" marR="38100" marT="38100" marB="38100" anchor="ctr"/>
                </a:tc>
              </a:tr>
              <a:tr h="212617">
                <a:tc>
                  <a:txBody>
                    <a:bodyPr/>
                    <a:lstStyle/>
                    <a:p>
                      <a:r>
                        <a:rPr lang="en-US">
                          <a:effectLst/>
                        </a:rPr>
                        <a:t>fuchsia</a:t>
                      </a:r>
                    </a:p>
                  </a:txBody>
                  <a:tcPr marL="38100" marR="38100" marT="38100" marB="38100" anchor="ctr"/>
                </a:tc>
                <a:tc>
                  <a:txBody>
                    <a:bodyPr/>
                    <a:lstStyle/>
                    <a:p>
                      <a:r>
                        <a:rPr lang="en-US" dirty="0">
                          <a:effectLst/>
                        </a:rPr>
                        <a:t>#ff00ff</a:t>
                      </a:r>
                    </a:p>
                  </a:txBody>
                  <a:tcPr marL="38100" marR="38100" marT="38100" marB="38100" anchor="ctr"/>
                </a:tc>
                <a:tc>
                  <a:txBody>
                    <a:bodyPr/>
                    <a:lstStyle/>
                    <a:p>
                      <a:r>
                        <a:rPr lang="en-US" dirty="0">
                          <a:effectLst/>
                        </a:rPr>
                        <a:t>red</a:t>
                      </a:r>
                    </a:p>
                  </a:txBody>
                  <a:tcPr marL="38100" marR="38100" marT="38100" marB="38100" anchor="ctr"/>
                </a:tc>
                <a:tc>
                  <a:txBody>
                    <a:bodyPr/>
                    <a:lstStyle/>
                    <a:p>
                      <a:r>
                        <a:rPr lang="en-US" dirty="0">
                          <a:effectLst/>
                        </a:rPr>
                        <a:t>#ff0000</a:t>
                      </a:r>
                    </a:p>
                  </a:txBody>
                  <a:tcPr marL="38100" marR="38100" marT="38100" marB="38100" anchor="ctr"/>
                </a:tc>
              </a:tr>
              <a:tr h="212617">
                <a:tc>
                  <a:txBody>
                    <a:bodyPr/>
                    <a:lstStyle/>
                    <a:p>
                      <a:r>
                        <a:rPr lang="en-US">
                          <a:effectLst/>
                        </a:rPr>
                        <a:t>gray</a:t>
                      </a:r>
                    </a:p>
                  </a:txBody>
                  <a:tcPr marL="38100" marR="38100" marT="38100" marB="38100" anchor="ctr"/>
                </a:tc>
                <a:tc>
                  <a:txBody>
                    <a:bodyPr/>
                    <a:lstStyle/>
                    <a:p>
                      <a:r>
                        <a:rPr lang="en-US" dirty="0">
                          <a:effectLst/>
                        </a:rPr>
                        <a:t>#808080</a:t>
                      </a:r>
                    </a:p>
                  </a:txBody>
                  <a:tcPr marL="38100" marR="38100" marT="38100" marB="38100" anchor="ctr"/>
                </a:tc>
                <a:tc>
                  <a:txBody>
                    <a:bodyPr/>
                    <a:lstStyle/>
                    <a:p>
                      <a:r>
                        <a:rPr lang="en-US">
                          <a:effectLst/>
                        </a:rPr>
                        <a:t>silver</a:t>
                      </a:r>
                    </a:p>
                  </a:txBody>
                  <a:tcPr marL="38100" marR="38100" marT="38100" marB="38100" anchor="ctr"/>
                </a:tc>
                <a:tc>
                  <a:txBody>
                    <a:bodyPr/>
                    <a:lstStyle/>
                    <a:p>
                      <a:r>
                        <a:rPr lang="en-US" dirty="0">
                          <a:effectLst/>
                        </a:rPr>
                        <a:t>#c0c0c0</a:t>
                      </a:r>
                    </a:p>
                  </a:txBody>
                  <a:tcPr marL="38100" marR="38100" marT="38100" marB="38100" anchor="ctr"/>
                </a:tc>
              </a:tr>
              <a:tr h="212617">
                <a:tc>
                  <a:txBody>
                    <a:bodyPr/>
                    <a:lstStyle/>
                    <a:p>
                      <a:r>
                        <a:rPr lang="en-US">
                          <a:effectLst/>
                        </a:rPr>
                        <a:t>green</a:t>
                      </a:r>
                    </a:p>
                  </a:txBody>
                  <a:tcPr marL="38100" marR="38100" marT="38100" marB="38100" anchor="ctr"/>
                </a:tc>
                <a:tc>
                  <a:txBody>
                    <a:bodyPr/>
                    <a:lstStyle/>
                    <a:p>
                      <a:r>
                        <a:rPr lang="en-US" dirty="0">
                          <a:effectLst/>
                        </a:rPr>
                        <a:t>#008000</a:t>
                      </a:r>
                    </a:p>
                  </a:txBody>
                  <a:tcPr marL="38100" marR="38100" marT="38100" marB="38100" anchor="ctr"/>
                </a:tc>
                <a:tc>
                  <a:txBody>
                    <a:bodyPr/>
                    <a:lstStyle/>
                    <a:p>
                      <a:r>
                        <a:rPr lang="en-US">
                          <a:effectLst/>
                        </a:rPr>
                        <a:t>teal</a:t>
                      </a:r>
                    </a:p>
                  </a:txBody>
                  <a:tcPr marL="38100" marR="38100" marT="38100" marB="38100" anchor="ctr"/>
                </a:tc>
                <a:tc>
                  <a:txBody>
                    <a:bodyPr/>
                    <a:lstStyle/>
                    <a:p>
                      <a:r>
                        <a:rPr lang="en-US" dirty="0">
                          <a:effectLst/>
                        </a:rPr>
                        <a:t>#008080</a:t>
                      </a:r>
                    </a:p>
                  </a:txBody>
                  <a:tcPr marL="38100" marR="38100" marT="38100" marB="38100" anchor="ctr"/>
                </a:tc>
              </a:tr>
              <a:tr h="212617">
                <a:tc>
                  <a:txBody>
                    <a:bodyPr/>
                    <a:lstStyle/>
                    <a:p>
                      <a:r>
                        <a:rPr lang="en-US">
                          <a:effectLst/>
                        </a:rPr>
                        <a:t>lime</a:t>
                      </a:r>
                    </a:p>
                  </a:txBody>
                  <a:tcPr marL="38100" marR="38100" marT="38100" marB="38100" anchor="ctr"/>
                </a:tc>
                <a:tc>
                  <a:txBody>
                    <a:bodyPr/>
                    <a:lstStyle/>
                    <a:p>
                      <a:r>
                        <a:rPr lang="en-US" dirty="0">
                          <a:effectLst/>
                        </a:rPr>
                        <a:t>#00ff00</a:t>
                      </a:r>
                    </a:p>
                  </a:txBody>
                  <a:tcPr marL="38100" marR="38100" marT="38100" marB="38100" anchor="ctr"/>
                </a:tc>
                <a:tc>
                  <a:txBody>
                    <a:bodyPr/>
                    <a:lstStyle/>
                    <a:p>
                      <a:r>
                        <a:rPr lang="en-US">
                          <a:effectLst/>
                        </a:rPr>
                        <a:t>white</a:t>
                      </a:r>
                    </a:p>
                  </a:txBody>
                  <a:tcPr marL="38100" marR="38100" marT="38100" marB="38100" anchor="ctr"/>
                </a:tc>
                <a:tc>
                  <a:txBody>
                    <a:bodyPr/>
                    <a:lstStyle/>
                    <a:p>
                      <a:r>
                        <a:rPr lang="en-US" dirty="0">
                          <a:effectLst/>
                        </a:rPr>
                        <a:t>#</a:t>
                      </a:r>
                      <a:r>
                        <a:rPr lang="en-US" dirty="0" err="1">
                          <a:effectLst/>
                        </a:rPr>
                        <a:t>ffffff</a:t>
                      </a:r>
                      <a:endParaRPr lang="en-US" dirty="0">
                        <a:effectLst/>
                      </a:endParaRPr>
                    </a:p>
                  </a:txBody>
                  <a:tcPr marL="38100" marR="38100" marT="38100" marB="38100" anchor="ctr"/>
                </a:tc>
              </a:tr>
              <a:tr h="212617">
                <a:tc>
                  <a:txBody>
                    <a:bodyPr/>
                    <a:lstStyle/>
                    <a:p>
                      <a:r>
                        <a:rPr lang="en-US" dirty="0">
                          <a:effectLst/>
                        </a:rPr>
                        <a:t>maroon</a:t>
                      </a:r>
                    </a:p>
                  </a:txBody>
                  <a:tcPr marL="38100" marR="38100" marT="38100" marB="38100" anchor="ctr"/>
                </a:tc>
                <a:tc>
                  <a:txBody>
                    <a:bodyPr/>
                    <a:lstStyle/>
                    <a:p>
                      <a:r>
                        <a:rPr lang="en-US" dirty="0">
                          <a:effectLst/>
                        </a:rPr>
                        <a:t>#800000</a:t>
                      </a:r>
                    </a:p>
                  </a:txBody>
                  <a:tcPr marL="38100" marR="38100" marT="38100" marB="38100" anchor="ctr"/>
                </a:tc>
                <a:tc>
                  <a:txBody>
                    <a:bodyPr/>
                    <a:lstStyle/>
                    <a:p>
                      <a:r>
                        <a:rPr lang="en-US">
                          <a:effectLst/>
                        </a:rPr>
                        <a:t>yellow</a:t>
                      </a:r>
                    </a:p>
                  </a:txBody>
                  <a:tcPr marL="38100" marR="38100" marT="38100" marB="38100" anchor="ctr"/>
                </a:tc>
                <a:tc>
                  <a:txBody>
                    <a:bodyPr/>
                    <a:lstStyle/>
                    <a:p>
                      <a:r>
                        <a:rPr lang="en-US" dirty="0">
                          <a:effectLst/>
                        </a:rPr>
                        <a:t>#ffff00</a:t>
                      </a:r>
                    </a:p>
                  </a:txBody>
                  <a:tcPr marL="38100" marR="38100" marT="38100" marB="38100" anchor="ctr"/>
                </a:tc>
              </a:tr>
            </a:tbl>
          </a:graphicData>
        </a:graphic>
      </p:graphicFrame>
    </p:spTree>
    <p:extLst>
      <p:ext uri="{BB962C8B-B14F-4D97-AF65-F5344CB8AC3E}">
        <p14:creationId xmlns:p14="http://schemas.microsoft.com/office/powerpoint/2010/main" val="2553644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shall not pass!!!</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4902" y="1869268"/>
            <a:ext cx="9135382" cy="4338762"/>
          </a:xfrm>
        </p:spPr>
      </p:pic>
    </p:spTree>
    <p:extLst>
      <p:ext uri="{BB962C8B-B14F-4D97-AF65-F5344CB8AC3E}">
        <p14:creationId xmlns:p14="http://schemas.microsoft.com/office/powerpoint/2010/main" val="31221272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75810"/>
            <a:ext cx="10058400" cy="766689"/>
          </a:xfrm>
        </p:spPr>
        <p:txBody>
          <a:bodyPr/>
          <a:lstStyle/>
          <a:p>
            <a:r>
              <a:rPr lang="en-US" dirty="0" smtClean="0"/>
              <a:t>Attributes of an image</a:t>
            </a:r>
            <a:endParaRPr lang="en-US" dirty="0"/>
          </a:p>
        </p:txBody>
      </p:sp>
      <p:sp>
        <p:nvSpPr>
          <p:cNvPr id="3" name="Content Placeholder 2"/>
          <p:cNvSpPr>
            <a:spLocks noGrp="1"/>
          </p:cNvSpPr>
          <p:nvPr>
            <p:ph idx="1"/>
          </p:nvPr>
        </p:nvSpPr>
        <p:spPr>
          <a:xfrm>
            <a:off x="1097280" y="1212684"/>
            <a:ext cx="10058400" cy="4023360"/>
          </a:xfrm>
        </p:spPr>
        <p:txBody>
          <a:bodyPr>
            <a:noAutofit/>
          </a:bodyPr>
          <a:lstStyle/>
          <a:p>
            <a:pPr marL="0" indent="0">
              <a:buNone/>
            </a:pPr>
            <a:r>
              <a:rPr lang="en-US" sz="2800" dirty="0">
                <a:solidFill>
                  <a:srgbClr val="FF0000"/>
                </a:solidFill>
              </a:rPr>
              <a:t>&lt;</a:t>
            </a:r>
            <a:r>
              <a:rPr lang="en-US" sz="2800" b="1" dirty="0" err="1">
                <a:solidFill>
                  <a:srgbClr val="FF0000"/>
                </a:solidFill>
              </a:rPr>
              <a:t>Src</a:t>
            </a:r>
            <a:r>
              <a:rPr lang="en-US" sz="2800" dirty="0">
                <a:solidFill>
                  <a:srgbClr val="FF0000"/>
                </a:solidFill>
              </a:rPr>
              <a:t>&gt; </a:t>
            </a:r>
            <a:r>
              <a:rPr lang="en-US" sz="2400" dirty="0" err="1"/>
              <a:t>Src</a:t>
            </a:r>
            <a:r>
              <a:rPr lang="en-US" sz="2400" dirty="0"/>
              <a:t> stands for source</a:t>
            </a:r>
          </a:p>
          <a:p>
            <a:pPr marL="0" indent="0">
              <a:buNone/>
            </a:pPr>
            <a:r>
              <a:rPr lang="en-US" sz="2400" dirty="0">
                <a:solidFill>
                  <a:srgbClr val="FF0000"/>
                </a:solidFill>
              </a:rPr>
              <a:t> </a:t>
            </a:r>
            <a:r>
              <a:rPr lang="en-US" sz="2800" b="1" dirty="0">
                <a:solidFill>
                  <a:srgbClr val="FF0000"/>
                </a:solidFill>
              </a:rPr>
              <a:t>&lt;Alt&gt; </a:t>
            </a:r>
            <a:r>
              <a:rPr lang="en-US" sz="2400" dirty="0"/>
              <a:t>Define alternate text for an image </a:t>
            </a:r>
          </a:p>
          <a:p>
            <a:pPr marL="0" indent="0">
              <a:buNone/>
            </a:pPr>
            <a:r>
              <a:rPr lang="en-US" sz="2800" b="1" dirty="0">
                <a:solidFill>
                  <a:srgbClr val="FF0000"/>
                </a:solidFill>
              </a:rPr>
              <a:t>&lt;Width&gt; </a:t>
            </a:r>
            <a:r>
              <a:rPr lang="en-US" sz="2400" dirty="0"/>
              <a:t>Defines the width of the image </a:t>
            </a:r>
          </a:p>
          <a:p>
            <a:pPr marL="0" indent="0">
              <a:buNone/>
            </a:pPr>
            <a:r>
              <a:rPr lang="en-US" sz="2800" b="1" dirty="0">
                <a:solidFill>
                  <a:srgbClr val="FF0000"/>
                </a:solidFill>
              </a:rPr>
              <a:t>&lt;Height&gt; </a:t>
            </a:r>
            <a:r>
              <a:rPr lang="en-US" sz="2400" dirty="0"/>
              <a:t>Defines the height of the image </a:t>
            </a:r>
          </a:p>
          <a:p>
            <a:pPr marL="0" indent="0">
              <a:buNone/>
            </a:pPr>
            <a:r>
              <a:rPr lang="en-US" sz="2400" dirty="0"/>
              <a:t> </a:t>
            </a:r>
            <a:r>
              <a:rPr lang="en-US" sz="2800" b="1" dirty="0">
                <a:solidFill>
                  <a:srgbClr val="FF0000"/>
                </a:solidFill>
              </a:rPr>
              <a:t>&lt;Border&gt; </a:t>
            </a:r>
            <a:r>
              <a:rPr lang="en-US" sz="2400" dirty="0"/>
              <a:t>Defines border of the image </a:t>
            </a:r>
          </a:p>
          <a:p>
            <a:pPr marL="0" indent="0">
              <a:buNone/>
            </a:pPr>
            <a:r>
              <a:rPr lang="en-US" sz="2800" b="1" dirty="0">
                <a:solidFill>
                  <a:srgbClr val="FF0000"/>
                </a:solidFill>
              </a:rPr>
              <a:t>&lt;</a:t>
            </a:r>
            <a:r>
              <a:rPr lang="en-US" sz="2800" b="1" dirty="0" err="1">
                <a:solidFill>
                  <a:srgbClr val="FF0000"/>
                </a:solidFill>
              </a:rPr>
              <a:t>Hspace</a:t>
            </a:r>
            <a:r>
              <a:rPr lang="en-US" sz="2800" b="1" dirty="0">
                <a:solidFill>
                  <a:srgbClr val="FF0000"/>
                </a:solidFill>
              </a:rPr>
              <a:t>&gt; </a:t>
            </a:r>
            <a:r>
              <a:rPr lang="en-US" sz="2400" dirty="0"/>
              <a:t>Horizontal space of the image</a:t>
            </a:r>
          </a:p>
          <a:p>
            <a:pPr marL="0" indent="0">
              <a:buNone/>
            </a:pPr>
            <a:r>
              <a:rPr lang="en-US" sz="2800" b="1" dirty="0">
                <a:solidFill>
                  <a:srgbClr val="FF0000"/>
                </a:solidFill>
              </a:rPr>
              <a:t> &lt;</a:t>
            </a:r>
            <a:r>
              <a:rPr lang="en-US" sz="2800" b="1" dirty="0" err="1">
                <a:solidFill>
                  <a:srgbClr val="FF0000"/>
                </a:solidFill>
              </a:rPr>
              <a:t>Vspace</a:t>
            </a:r>
            <a:r>
              <a:rPr lang="en-US" sz="2800" b="1" dirty="0">
                <a:solidFill>
                  <a:srgbClr val="FF0000"/>
                </a:solidFill>
              </a:rPr>
              <a:t>&gt; </a:t>
            </a:r>
            <a:r>
              <a:rPr lang="en-US" sz="2400" dirty="0"/>
              <a:t>Vertical space of the image </a:t>
            </a:r>
          </a:p>
          <a:p>
            <a:pPr marL="0" indent="0">
              <a:buNone/>
            </a:pPr>
            <a:r>
              <a:rPr lang="en-US" sz="2800" b="1" dirty="0">
                <a:solidFill>
                  <a:srgbClr val="FF0000"/>
                </a:solidFill>
              </a:rPr>
              <a:t> &lt;Align&gt; </a:t>
            </a:r>
            <a:r>
              <a:rPr lang="en-US" sz="2400" dirty="0"/>
              <a:t>Align an image within the text </a:t>
            </a:r>
          </a:p>
          <a:p>
            <a:pPr marL="0" indent="0">
              <a:buNone/>
            </a:pPr>
            <a:r>
              <a:rPr lang="en-US" sz="2800" b="1" dirty="0">
                <a:solidFill>
                  <a:srgbClr val="FF0000"/>
                </a:solidFill>
              </a:rPr>
              <a:t>&lt;background&gt; </a:t>
            </a:r>
            <a:r>
              <a:rPr lang="en-US" sz="2400" dirty="0"/>
              <a:t>Add a background image to an HTML page</a:t>
            </a:r>
          </a:p>
          <a:p>
            <a:pPr marL="0" indent="0">
              <a:buNone/>
            </a:pPr>
            <a:endParaRPr lang="en-US" sz="2400" dirty="0"/>
          </a:p>
        </p:txBody>
      </p:sp>
    </p:spTree>
    <p:extLst>
      <p:ext uri="{BB962C8B-B14F-4D97-AF65-F5344CB8AC3E}">
        <p14:creationId xmlns:p14="http://schemas.microsoft.com/office/powerpoint/2010/main" val="103765447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16032</TotalTime>
  <Words>1242</Words>
  <Application>Microsoft Office PowerPoint</Application>
  <PresentationFormat>Widescreen</PresentationFormat>
  <Paragraphs>235</Paragraphs>
  <Slides>36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Calibri Light</vt:lpstr>
      <vt:lpstr>Menlo</vt:lpstr>
      <vt:lpstr>times new roman</vt:lpstr>
      <vt:lpstr>verdana</vt:lpstr>
      <vt:lpstr>Wingdings</vt:lpstr>
      <vt:lpstr>Retrospect</vt:lpstr>
      <vt:lpstr>Front-end Web Design</vt:lpstr>
      <vt:lpstr>Content</vt:lpstr>
      <vt:lpstr>HTML Attributes</vt:lpstr>
      <vt:lpstr>HTML attributes</vt:lpstr>
      <vt:lpstr>Example</vt:lpstr>
      <vt:lpstr>Example</vt:lpstr>
      <vt:lpstr>Colors</vt:lpstr>
      <vt:lpstr>You shall not pass!!!</vt:lpstr>
      <vt:lpstr>Attributes of an image</vt:lpstr>
      <vt:lpstr>HTML lists</vt:lpstr>
      <vt:lpstr>Ordered Lists </vt:lpstr>
      <vt:lpstr>Unordered Lists : </vt:lpstr>
      <vt:lpstr>Definition Lists : </vt:lpstr>
      <vt:lpstr>HTML tables</vt:lpstr>
      <vt:lpstr>Tables</vt:lpstr>
      <vt:lpstr>Attributes of table</vt:lpstr>
      <vt:lpstr>PowerPoint Presentation</vt:lpstr>
      <vt:lpstr>Comments in HTML</vt:lpstr>
      <vt:lpstr>Next lecture</vt:lpstr>
      <vt:lpstr>Core attributes</vt:lpstr>
      <vt:lpstr>Id</vt:lpstr>
      <vt:lpstr>Title</vt:lpstr>
      <vt:lpstr>Class</vt:lpstr>
      <vt:lpstr>Style</vt:lpstr>
      <vt:lpstr>Meta tags</vt:lpstr>
      <vt:lpstr>Names </vt:lpstr>
      <vt:lpstr>Keywords tag</vt:lpstr>
      <vt:lpstr>Keywords</vt:lpstr>
      <vt:lpstr>Description</vt:lpstr>
      <vt:lpstr>Example</vt:lpstr>
      <vt:lpstr>PowerPoint Presentation</vt:lpstr>
      <vt:lpstr>HTTP Equivalents</vt:lpstr>
      <vt:lpstr>Charset</vt:lpstr>
      <vt:lpstr>Content type</vt:lpstr>
      <vt:lpstr>Refresh</vt:lpstr>
      <vt:lpstr>Page Redirection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Ogulnabat Kakayeva</dc:creator>
  <cp:lastModifiedBy>Yarasheva Govher</cp:lastModifiedBy>
  <cp:revision>49</cp:revision>
  <dcterms:created xsi:type="dcterms:W3CDTF">2017-08-03T04:04:47Z</dcterms:created>
  <dcterms:modified xsi:type="dcterms:W3CDTF">2020-10-29T05:51:29Z</dcterms:modified>
</cp:coreProperties>
</file>