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6" r:id="rId2"/>
    <p:sldId id="301" r:id="rId3"/>
    <p:sldId id="298" r:id="rId4"/>
    <p:sldId id="299" r:id="rId5"/>
    <p:sldId id="300" r:id="rId6"/>
    <p:sldId id="28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84" r:id="rId17"/>
    <p:sldId id="285" r:id="rId18"/>
    <p:sldId id="286" r:id="rId19"/>
    <p:sldId id="287" r:id="rId20"/>
    <p:sldId id="289" r:id="rId21"/>
    <p:sldId id="290" r:id="rId22"/>
    <p:sldId id="291" r:id="rId23"/>
    <p:sldId id="292" r:id="rId24"/>
    <p:sldId id="288" r:id="rId25"/>
    <p:sldId id="273" r:id="rId26"/>
    <p:sldId id="274" r:id="rId27"/>
    <p:sldId id="275" r:id="rId28"/>
    <p:sldId id="283" r:id="rId29"/>
    <p:sldId id="276" r:id="rId30"/>
    <p:sldId id="280" r:id="rId31"/>
    <p:sldId id="296" r:id="rId32"/>
    <p:sldId id="297" r:id="rId33"/>
    <p:sldId id="294" r:id="rId34"/>
    <p:sldId id="295" r:id="rId35"/>
    <p:sldId id="25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gulnabat Kakayeva" initials="OK" lastIdx="1" clrIdx="0">
    <p:extLst>
      <p:ext uri="{19B8F6BF-5375-455C-9EA6-DF929625EA0E}">
        <p15:presenceInfo xmlns:p15="http://schemas.microsoft.com/office/powerpoint/2012/main" userId="S-1-5-21-478170232-2636390883-1370845588-48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42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B8272-0186-48E1-92C7-1426457830E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Kakayeva Ogulnabat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FF2EE-7B3B-416F-A196-18E358018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1100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E91A5-65BA-4E1A-89AF-EAF0E2FD37F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Kakayeva Ogulnabat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69E62-A623-4BD0-BB55-1555EE2CB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0645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Kakayeva Ogulnabat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33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FB9C85-6B37-4369-900A-C98FC85C3B82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 just saw an example of “inlined” style.  			Are there any Qs?</a:t>
            </a:r>
          </a:p>
        </p:txBody>
      </p:sp>
    </p:spTree>
    <p:extLst>
      <p:ext uri="{BB962C8B-B14F-4D97-AF65-F5344CB8AC3E}">
        <p14:creationId xmlns:p14="http://schemas.microsoft.com/office/powerpoint/2010/main" val="2303416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9A858C-55F3-40B7-AC3A-88E7D45D4C28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558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6C1A43-285C-41C9-9E89-6FD45F51E1A3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8359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0321ED-6B21-490F-8815-5F340CCA9EB8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8604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0F672F-4B9A-437A-8E5C-9C98D6C0C671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3756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Kakayeva Ogulnabat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15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Kakayeva Ogulnabat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38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C2FD6A-D5A0-4095-B567-C4AEC88AB11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3642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FB6D0-691E-45A4-8060-278AC89075F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1556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FA06FB-26C8-48FC-9447-FD587436A18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1773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A5D39C-35D3-49C0-829A-C3E19FFFB20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938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88CFAA-3060-4945-9A25-DEFDD6007EB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Selector: the thing I want to make styled: a paragraph, a table, a header, etc.</a:t>
            </a:r>
          </a:p>
          <a:p>
            <a:r>
              <a:rPr lang="en-US" altLang="en-US" dirty="0"/>
              <a:t>Declaration: what I want to do to my paragraph, table, header, etc.</a:t>
            </a:r>
          </a:p>
        </p:txBody>
      </p:sp>
    </p:spTree>
    <p:extLst>
      <p:ext uri="{BB962C8B-B14F-4D97-AF65-F5344CB8AC3E}">
        <p14:creationId xmlns:p14="http://schemas.microsoft.com/office/powerpoint/2010/main" val="3107772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016397-3CEE-4504-BC94-108A27DF2E5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3482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C1472E-EDD4-4EDA-B01E-D32A41ED2FE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33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9191-6F87-4F0B-932A-2AD8C716F7D4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Akmaya Babamyradova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85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E3E9-1EA4-47CF-9AAD-A1F68E69EEAC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Akmaya Babamyradova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4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76C0-20D4-49CB-971B-02CF0CE54D7F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Akmaya Babamyradova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98B7-BA97-4077-A312-2E923E87893D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Akmaya Babamyradova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7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E3E2-1967-435F-A913-06A7EE5801B6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Akmaya Babamyradova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12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C05-A6A9-4A77-A038-7FA6F41C29D7}" type="datetime1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Akmaya Babamyradova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9BF5B-70D6-4F6B-B6F0-646CA8FF4371}" type="datetime1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Akmaya Babamyradova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71FC-0B6C-40AB-B12F-D6E546B9CB64}" type="datetime1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Akmaya Babamyradova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6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D70C-36D7-47B3-8584-B25A471E3E0D}" type="datetime1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Akmaya Babamyradova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2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E7F8B90-A075-4CBA-9AEC-C919D478EF1E}" type="datetime1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Akmaya Babamyradova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2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A8A1-9655-4B4C-B778-B76734F243D4}" type="datetime1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Akmaya Babamyradova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4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A6A042-C98B-4AA5-89CB-EF1D11212B30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Akmaya Babamyradova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29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458226" cy="3566160"/>
          </a:xfrm>
        </p:spPr>
        <p:txBody>
          <a:bodyPr>
            <a:normAutofit/>
          </a:bodyPr>
          <a:lstStyle/>
          <a:p>
            <a:r>
              <a:rPr lang="en-US" sz="6600"/>
              <a:t>Front-end Web Design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b="1" dirty="0" smtClean="0"/>
              <a:t>Lecture 5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858348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is CSS</a:t>
            </a:r>
            <a:r>
              <a:rPr lang="en-US" altLang="en-US" sz="6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  <a:endParaRPr lang="en-US" altLang="en-US" sz="6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CSS stands for “Cascading Style Sheets”</a:t>
            </a:r>
          </a:p>
          <a:p>
            <a:pPr>
              <a:buFontTx/>
              <a:buNone/>
            </a:pPr>
            <a:endParaRPr lang="en-US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en-US" sz="4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Sheets</a:t>
            </a:r>
            <a:r>
              <a:rPr lang="en-US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the “sheets” are like templates, or a set of rules, for determining how the webpage will look.</a:t>
            </a:r>
          </a:p>
          <a:p>
            <a:pPr>
              <a:buFontTx/>
              <a:buNone/>
            </a:pPr>
            <a:endParaRPr lang="en-US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61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is CSS</a:t>
            </a:r>
            <a:r>
              <a:rPr lang="en-US" altLang="en-US" sz="6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  <a:endParaRPr lang="en-US" altLang="en-US" sz="6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CSS </a:t>
            </a:r>
            <a:r>
              <a:rPr lang="en-US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(all together) is a </a:t>
            </a:r>
            <a:r>
              <a:rPr lang="en-US" altLang="en-US" sz="4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styling language</a:t>
            </a:r>
            <a:r>
              <a:rPr lang="en-US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a set of rules to tell browsers how your webpage should look.</a:t>
            </a:r>
          </a:p>
          <a:p>
            <a:pPr>
              <a:buFontTx/>
              <a:buNone/>
            </a:pPr>
            <a:endParaRPr lang="en-US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8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is “Style”?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“Style” is a command that you set to tell the browser how a certain section of your webpage should look.</a:t>
            </a:r>
          </a:p>
          <a:p>
            <a:pPr>
              <a:buFontTx/>
              <a:buNone/>
            </a:pPr>
            <a:endParaRPr lang="en-US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You can use style on many HTML “elements”</a:t>
            </a:r>
          </a:p>
          <a:p>
            <a:pPr>
              <a:buFontTx/>
              <a:buNone/>
            </a:pPr>
            <a:r>
              <a:rPr lang="en-US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(like &lt;p&gt; &lt;h1&gt; &lt;table&gt; </a:t>
            </a:r>
            <a:r>
              <a:rPr lang="en-US" alt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en-US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Tx/>
              <a:buNone/>
            </a:pPr>
            <a:endParaRPr lang="en-US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69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6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CSS syntax</a:t>
            </a:r>
            <a:endParaRPr lang="en-US" altLang="en-US" sz="6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97280" y="2206681"/>
            <a:ext cx="10058400" cy="4023360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Three terms for describing your stiles: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CSS rule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CSS selector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CSS declaration</a:t>
            </a:r>
            <a:endParaRPr lang="en-US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41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6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CCS rule</a:t>
            </a:r>
            <a:endParaRPr lang="en-US" altLang="en-US" sz="6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29389" y="1845734"/>
            <a:ext cx="11357811" cy="402336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4800" dirty="0" smtClean="0">
                <a:solidFill>
                  <a:srgbClr val="FF0000"/>
                </a:solidFill>
              </a:rPr>
              <a:t>Selector   </a:t>
            </a:r>
            <a:r>
              <a:rPr lang="en-US" alt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{   </a:t>
            </a:r>
            <a:r>
              <a:rPr lang="en-US" altLang="en-US" sz="4800" dirty="0" smtClean="0">
                <a:solidFill>
                  <a:srgbClr val="00B050"/>
                </a:solidFill>
              </a:rPr>
              <a:t>property</a:t>
            </a:r>
            <a:r>
              <a:rPr lang="en-US" alt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      </a:t>
            </a:r>
            <a:r>
              <a:rPr lang="en-US" altLang="en-US" sz="4800" dirty="0" smtClean="0">
                <a:solidFill>
                  <a:srgbClr val="0070C0"/>
                </a:solidFill>
              </a:rPr>
              <a:t>value</a:t>
            </a:r>
            <a:r>
              <a:rPr lang="en-US" alt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       </a:t>
            </a:r>
            <a:r>
              <a:rPr lang="en-US" alt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  <a:p>
            <a:pPr>
              <a:buFontTx/>
              <a:buNone/>
            </a:pPr>
            <a:r>
              <a:rPr lang="en-US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			                 </a:t>
            </a:r>
            <a:r>
              <a:rPr lang="en-US" altLang="en-US" sz="3600" dirty="0" smtClean="0">
                <a:solidFill>
                  <a:srgbClr val="FFC000"/>
                </a:solidFill>
              </a:rPr>
              <a:t>declaration</a:t>
            </a:r>
          </a:p>
          <a:p>
            <a:pPr>
              <a:buFontTx/>
              <a:buNone/>
            </a:pPr>
            <a:endParaRPr lang="en-US" altLang="en-US" sz="1050" dirty="0" smtClean="0">
              <a:solidFill>
                <a:srgbClr val="FFC000"/>
              </a:solidFill>
            </a:endParaRPr>
          </a:p>
          <a:p>
            <a:pPr algn="ctr">
              <a:buFontTx/>
              <a:buNone/>
            </a:pPr>
            <a:r>
              <a:rPr lang="en-US" alt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Every style is defined by a </a:t>
            </a:r>
            <a:r>
              <a:rPr lang="en-US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selector</a:t>
            </a:r>
            <a:r>
              <a:rPr lang="en-US" alt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and a </a:t>
            </a:r>
            <a:r>
              <a:rPr lang="en-US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declaration</a:t>
            </a:r>
            <a:r>
              <a:rPr lang="en-US" alt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The declaration contains at least one</a:t>
            </a:r>
            <a:r>
              <a:rPr lang="en-US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property/value </a:t>
            </a:r>
            <a:r>
              <a:rPr lang="en-US" alt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pair. Together they are called a </a:t>
            </a:r>
            <a:r>
              <a:rPr lang="en-US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CSS Rule.</a:t>
            </a:r>
            <a:endParaRPr lang="en-US" altLang="en-US" sz="4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Left Brace 1"/>
          <p:cNvSpPr/>
          <p:nvPr/>
        </p:nvSpPr>
        <p:spPr>
          <a:xfrm rot="16200000">
            <a:off x="6208948" y="-660717"/>
            <a:ext cx="348916" cy="6843561"/>
          </a:xfrm>
          <a:prstGeom prst="leftBrac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28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6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CSS rule</a:t>
            </a:r>
            <a:endParaRPr lang="en-US" altLang="en-US" sz="6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68442" y="1737360"/>
            <a:ext cx="12296274" cy="4023360"/>
          </a:xfrm>
        </p:spPr>
        <p:txBody>
          <a:bodyPr>
            <a:normAutofit/>
          </a:bodyPr>
          <a:lstStyle/>
          <a:p>
            <a:pPr algn="ctr">
              <a:buFontTx/>
              <a:buNone/>
            </a:pPr>
            <a:r>
              <a:rPr lang="en-US" altLang="en-US" sz="3600" dirty="0">
                <a:solidFill>
                  <a:srgbClr val="FF0000"/>
                </a:solidFill>
              </a:rPr>
              <a:t>selector</a:t>
            </a:r>
            <a:r>
              <a:rPr lang="en-US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{ </a:t>
            </a:r>
            <a:r>
              <a:rPr lang="en-US" altLang="en-US" sz="3600" dirty="0" smtClean="0">
                <a:solidFill>
                  <a:srgbClr val="00B050"/>
                </a:solidFill>
              </a:rPr>
              <a:t>property</a:t>
            </a:r>
            <a:r>
              <a:rPr lang="en-US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altLang="en-US" sz="3600" dirty="0">
                <a:solidFill>
                  <a:srgbClr val="0070C0"/>
                </a:solidFill>
              </a:rPr>
              <a:t>value</a:t>
            </a:r>
            <a:r>
              <a:rPr lang="en-US" alt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 }</a:t>
            </a:r>
            <a:endParaRPr lang="en-US" alt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buFontTx/>
              <a:buNone/>
            </a:pPr>
            <a:endParaRPr lang="en-US" alt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buFontTx/>
              <a:buNone/>
            </a:pPr>
            <a:r>
              <a:rPr lang="en-US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Essentially </a:t>
            </a:r>
            <a:r>
              <a:rPr lang="en-US" alt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means:</a:t>
            </a:r>
          </a:p>
          <a:p>
            <a:pPr algn="ctr">
              <a:buFontTx/>
              <a:buNone/>
            </a:pPr>
            <a:r>
              <a:rPr lang="en-US" altLang="en-US" sz="2400" dirty="0" smtClean="0">
                <a:solidFill>
                  <a:srgbClr val="FF0000"/>
                </a:solidFill>
              </a:rPr>
              <a:t>The </a:t>
            </a:r>
            <a:r>
              <a:rPr lang="en-US" altLang="en-US" sz="2400" dirty="0">
                <a:solidFill>
                  <a:srgbClr val="FF0000"/>
                </a:solidFill>
              </a:rPr>
              <a:t>thing I want to change </a:t>
            </a:r>
            <a:r>
              <a:rPr lang="en-US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  <a:r>
              <a:rPr lang="en-US" altLang="en-US" sz="2400" dirty="0">
                <a:solidFill>
                  <a:srgbClr val="00B050"/>
                </a:solidFill>
              </a:rPr>
              <a:t>the aspect of that thing I want to change</a:t>
            </a:r>
            <a:r>
              <a:rPr lang="en-US" altLang="en-US" sz="2400" dirty="0">
                <a:solidFill>
                  <a:srgbClr val="0070C0"/>
                </a:solidFill>
              </a:rPr>
              <a:t>: what I want it to be</a:t>
            </a:r>
            <a:r>
              <a:rPr lang="en-US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;}</a:t>
            </a:r>
          </a:p>
          <a:p>
            <a:pPr algn="ctr">
              <a:buNone/>
            </a:pPr>
            <a:endParaRPr lang="en-US" alt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buNone/>
            </a:pPr>
            <a:r>
              <a:rPr lang="en-US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h1 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{color: red;} </a:t>
            </a:r>
          </a:p>
          <a:p>
            <a:pPr algn="ctr">
              <a:buFontTx/>
              <a:buNone/>
            </a:pPr>
            <a:endParaRPr lang="en-US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buFontTx/>
              <a:buNone/>
            </a:pPr>
            <a:endParaRPr lang="en-US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02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CSS selector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body </a:t>
            </a:r>
            <a:r>
              <a:rPr lang="en-US" sz="4000" dirty="0"/>
              <a:t>{font-family: Arial, Helvetica} </a:t>
            </a:r>
            <a:endParaRPr lang="en-US" sz="4000" dirty="0" smtClean="0"/>
          </a:p>
          <a:p>
            <a:r>
              <a:rPr lang="en-US" sz="4000" dirty="0" smtClean="0"/>
              <a:t>p </a:t>
            </a:r>
            <a:r>
              <a:rPr lang="en-US" sz="4000" dirty="0"/>
              <a:t>{color: #666666} </a:t>
            </a:r>
            <a:endParaRPr lang="en-US" sz="4000" dirty="0" smtClean="0"/>
          </a:p>
          <a:p>
            <a:r>
              <a:rPr lang="en-US" sz="4000" dirty="0" smtClean="0"/>
              <a:t>h1 </a:t>
            </a:r>
            <a:r>
              <a:rPr lang="en-US" sz="4000" dirty="0"/>
              <a:t>{font-size: 24px} </a:t>
            </a:r>
            <a:endParaRPr lang="en-US" sz="4000" dirty="0" smtClean="0"/>
          </a:p>
          <a:p>
            <a:r>
              <a:rPr lang="en-US" sz="4000" dirty="0" smtClean="0"/>
              <a:t>a </a:t>
            </a:r>
            <a:r>
              <a:rPr lang="en-US" sz="4000" dirty="0"/>
              <a:t>{color: blue} </a:t>
            </a:r>
            <a:endParaRPr lang="en-US" sz="4000" dirty="0" smtClean="0"/>
          </a:p>
          <a:p>
            <a:r>
              <a:rPr lang="en-US" sz="4000" dirty="0" smtClean="0"/>
              <a:t>The </a:t>
            </a:r>
            <a:r>
              <a:rPr lang="en-US" sz="4000" dirty="0"/>
              <a:t>selector associates </a:t>
            </a:r>
            <a:r>
              <a:rPr lang="en-US" sz="4000" dirty="0" smtClean="0"/>
              <a:t>CSS </a:t>
            </a:r>
            <a:r>
              <a:rPr lang="en-US" sz="4000" dirty="0"/>
              <a:t>rules with HTML elements.</a:t>
            </a: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46920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094" y="2115767"/>
            <a:ext cx="10890985" cy="4344017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/>
              <a:t>p </a:t>
            </a:r>
            <a:r>
              <a:rPr lang="en-US" sz="4400" b="1" dirty="0"/>
              <a:t>{ </a:t>
            </a:r>
            <a:r>
              <a:rPr lang="en-US" sz="4400" b="1" dirty="0" smtClean="0"/>
              <a:t>color</a:t>
            </a:r>
            <a:r>
              <a:rPr lang="en-US" sz="4400" b="1" dirty="0"/>
              <a:t>: red </a:t>
            </a:r>
            <a:r>
              <a:rPr lang="en-US" sz="4400" b="1" dirty="0" smtClean="0"/>
              <a:t>}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4400" b="1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The </a:t>
            </a:r>
            <a:r>
              <a:rPr lang="en-US" sz="4000" dirty="0"/>
              <a:t>selector is typed in front of the declaration, with a space separating it and the opening </a:t>
            </a:r>
            <a:r>
              <a:rPr lang="en-US" sz="4000" dirty="0" smtClean="0"/>
              <a:t>curly-bracket.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40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/>
              <a:t>h1,h2,h3,h4 </a:t>
            </a:r>
            <a:r>
              <a:rPr lang="en-US" sz="4000" b="1" dirty="0"/>
              <a:t>{ font-weight: bold } </a:t>
            </a:r>
            <a:endParaRPr lang="en-US" sz="4000" b="1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4000" b="1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Applying styles </a:t>
            </a:r>
            <a:r>
              <a:rPr lang="en-US" sz="4000" dirty="0"/>
              <a:t>to multiple selectors in the same rule by separating the selectors with commas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6000" b="1" dirty="0" smtClean="0"/>
              <a:t>CSS selector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85508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CSS declaration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453" y="1845734"/>
            <a:ext cx="11430000" cy="402336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p </a:t>
            </a:r>
            <a:r>
              <a:rPr lang="en-US" sz="3600" b="1" dirty="0"/>
              <a:t>{ property: value } </a:t>
            </a:r>
            <a:endParaRPr lang="en-US" sz="3600" b="1" dirty="0" smtClean="0"/>
          </a:p>
          <a:p>
            <a:r>
              <a:rPr lang="en-US" sz="3600" dirty="0" smtClean="0"/>
              <a:t>The </a:t>
            </a:r>
            <a:r>
              <a:rPr lang="en-US" sz="3600" dirty="0"/>
              <a:t>declaration is always defined in a property/ value </a:t>
            </a:r>
            <a:r>
              <a:rPr lang="en-US" sz="3600" dirty="0" smtClean="0"/>
              <a:t>pair and separated </a:t>
            </a:r>
            <a:r>
              <a:rPr lang="en-US" sz="3600" dirty="0"/>
              <a:t>by a colon. </a:t>
            </a:r>
            <a:endParaRPr lang="en-US" sz="3600" dirty="0" smtClean="0"/>
          </a:p>
          <a:p>
            <a:r>
              <a:rPr lang="en-US" sz="3600" b="1" dirty="0" smtClean="0"/>
              <a:t>p </a:t>
            </a:r>
            <a:r>
              <a:rPr lang="en-US" sz="3600" b="1" dirty="0"/>
              <a:t>{ font-family: Arial, sans-serif; font-size: 14px; color: #666666; } </a:t>
            </a:r>
            <a:endParaRPr lang="en-US" sz="3600" b="1" dirty="0" smtClean="0"/>
          </a:p>
          <a:p>
            <a:pPr marL="0" indent="0">
              <a:buNone/>
            </a:pPr>
            <a:r>
              <a:rPr lang="en-US" sz="3600" dirty="0" smtClean="0"/>
              <a:t>You </a:t>
            </a:r>
            <a:r>
              <a:rPr lang="en-US" sz="3600" dirty="0"/>
              <a:t>can apply multiple declarations to a </a:t>
            </a:r>
            <a:r>
              <a:rPr lang="en-US" sz="3600" dirty="0" smtClean="0"/>
              <a:t>selector </a:t>
            </a:r>
            <a:r>
              <a:rPr lang="en-US" sz="3600" dirty="0"/>
              <a:t>by separating the </a:t>
            </a:r>
            <a:r>
              <a:rPr lang="en-US" sz="3600" dirty="0" smtClean="0"/>
              <a:t>declarations </a:t>
            </a:r>
            <a:r>
              <a:rPr lang="en-US" sz="3600" dirty="0"/>
              <a:t>with semi-colons.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04032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CSS </a:t>
            </a:r>
            <a:r>
              <a:rPr lang="en-US" sz="6000" b="1" dirty="0" smtClean="0"/>
              <a:t>Selectors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387" y="2455358"/>
            <a:ext cx="10058400" cy="2982916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sz="5400" dirty="0"/>
              <a:t>p </a:t>
            </a:r>
            <a:r>
              <a:rPr lang="en-US" sz="5400" dirty="0" smtClean="0"/>
              <a:t>		Type </a:t>
            </a:r>
            <a:r>
              <a:rPr lang="en-US" sz="5400" dirty="0"/>
              <a:t>(element) </a:t>
            </a:r>
            <a:endParaRPr lang="en-US" sz="5400" dirty="0" smtClean="0"/>
          </a:p>
          <a:p>
            <a:r>
              <a:rPr lang="en-US" sz="5400" dirty="0" smtClean="0"/>
              <a:t># 		ID </a:t>
            </a:r>
          </a:p>
          <a:p>
            <a:r>
              <a:rPr lang="en-US" sz="5400" dirty="0" smtClean="0"/>
              <a:t>. 		Class</a:t>
            </a:r>
            <a:endParaRPr lang="en-US" sz="5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08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Dreamweaver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Web </a:t>
            </a:r>
            <a:r>
              <a:rPr lang="en-US" sz="2400" dirty="0"/>
              <a:t>design software for creating a Web page or a complex Web site </a:t>
            </a:r>
          </a:p>
        </p:txBody>
      </p:sp>
    </p:spTree>
    <p:extLst>
      <p:ext uri="{BB962C8B-B14F-4D97-AF65-F5344CB8AC3E}">
        <p14:creationId xmlns:p14="http://schemas.microsoft.com/office/powerpoint/2010/main" val="3924252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/>
              <a:t>Type (element) Selectors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957" y="1845734"/>
            <a:ext cx="11044989" cy="4023360"/>
          </a:xfrm>
        </p:spPr>
        <p:txBody>
          <a:bodyPr/>
          <a:lstStyle/>
          <a:p>
            <a:r>
              <a:rPr lang="en-US" sz="3600" b="1" dirty="0" smtClean="0"/>
              <a:t>body </a:t>
            </a:r>
            <a:r>
              <a:rPr lang="en-US" sz="3600" b="1" dirty="0"/>
              <a:t>{declaration} </a:t>
            </a:r>
            <a:endParaRPr lang="en-US" sz="3600" b="1" dirty="0" smtClean="0"/>
          </a:p>
          <a:p>
            <a:r>
              <a:rPr lang="en-US" sz="3600" b="1" dirty="0" smtClean="0"/>
              <a:t>p </a:t>
            </a:r>
            <a:r>
              <a:rPr lang="en-US" sz="3600" b="1" dirty="0"/>
              <a:t>{declaration} </a:t>
            </a:r>
            <a:endParaRPr lang="en-US" sz="3600" b="1" dirty="0" smtClean="0"/>
          </a:p>
          <a:p>
            <a:r>
              <a:rPr lang="en-US" sz="3600" b="1" dirty="0" smtClean="0"/>
              <a:t>h1 </a:t>
            </a:r>
            <a:r>
              <a:rPr lang="en-US" sz="3600" b="1" dirty="0"/>
              <a:t>{declaration} </a:t>
            </a:r>
            <a:endParaRPr lang="en-US" sz="3600" b="1" dirty="0" smtClean="0"/>
          </a:p>
          <a:p>
            <a:r>
              <a:rPr lang="en-US" sz="3600" b="1" dirty="0" err="1" smtClean="0"/>
              <a:t>ul</a:t>
            </a:r>
            <a:r>
              <a:rPr lang="en-US" sz="3600" b="1" dirty="0" smtClean="0"/>
              <a:t> </a:t>
            </a:r>
            <a:r>
              <a:rPr lang="en-US" sz="3600" b="1" dirty="0"/>
              <a:t>{declaration} </a:t>
            </a:r>
            <a:endParaRPr lang="en-US" sz="3600" b="1" dirty="0" smtClean="0"/>
          </a:p>
          <a:p>
            <a:r>
              <a:rPr lang="en-US" sz="3600" dirty="0" smtClean="0"/>
              <a:t>The </a:t>
            </a:r>
            <a:r>
              <a:rPr lang="en-US" sz="3600" dirty="0"/>
              <a:t>simplest selector is the type selector, which targets an html element by name.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35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</a:rPr>
              <a:t>ID selectors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958" y="1845734"/>
            <a:ext cx="10804358" cy="402336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CSS</a:t>
            </a:r>
            <a:r>
              <a:rPr lang="en-US" sz="3600" dirty="0" smtClean="0"/>
              <a:t>   #</a:t>
            </a:r>
            <a:r>
              <a:rPr lang="en-US" sz="3600" dirty="0"/>
              <a:t>logo {declaration} 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b="1" dirty="0" smtClean="0"/>
              <a:t>HTML</a:t>
            </a:r>
            <a:r>
              <a:rPr lang="en-US" sz="3600" dirty="0" smtClean="0"/>
              <a:t> </a:t>
            </a:r>
            <a:r>
              <a:rPr lang="en-US" sz="3600" dirty="0"/>
              <a:t>&lt;</a:t>
            </a:r>
            <a:r>
              <a:rPr lang="en-US" sz="3600" dirty="0" err="1"/>
              <a:t>img</a:t>
            </a:r>
            <a:r>
              <a:rPr lang="en-US" sz="3600" dirty="0"/>
              <a:t> id=”logo” </a:t>
            </a:r>
            <a:r>
              <a:rPr lang="en-US" sz="3600" dirty="0" err="1"/>
              <a:t>src</a:t>
            </a:r>
            <a:r>
              <a:rPr lang="en-US" sz="3600" dirty="0" smtClean="0"/>
              <a:t>=”bmw.jpg” </a:t>
            </a:r>
            <a:r>
              <a:rPr lang="en-US" sz="3600" dirty="0"/>
              <a:t>alt</a:t>
            </a:r>
            <a:r>
              <a:rPr lang="en-US" sz="3600" dirty="0" smtClean="0"/>
              <a:t>=”logo BMW”&gt; </a:t>
            </a:r>
          </a:p>
          <a:p>
            <a:endParaRPr lang="en-US" sz="3600" dirty="0"/>
          </a:p>
          <a:p>
            <a:r>
              <a:rPr lang="en-US" sz="3600" dirty="0" smtClean="0"/>
              <a:t>An </a:t>
            </a:r>
            <a:r>
              <a:rPr lang="en-US" sz="3600" dirty="0"/>
              <a:t>ID is an html attribute that is added to your html markup. You reference that ID in your </a:t>
            </a:r>
            <a:r>
              <a:rPr lang="en-US" sz="3600" dirty="0" err="1"/>
              <a:t>css</a:t>
            </a:r>
            <a:r>
              <a:rPr lang="en-US" sz="3600" dirty="0"/>
              <a:t> with a hash.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1084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Class selector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573352" cy="402336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CSS</a:t>
            </a:r>
            <a:r>
              <a:rPr lang="en-US" sz="4000" dirty="0" smtClean="0"/>
              <a:t>  .</a:t>
            </a:r>
            <a:r>
              <a:rPr lang="en-US" sz="4000" dirty="0"/>
              <a:t>ingredients {declaration} </a:t>
            </a:r>
            <a:endParaRPr lang="en-US" sz="4000" dirty="0" smtClean="0"/>
          </a:p>
          <a:p>
            <a:r>
              <a:rPr lang="en-US" sz="4000" b="1" dirty="0" smtClean="0"/>
              <a:t>HTML</a:t>
            </a:r>
            <a:r>
              <a:rPr lang="en-US" sz="4000" dirty="0" smtClean="0"/>
              <a:t>  &lt;</a:t>
            </a:r>
            <a:r>
              <a:rPr lang="en-US" sz="4000" dirty="0" err="1"/>
              <a:t>ul</a:t>
            </a:r>
            <a:r>
              <a:rPr lang="en-US" sz="4000" dirty="0"/>
              <a:t> class=”ingredients”&gt; </a:t>
            </a:r>
            <a:endParaRPr lang="en-US" sz="4000" dirty="0" smtClean="0"/>
          </a:p>
          <a:p>
            <a:endParaRPr lang="en-US" sz="4000" dirty="0" smtClean="0"/>
          </a:p>
          <a:p>
            <a:r>
              <a:rPr lang="en-US" sz="4000" dirty="0" smtClean="0"/>
              <a:t>A </a:t>
            </a:r>
            <a:r>
              <a:rPr lang="en-US" sz="4000" dirty="0"/>
              <a:t>class is an html attribute that is added to your html markup. You reference that ID in your </a:t>
            </a:r>
            <a:r>
              <a:rPr lang="en-US" sz="4000" dirty="0" err="1"/>
              <a:t>css</a:t>
            </a:r>
            <a:r>
              <a:rPr lang="en-US" sz="4000" dirty="0"/>
              <a:t> with a period</a:t>
            </a:r>
          </a:p>
        </p:txBody>
      </p:sp>
    </p:spTree>
    <p:extLst>
      <p:ext uri="{BB962C8B-B14F-4D97-AF65-F5344CB8AC3E}">
        <p14:creationId xmlns:p14="http://schemas.microsoft.com/office/powerpoint/2010/main" val="513612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IDs versus  Classes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</a:t>
            </a:r>
            <a:r>
              <a:rPr lang="en-US" sz="4000" dirty="0"/>
              <a:t>most important difference between IDs and classes is that there can be only one ID on a page, but multiple classes. </a:t>
            </a:r>
            <a:endParaRPr lang="en-US" sz="4000" dirty="0" smtClean="0"/>
          </a:p>
          <a:p>
            <a:r>
              <a:rPr lang="en-US" sz="4000" dirty="0" smtClean="0"/>
              <a:t>An </a:t>
            </a:r>
            <a:r>
              <a:rPr lang="en-US" sz="4000" dirty="0"/>
              <a:t>ID is more specific than a class. </a:t>
            </a:r>
            <a:endParaRPr lang="en-US" sz="4000" dirty="0" smtClean="0"/>
          </a:p>
          <a:p>
            <a:r>
              <a:rPr lang="en-US" sz="4000" dirty="0" smtClean="0"/>
              <a:t>An </a:t>
            </a:r>
            <a:r>
              <a:rPr lang="en-US" sz="4000" dirty="0"/>
              <a:t>element can have both an ID and multiple classes.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31108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IDs versus  Classes</a:t>
            </a:r>
            <a:endParaRPr lang="en-US" sz="60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255447"/>
              </p:ext>
            </p:extLst>
          </p:nvPr>
        </p:nvGraphicFramePr>
        <p:xfrm>
          <a:off x="873640" y="1552616"/>
          <a:ext cx="10841790" cy="408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1306"/>
                <a:gridCol w="6280484"/>
              </a:tblGrid>
              <a:tr h="1875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3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ID: </a:t>
                      </a:r>
                      <a:r>
                        <a:rPr lang="en-US" sz="3200" dirty="0" smtClean="0"/>
                        <a:t>#344-34-4344 </a:t>
                      </a:r>
                    </a:p>
                    <a:p>
                      <a:r>
                        <a:rPr lang="en-US" sz="3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Class: </a:t>
                      </a:r>
                      <a:r>
                        <a:rPr lang="en-US" sz="3200" dirty="0" smtClean="0"/>
                        <a:t>Male </a:t>
                      </a:r>
                    </a:p>
                    <a:p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Class: </a:t>
                      </a:r>
                      <a:r>
                        <a:rPr lang="en-US" sz="3200" dirty="0" smtClean="0"/>
                        <a:t>Employee 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75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3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ID: </a:t>
                      </a:r>
                      <a:r>
                        <a:rPr lang="en-US" sz="3200" dirty="0" smtClean="0"/>
                        <a:t>#123-54-9877 </a:t>
                      </a:r>
                    </a:p>
                    <a:p>
                      <a:r>
                        <a:rPr lang="en-US" sz="3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Class: </a:t>
                      </a:r>
                      <a:r>
                        <a:rPr lang="en-US" sz="3200" dirty="0" smtClean="0"/>
                        <a:t>Female </a:t>
                      </a:r>
                    </a:p>
                    <a:p>
                      <a:r>
                        <a:rPr lang="en-US" sz="3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Class: </a:t>
                      </a:r>
                      <a:r>
                        <a:rPr lang="en-US" sz="3200" dirty="0" smtClean="0"/>
                        <a:t>Employee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82" y="1871771"/>
            <a:ext cx="1819510" cy="1879494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146" y="3970066"/>
            <a:ext cx="1819510" cy="193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56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5400" b="1" dirty="0">
                <a:solidFill>
                  <a:schemeClr val="tx1"/>
                </a:solidFill>
              </a:rPr>
              <a:t>Where do I put my </a:t>
            </a:r>
            <a:r>
              <a:rPr lang="en-US" altLang="en-US" sz="5400" b="1" dirty="0" smtClean="0">
                <a:solidFill>
                  <a:schemeClr val="tx1"/>
                </a:solidFill>
              </a:rPr>
              <a:t>styles?</a:t>
            </a:r>
            <a:endParaRPr lang="en-US" altLang="en-US" sz="5400" b="1" dirty="0">
              <a:solidFill>
                <a:schemeClr val="tx1"/>
              </a:solidFill>
            </a:endParaRP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97279" y="1845734"/>
            <a:ext cx="10765857" cy="4023360"/>
          </a:xfrm>
        </p:spPr>
        <p:txBody>
          <a:bodyPr>
            <a:norm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There are three types of style-rule-places that we will cover: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 - </a:t>
            </a:r>
            <a:r>
              <a:rPr lang="en-US" alt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Inline</a:t>
            </a:r>
            <a:endParaRPr lang="en-US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 - Internal Style Sheet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 - External Style Sheet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54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600200"/>
            <a:ext cx="7772400" cy="4419600"/>
          </a:xfrm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&lt;html&gt;</a:t>
            </a:r>
          </a:p>
          <a:p>
            <a:pPr>
              <a:buFontTx/>
              <a:buNone/>
            </a:pPr>
            <a:r>
              <a:rPr lang="en-US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&lt;head&gt;&lt;title&gt;My Wonderful Example&lt;/title&gt;</a:t>
            </a:r>
          </a:p>
          <a:p>
            <a:pPr>
              <a:buFontTx/>
              <a:buNone/>
            </a:pPr>
            <a:r>
              <a:rPr lang="en-US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&lt;/head&gt;</a:t>
            </a:r>
          </a:p>
          <a:p>
            <a:pPr>
              <a:buFontTx/>
              <a:buNone/>
            </a:pPr>
            <a:r>
              <a:rPr lang="en-US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&lt;body&gt; </a:t>
            </a:r>
          </a:p>
          <a:p>
            <a:pPr>
              <a:buFontTx/>
              <a:buNone/>
            </a:pPr>
            <a:r>
              <a:rPr lang="en-US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 </a:t>
            </a:r>
            <a:r>
              <a:rPr lang="en-US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&lt;p</a:t>
            </a:r>
            <a:r>
              <a:rPr lang="en-US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&gt;  </a:t>
            </a:r>
            <a:r>
              <a:rPr lang="en-US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 </a:t>
            </a:r>
            <a:r>
              <a:rPr lang="en-US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was I thinking?</a:t>
            </a:r>
            <a:r>
              <a:rPr lang="en-US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&lt;/p&gt; </a:t>
            </a:r>
          </a:p>
          <a:p>
            <a:pPr>
              <a:buFontTx/>
              <a:buNone/>
            </a:pPr>
            <a:r>
              <a:rPr lang="en-US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&lt;/body&gt;</a:t>
            </a:r>
          </a:p>
          <a:p>
            <a:pPr>
              <a:buFontTx/>
              <a:buNone/>
            </a:pPr>
            <a:r>
              <a:rPr lang="en-US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&lt;/html&gt;</a:t>
            </a:r>
          </a:p>
          <a:p>
            <a:pPr>
              <a:buFontTx/>
              <a:buNone/>
            </a:pPr>
            <a:endParaRPr lang="en-US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0420" name="AutoShape 4"/>
          <p:cNvSpPr>
            <a:spLocks noChangeArrowheads="1"/>
          </p:cNvSpPr>
          <p:nvPr/>
        </p:nvSpPr>
        <p:spPr bwMode="auto">
          <a:xfrm>
            <a:off x="6096000" y="4724401"/>
            <a:ext cx="4267200" cy="1514773"/>
          </a:xfrm>
          <a:prstGeom prst="wedgeEllipseCallout">
            <a:avLst>
              <a:gd name="adj1" fmla="val -42301"/>
              <a:gd name="adj2" fmla="val -62764"/>
            </a:avLst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dirty="0"/>
              <a:t>Original html code</a:t>
            </a:r>
          </a:p>
        </p:txBody>
      </p:sp>
      <p:sp>
        <p:nvSpPr>
          <p:cNvPr id="60421" name="Oval 5"/>
          <p:cNvSpPr>
            <a:spLocks noChangeArrowheads="1"/>
          </p:cNvSpPr>
          <p:nvPr/>
        </p:nvSpPr>
        <p:spPr bwMode="auto">
          <a:xfrm>
            <a:off x="2927685" y="3886200"/>
            <a:ext cx="990600" cy="762000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553455"/>
            <a:ext cx="10058400" cy="871086"/>
          </a:xfrm>
        </p:spPr>
        <p:txBody>
          <a:bodyPr>
            <a:normAutofit/>
          </a:bodyPr>
          <a:lstStyle/>
          <a:p>
            <a:r>
              <a:rPr lang="en-US" altLang="en-US" sz="5400" b="1" dirty="0" smtClean="0">
                <a:solidFill>
                  <a:schemeClr val="tx1"/>
                </a:solidFill>
              </a:rPr>
              <a:t>Inline CSS example</a:t>
            </a:r>
            <a:endParaRPr lang="en-US" alt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92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2209800" y="1981201"/>
            <a:ext cx="4521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  <a:p>
            <a:endParaRPr lang="en-US" alt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866274" y="1600200"/>
            <a:ext cx="9115926" cy="4648200"/>
          </a:xfrm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altLang="en-US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</a:t>
            </a:r>
            <a:r>
              <a:rPr lang="en-US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body&gt; </a:t>
            </a:r>
          </a:p>
          <a:p>
            <a:pPr>
              <a:buNone/>
            </a:pPr>
            <a:r>
              <a:rPr lang="en-US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</a:t>
            </a:r>
            <a:r>
              <a:rPr lang="en-US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h1 style="background:yellow;color:blue;margin-left:30px;text-align:right</a:t>
            </a:r>
            <a:r>
              <a:rPr lang="en-US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;"&gt;Super heading&lt;/</a:t>
            </a:r>
            <a:r>
              <a:rPr lang="en-US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h1&gt;</a:t>
            </a:r>
          </a:p>
          <a:p>
            <a:pPr>
              <a:buFontTx/>
              <a:buNone/>
            </a:pPr>
            <a:r>
              <a:rPr lang="en-US" altLang="en-US" sz="3200" dirty="0" smtClean="0">
                <a:solidFill>
                  <a:schemeClr val="tx1"/>
                </a:solidFill>
              </a:rPr>
              <a:t>&lt;</a:t>
            </a:r>
            <a:r>
              <a:rPr lang="en-US" altLang="en-US" sz="3200" dirty="0">
                <a:solidFill>
                  <a:schemeClr val="tx1"/>
                </a:solidFill>
              </a:rPr>
              <a:t>p </a:t>
            </a:r>
            <a:r>
              <a:rPr lang="en-US" altLang="en-US" sz="3200" dirty="0">
                <a:solidFill>
                  <a:srgbClr val="FFC000"/>
                </a:solidFill>
              </a:rPr>
              <a:t>style="text-align: center; font-weight: bold; color: yellow;"</a:t>
            </a:r>
            <a:r>
              <a:rPr lang="en-US" altLang="en-US" sz="3200" dirty="0">
                <a:solidFill>
                  <a:schemeClr val="tx1"/>
                </a:solidFill>
              </a:rPr>
              <a:t>&gt;</a:t>
            </a:r>
            <a:r>
              <a:rPr lang="en-US" altLang="en-US" sz="3200" b="1" dirty="0">
                <a:solidFill>
                  <a:srgbClr val="FFC000"/>
                </a:solidFill>
              </a:rPr>
              <a:t>What was I thinking?</a:t>
            </a:r>
            <a:r>
              <a:rPr lang="en-US" altLang="en-US" sz="3200" dirty="0">
                <a:solidFill>
                  <a:schemeClr val="tx1"/>
                </a:solidFill>
              </a:rPr>
              <a:t>&lt;/p&gt; </a:t>
            </a:r>
          </a:p>
          <a:p>
            <a:pPr>
              <a:buFontTx/>
              <a:buNone/>
            </a:pPr>
            <a:r>
              <a:rPr lang="en-US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&lt;/</a:t>
            </a:r>
            <a:r>
              <a:rPr lang="en-US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body&gt;</a:t>
            </a:r>
          </a:p>
          <a:p>
            <a:pPr>
              <a:buFontTx/>
              <a:buNone/>
            </a:pPr>
            <a:endParaRPr lang="en-US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 sz="5400" b="1" dirty="0" smtClean="0">
                <a:solidFill>
                  <a:schemeClr val="tx1"/>
                </a:solidFill>
              </a:rPr>
              <a:t>Inline CSS example</a:t>
            </a:r>
            <a:endParaRPr lang="en-US" alt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83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Dobby is back!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&lt;</a:t>
            </a:r>
            <a:r>
              <a:rPr lang="en-US" sz="4000" dirty="0" err="1"/>
              <a:t>img</a:t>
            </a:r>
            <a:r>
              <a:rPr lang="en-US" sz="4000" dirty="0"/>
              <a:t> </a:t>
            </a:r>
            <a:r>
              <a:rPr lang="en-US" sz="4000" dirty="0" err="1"/>
              <a:t>src</a:t>
            </a:r>
            <a:r>
              <a:rPr lang="en-US" sz="4000" dirty="0"/>
              <a:t>="1111.jpg" style="width:100px; height:100px; </a:t>
            </a:r>
            <a:r>
              <a:rPr lang="en-US" sz="4000" dirty="0" err="1" smtClean="0"/>
              <a:t>border:solid</a:t>
            </a:r>
            <a:r>
              <a:rPr lang="en-US" sz="4000" dirty="0" smtClean="0"/>
              <a:t> </a:t>
            </a:r>
            <a:r>
              <a:rPr lang="en-US" sz="4000" dirty="0"/>
              <a:t>1px; </a:t>
            </a:r>
            <a:r>
              <a:rPr lang="en-US" sz="4000" dirty="0" err="1"/>
              <a:t>border-color:blue</a:t>
            </a:r>
            <a:r>
              <a:rPr lang="en-US" sz="4000" dirty="0"/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4122570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2209800" y="1600201"/>
            <a:ext cx="77724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4000" b="1" dirty="0"/>
              <a:t>&lt;head&gt;</a:t>
            </a:r>
            <a:r>
              <a:rPr lang="en-US" altLang="en-US" sz="4000" dirty="0"/>
              <a:t>&lt;title&gt;My Wonderful </a:t>
            </a:r>
            <a:r>
              <a:rPr lang="en-US" altLang="en-US" sz="4000" dirty="0" smtClean="0"/>
              <a:t>title&lt;/</a:t>
            </a:r>
            <a:r>
              <a:rPr lang="en-US" altLang="en-US" sz="4000" dirty="0"/>
              <a:t>title&gt;</a:t>
            </a:r>
          </a:p>
          <a:p>
            <a:pPr algn="l"/>
            <a:r>
              <a:rPr lang="en-US" altLang="en-US" sz="4000" dirty="0"/>
              <a:t> </a:t>
            </a:r>
            <a:r>
              <a:rPr lang="en-US" altLang="en-US" sz="4000" dirty="0" smtClean="0"/>
              <a:t>&lt;</a:t>
            </a:r>
            <a:r>
              <a:rPr lang="en-US" altLang="en-US" sz="4000" dirty="0"/>
              <a:t>style type="text/</a:t>
            </a:r>
            <a:r>
              <a:rPr lang="en-US" altLang="en-US" sz="4000" dirty="0" err="1"/>
              <a:t>css</a:t>
            </a:r>
            <a:r>
              <a:rPr lang="en-US" altLang="en-US" sz="4000" dirty="0"/>
              <a:t>"&gt;</a:t>
            </a:r>
          </a:p>
          <a:p>
            <a:r>
              <a:rPr lang="en-US" altLang="en-US" sz="4000" dirty="0"/>
              <a:t>body{ </a:t>
            </a:r>
            <a:r>
              <a:rPr lang="en-US" altLang="en-US" sz="4000" dirty="0" err="1"/>
              <a:t>background-color:pink</a:t>
            </a:r>
            <a:r>
              <a:rPr lang="en-US" altLang="en-US" sz="4000" dirty="0"/>
              <a:t>;}</a:t>
            </a:r>
          </a:p>
          <a:p>
            <a:r>
              <a:rPr lang="en-US" altLang="en-US" sz="4000" dirty="0"/>
              <a:t>p{ </a:t>
            </a:r>
            <a:r>
              <a:rPr lang="en-US" altLang="en-US" sz="4000" dirty="0" err="1" smtClean="0"/>
              <a:t>text-align:center</a:t>
            </a:r>
            <a:r>
              <a:rPr lang="en-US" altLang="en-US" sz="4000" dirty="0"/>
              <a:t>; </a:t>
            </a:r>
            <a:r>
              <a:rPr lang="en-US" altLang="en-US" sz="4000" dirty="0" err="1"/>
              <a:t>color:blue</a:t>
            </a:r>
            <a:r>
              <a:rPr lang="en-US" altLang="en-US" sz="4000" dirty="0"/>
              <a:t>; }  </a:t>
            </a:r>
            <a:r>
              <a:rPr lang="en-US" altLang="en-US" sz="4000" dirty="0" smtClean="0"/>
              <a:t>&lt;/</a:t>
            </a:r>
            <a:r>
              <a:rPr lang="en-US" altLang="en-US" sz="4000" dirty="0"/>
              <a:t>style&gt;</a:t>
            </a:r>
          </a:p>
          <a:p>
            <a:pPr algn="l"/>
            <a:r>
              <a:rPr lang="en-US" altLang="en-US" sz="4000" b="1" dirty="0"/>
              <a:t>&lt;/head&gt;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 sz="5400" b="1" dirty="0" smtClean="0">
                <a:solidFill>
                  <a:schemeClr val="tx1"/>
                </a:solidFill>
              </a:rPr>
              <a:t>Internal CSS example</a:t>
            </a:r>
            <a:endParaRPr lang="en-US" alt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90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855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173"/>
          <a:stretch/>
        </p:blipFill>
        <p:spPr>
          <a:xfrm>
            <a:off x="1097280" y="841022"/>
            <a:ext cx="10058399" cy="541910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305908" y="1913208"/>
            <a:ext cx="1026941" cy="3094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431323" y="1941344"/>
            <a:ext cx="829994" cy="1406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85538" y="3882686"/>
            <a:ext cx="1505243" cy="3376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30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2209800" y="1981201"/>
            <a:ext cx="4521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  <a:p>
            <a:endParaRPr lang="en-US" alt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25641" y="1600200"/>
            <a:ext cx="10948737" cy="4419600"/>
          </a:xfrm>
          <a:noFill/>
          <a:ln/>
        </p:spPr>
        <p:txBody>
          <a:bodyPr>
            <a:norm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&lt;html&gt;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&lt;head&gt;</a:t>
            </a:r>
            <a:r>
              <a:rPr lang="en-US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&lt;title&gt;My </a:t>
            </a:r>
            <a:r>
              <a:rPr lang="en-US" alt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separate CSS&lt;/</a:t>
            </a:r>
            <a:r>
              <a:rPr lang="en-US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title&gt;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alt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</a:t>
            </a:r>
            <a:r>
              <a:rPr lang="en-US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link </a:t>
            </a:r>
            <a:r>
              <a:rPr lang="en-US" altLang="en-US" sz="3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href</a:t>
            </a:r>
            <a:r>
              <a:rPr lang="en-US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="formypage.css" </a:t>
            </a:r>
            <a:r>
              <a:rPr lang="en-US" altLang="en-US" sz="3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rel</a:t>
            </a:r>
            <a:r>
              <a:rPr lang="en-US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="</a:t>
            </a:r>
            <a:r>
              <a:rPr lang="en-US" altLang="en-US" sz="3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stylesheet</a:t>
            </a:r>
            <a:r>
              <a:rPr lang="en-US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" type="text/</a:t>
            </a:r>
            <a:r>
              <a:rPr lang="en-US" altLang="en-US" sz="3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css</a:t>
            </a:r>
            <a:r>
              <a:rPr lang="en-US" alt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"&gt;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&lt;/</a:t>
            </a:r>
            <a:r>
              <a:rPr lang="en-US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head&gt;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&lt;body</a:t>
            </a:r>
            <a:r>
              <a:rPr lang="en-US" alt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&lt;/body&gt;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&lt;/html&gt;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 sz="5400" b="1" dirty="0" smtClean="0">
                <a:solidFill>
                  <a:schemeClr val="tx1"/>
                </a:solidFill>
              </a:rPr>
              <a:t>External CSS example</a:t>
            </a:r>
            <a:endParaRPr lang="en-US" alt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3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style will be used when there is more than one style specified for an HTML </a:t>
            </a:r>
            <a:r>
              <a:rPr lang="en-US" sz="3600" dirty="0" smtClean="0"/>
              <a:t>element????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93307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p Arrow 6"/>
          <p:cNvSpPr/>
          <p:nvPr/>
        </p:nvSpPr>
        <p:spPr>
          <a:xfrm>
            <a:off x="1958168" y="1011981"/>
            <a:ext cx="8564466" cy="5177804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Inline</a:t>
            </a:r>
          </a:p>
          <a:p>
            <a:pPr algn="ctr"/>
            <a:r>
              <a:rPr lang="en-US" sz="4800" dirty="0" smtClean="0"/>
              <a:t>Internal</a:t>
            </a:r>
          </a:p>
          <a:p>
            <a:pPr algn="ctr"/>
            <a:r>
              <a:rPr lang="en-US" sz="4800" dirty="0" smtClean="0"/>
              <a:t>External</a:t>
            </a:r>
          </a:p>
          <a:p>
            <a:pPr algn="ctr"/>
            <a:r>
              <a:rPr lang="en-US" sz="4800" dirty="0" smtClean="0"/>
              <a:t>Browser default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4471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2" t="7053" r="9147" b="10934"/>
          <a:stretch/>
        </p:blipFill>
        <p:spPr>
          <a:xfrm>
            <a:off x="589417" y="0"/>
            <a:ext cx="6193536" cy="6346087"/>
          </a:xfrm>
        </p:spPr>
      </p:pic>
      <p:sp>
        <p:nvSpPr>
          <p:cNvPr id="3" name="TextBox 2"/>
          <p:cNvSpPr txBox="1"/>
          <p:nvPr/>
        </p:nvSpPr>
        <p:spPr>
          <a:xfrm>
            <a:off x="7498080" y="1097277"/>
            <a:ext cx="29075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Be creative!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3338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0117" cy="6330462"/>
          </a:xfrm>
        </p:spPr>
      </p:pic>
    </p:spTree>
    <p:extLst>
      <p:ext uri="{BB962C8B-B14F-4D97-AF65-F5344CB8AC3E}">
        <p14:creationId xmlns:p14="http://schemas.microsoft.com/office/powerpoint/2010/main" val="210867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Next lecture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External CSS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1947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232" y="174060"/>
            <a:ext cx="10058400" cy="670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Workspace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b="4222"/>
          <a:stretch/>
        </p:blipFill>
        <p:spPr>
          <a:xfrm>
            <a:off x="1521731" y="844060"/>
            <a:ext cx="9801759" cy="527809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1521731" y="844060"/>
            <a:ext cx="6468723" cy="225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2039" y="75966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Menu bar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28432" y="5922494"/>
            <a:ext cx="1524262" cy="2391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93259" y="5857403"/>
            <a:ext cx="129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Tag selector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84681" y="1069142"/>
            <a:ext cx="2067951" cy="37138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flipH="1">
            <a:off x="11396244" y="1758459"/>
            <a:ext cx="849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Insert panel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20223" y="4783013"/>
            <a:ext cx="6994118" cy="10743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/>
          <p:nvPr/>
        </p:nvCxnSpPr>
        <p:spPr>
          <a:xfrm rot="10800000">
            <a:off x="505677" y="3938952"/>
            <a:ext cx="1714546" cy="1381257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5941" y="3290918"/>
            <a:ext cx="10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Property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panel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4" name="Elbow Connector 23"/>
          <p:cNvCxnSpPr/>
          <p:nvPr/>
        </p:nvCxnSpPr>
        <p:spPr>
          <a:xfrm>
            <a:off x="505676" y="2261901"/>
            <a:ext cx="2716206" cy="1532459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5598" y="1615570"/>
            <a:ext cx="1165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Document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window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13515" y="994047"/>
            <a:ext cx="1519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Document toolbar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435920" y="1147935"/>
            <a:ext cx="166407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67225" y="994047"/>
            <a:ext cx="281353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/>
          <p:cNvCxnSpPr/>
          <p:nvPr/>
        </p:nvCxnSpPr>
        <p:spPr>
          <a:xfrm flipV="1">
            <a:off x="8877720" y="509058"/>
            <a:ext cx="578740" cy="534571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456460" y="201696"/>
            <a:ext cx="1294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Preview/debug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in browser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38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946" y="286603"/>
            <a:ext cx="3936733" cy="1450757"/>
          </a:xfrm>
        </p:spPr>
        <p:txBody>
          <a:bodyPr/>
          <a:lstStyle/>
          <a:p>
            <a:r>
              <a:rPr lang="en-US" dirty="0" smtClean="0"/>
              <a:t>Reason for learning HTML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52" y="0"/>
            <a:ext cx="5358093" cy="6172393"/>
          </a:xfrm>
        </p:spPr>
      </p:pic>
    </p:spTree>
    <p:extLst>
      <p:ext uri="{BB962C8B-B14F-4D97-AF65-F5344CB8AC3E}">
        <p14:creationId xmlns:p14="http://schemas.microsoft.com/office/powerpoint/2010/main" val="374913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Web design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926" y="1845734"/>
            <a:ext cx="10339754" cy="402336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Three layers: </a:t>
            </a:r>
          </a:p>
          <a:p>
            <a:endParaRPr lang="en-US" sz="4400" dirty="0" smtClean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087999"/>
              </p:ext>
            </p:extLst>
          </p:nvPr>
        </p:nvGraphicFramePr>
        <p:xfrm>
          <a:off x="4138864" y="2043053"/>
          <a:ext cx="7016816" cy="382604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508408"/>
                <a:gridCol w="3508408"/>
              </a:tblGrid>
              <a:tr h="1275347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HTML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Structure</a:t>
                      </a:r>
                      <a:endParaRPr lang="en-US" sz="4400" dirty="0"/>
                    </a:p>
                  </a:txBody>
                  <a:tcPr/>
                </a:tc>
              </a:tr>
              <a:tr h="1275347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CSS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Style</a:t>
                      </a:r>
                      <a:endParaRPr lang="en-US" sz="4400" dirty="0"/>
                    </a:p>
                  </a:txBody>
                  <a:tcPr/>
                </a:tc>
              </a:tr>
              <a:tr h="1275347">
                <a:tc>
                  <a:txBody>
                    <a:bodyPr/>
                    <a:lstStyle/>
                    <a:p>
                      <a:r>
                        <a:rPr lang="en-US" sz="4400" dirty="0" err="1" smtClean="0"/>
                        <a:t>Javascript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behavior</a:t>
                      </a:r>
                      <a:endParaRPr lang="en-US" sz="4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4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6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Today we will cover:</a:t>
            </a:r>
            <a:endParaRPr lang="en-US" altLang="en-US" sz="6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04825" indent="-504825">
              <a:buFont typeface="Wingdings" panose="05000000000000000000" pitchFamily="2" charset="2"/>
              <a:buChar char="§"/>
            </a:pPr>
            <a:r>
              <a:rPr lang="en-US" alt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“</a:t>
            </a:r>
            <a:r>
              <a:rPr lang="en-US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is CSS?”</a:t>
            </a:r>
          </a:p>
          <a:p>
            <a:pPr marL="504825" indent="-504825">
              <a:buFont typeface="Wingdings" panose="05000000000000000000" pitchFamily="2" charset="2"/>
              <a:buChar char="§"/>
            </a:pPr>
            <a:r>
              <a:rPr lang="en-US" alt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Structure </a:t>
            </a:r>
            <a:r>
              <a:rPr lang="en-US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 CSS</a:t>
            </a:r>
          </a:p>
          <a:p>
            <a:pPr marL="504825" indent="-504825">
              <a:buFont typeface="Wingdings" panose="05000000000000000000" pitchFamily="2" charset="2"/>
              <a:buChar char="§"/>
            </a:pPr>
            <a:r>
              <a:rPr lang="en-US" alt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How </a:t>
            </a:r>
            <a:r>
              <a:rPr lang="en-US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use CSS in your webpage</a:t>
            </a:r>
          </a:p>
        </p:txBody>
      </p:sp>
    </p:spTree>
    <p:extLst>
      <p:ext uri="{BB962C8B-B14F-4D97-AF65-F5344CB8AC3E}">
        <p14:creationId xmlns:p14="http://schemas.microsoft.com/office/powerpoint/2010/main" val="261588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42857" y="159994"/>
            <a:ext cx="10332995" cy="1450757"/>
          </a:xfrm>
        </p:spPr>
        <p:txBody>
          <a:bodyPr>
            <a:normAutofit/>
          </a:bodyPr>
          <a:lstStyle/>
          <a:p>
            <a:r>
              <a:rPr lang="en-US" altLang="en-US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is CSS</a:t>
            </a:r>
            <a:r>
              <a:rPr lang="en-US" altLang="en-US" sz="6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  <a:endParaRPr lang="en-US" altLang="en-US" sz="6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90338" y="1935693"/>
            <a:ext cx="10775852" cy="402336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CSS stands for “Cascading Style Sheets”</a:t>
            </a:r>
          </a:p>
          <a:p>
            <a:pPr>
              <a:buFontTx/>
              <a:buNone/>
            </a:pPr>
            <a:endParaRPr lang="en-US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en-US" sz="4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Cascading</a:t>
            </a:r>
            <a:r>
              <a:rPr lang="en-US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 refers to the procedure that determines which style will apply to a certain section, if you have more than one style rule.</a:t>
            </a:r>
          </a:p>
          <a:p>
            <a:pPr>
              <a:buFontTx/>
              <a:buNone/>
            </a:pPr>
            <a:endParaRPr lang="en-US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6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is CSS</a:t>
            </a:r>
            <a:r>
              <a:rPr lang="en-US" altLang="en-US" sz="6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  <a:endParaRPr lang="en-US" altLang="en-US" sz="6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CSS stands for “Cascading Style Sheets”</a:t>
            </a:r>
          </a:p>
          <a:p>
            <a:pPr>
              <a:buFontTx/>
              <a:buNone/>
            </a:pPr>
            <a:endParaRPr lang="en-US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en-US" sz="4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Style</a:t>
            </a:r>
            <a:r>
              <a:rPr lang="en-US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how you want a certain part of your page to look.  You can set things like color, margins, font, </a:t>
            </a:r>
            <a:r>
              <a:rPr lang="en-US" altLang="en-US" sz="4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etc</a:t>
            </a:r>
            <a:r>
              <a:rPr lang="en-US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for things like tables, paragraphs, and headings.</a:t>
            </a:r>
          </a:p>
          <a:p>
            <a:pPr>
              <a:buFontTx/>
              <a:buNone/>
            </a:pPr>
            <a:endParaRPr lang="en-US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49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2209</TotalTime>
  <Words>906</Words>
  <Application>Microsoft Office PowerPoint</Application>
  <PresentationFormat>Widescreen</PresentationFormat>
  <Paragraphs>186</Paragraphs>
  <Slides>35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Calibri</vt:lpstr>
      <vt:lpstr>Calibri Light</vt:lpstr>
      <vt:lpstr>Wingdings</vt:lpstr>
      <vt:lpstr>Retrospect</vt:lpstr>
      <vt:lpstr>Front-end Web Design</vt:lpstr>
      <vt:lpstr>What is Dreamweaver?</vt:lpstr>
      <vt:lpstr>Getting started</vt:lpstr>
      <vt:lpstr>Workspace</vt:lpstr>
      <vt:lpstr>Reason for learning HTML</vt:lpstr>
      <vt:lpstr>Web design</vt:lpstr>
      <vt:lpstr>Today we will cover:</vt:lpstr>
      <vt:lpstr>What is CSS?</vt:lpstr>
      <vt:lpstr>What is CSS?</vt:lpstr>
      <vt:lpstr>What is CSS?</vt:lpstr>
      <vt:lpstr>What is CSS?</vt:lpstr>
      <vt:lpstr>What is “Style”?</vt:lpstr>
      <vt:lpstr>CSS syntax</vt:lpstr>
      <vt:lpstr>CCS rule</vt:lpstr>
      <vt:lpstr>CSS rule</vt:lpstr>
      <vt:lpstr>CSS selector</vt:lpstr>
      <vt:lpstr>CSS selector</vt:lpstr>
      <vt:lpstr>CSS declaration</vt:lpstr>
      <vt:lpstr>CSS Selectors</vt:lpstr>
      <vt:lpstr>Type (element) Selectors </vt:lpstr>
      <vt:lpstr>ID selectors</vt:lpstr>
      <vt:lpstr>Class selector</vt:lpstr>
      <vt:lpstr>IDs versus  Classes</vt:lpstr>
      <vt:lpstr>IDs versus  Classes</vt:lpstr>
      <vt:lpstr>Where do I put my styles?</vt:lpstr>
      <vt:lpstr>Inline CSS example</vt:lpstr>
      <vt:lpstr>Inline CSS example</vt:lpstr>
      <vt:lpstr>Dobby is back!</vt:lpstr>
      <vt:lpstr>Internal CSS example</vt:lpstr>
      <vt:lpstr>External CSS example</vt:lpstr>
      <vt:lpstr>Question</vt:lpstr>
      <vt:lpstr>Priority</vt:lpstr>
      <vt:lpstr>PowerPoint Presentation</vt:lpstr>
      <vt:lpstr>PowerPoint Presentation</vt:lpstr>
      <vt:lpstr>Next lecture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Ogulnabat Kakayeva</dc:creator>
  <cp:lastModifiedBy>Yarasheva Govher</cp:lastModifiedBy>
  <cp:revision>36</cp:revision>
  <dcterms:created xsi:type="dcterms:W3CDTF">2017-08-03T04:04:47Z</dcterms:created>
  <dcterms:modified xsi:type="dcterms:W3CDTF">2020-10-29T05:52:02Z</dcterms:modified>
</cp:coreProperties>
</file>