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2" r:id="rId4"/>
    <p:sldId id="281" r:id="rId5"/>
    <p:sldId id="263" r:id="rId6"/>
    <p:sldId id="283" r:id="rId7"/>
    <p:sldId id="265" r:id="rId8"/>
    <p:sldId id="257" r:id="rId9"/>
    <p:sldId id="258" r:id="rId10"/>
    <p:sldId id="260" r:id="rId11"/>
    <p:sldId id="261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59" r:id="rId24"/>
    <p:sldId id="280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5289-BCD6-2AE6-2028-1C30E0D9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1FD39-2112-3D4C-F671-7B51C4A4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D32D6-DADF-AB22-4458-2167AD83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CFDF-53BD-ADD1-616A-221A1B72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497C0-D48C-A02B-77B6-ADD677C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DC34F-9CC8-2085-7C78-CA55E085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7B876-9994-C02D-523B-344231C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BBE5-4211-0F1D-83B3-7D6EEC6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05E88-256C-5A1A-CBFF-02DDB98A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45355-EBF9-A168-267B-F73B3F90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6E8D0-A4E7-5616-533F-1BE287FE2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A5321-01E2-3A18-AB2B-C39DC52C9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4D4CC-ED7E-DBFA-4675-3A93B37E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6DB12-3AC2-9678-EFDA-A94B665D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460BD-0D3B-AFB1-D828-F9FFAF20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70DE3-F5C6-285B-252E-8E25FBCA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895DB-B40D-2924-0D00-92BE3378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3C908-BA98-F6F7-3FC5-CF09609A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24CA0-011F-855A-8A23-D9E54FE9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B544E-9E4B-BCA9-8E26-EC7FA0E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DB51B-7A46-A153-E73C-3EF55ED6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1958D-C2EC-2966-D91E-0202C0B7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AD9F-1B93-D879-3AAE-EC8B9A85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FCC26-1744-78AF-7E81-48741385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66B00-C7A9-8CEB-622C-200E0CE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9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D89E-60F2-1F28-DD04-AEF40872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29E12-E32B-B7E0-FC79-F3DFB4D5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CAB73-293C-5AE4-B379-809DD7D6D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1D80D-2A5A-2B45-F6DC-7BAE9C9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497EC-A64F-78E0-A70F-598F2998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6CDC4-EDF8-E788-67F0-785952A3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66E6-9C67-D337-3125-BFFCB600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426D6-7AA3-FCD5-592E-5EE499EBA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BFC39-6E1A-E914-3091-94379D96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03A69-B3F0-86D1-E27C-B948E17D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2ECCC-54BD-9605-C532-F903F17C6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86563-C645-6FDA-E2C7-E24D7C60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CE13F-CCE7-43D7-3A54-838A30D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2C269-1197-B610-9778-FF25D0AD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5C8C-813D-F7F4-EA4C-DE9A7BA4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55A03-4C12-4898-F5CF-C17BA2F5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46373B-0583-5EE5-DCF0-9882F027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3A872-C4EE-8366-1E45-A054FD87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17C35-D02E-0647-CA16-D1F51F8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ED3BA0-0F0E-43DB-1523-E243AF40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4E56F-11C8-5C21-4886-D1036A5E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82131-2519-1F05-EAA0-CA649DBF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E3A91-EFF0-36FB-11F5-4199842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8E2A9-28C1-96D4-4070-A2C98B27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F610F-CC76-0AEF-40A7-07842068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2DE6D-6A48-F650-BB0D-29E5E3A3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DE677-3884-6B9F-FD27-56982CF1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0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83C2-0405-B11B-96AF-3F632196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EA2BE8-1933-481D-CF68-9455F710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A2207C-6EFE-0943-00B0-2D510F3BD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ADC79-BA4E-3F31-89A4-4524D57B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4EE40-916D-0EC3-91DD-A6CCC835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98843-919D-54DA-7A55-71F06817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B15FF-50CB-935B-87A4-62DA1AC2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E50BF-5DAE-1FCB-93A0-BEE678E8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F7A50-9637-654E-E791-34F329D36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B207-9954-4034-A142-949204E5A6A5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93657-BDD0-D8EA-08E2-75A82288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D7E7F-9ACB-B5FC-AD3B-FA02475DC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A4DD-4BC2-4CD3-9FF0-B715BDC2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ntlysallim.com/%ec%9b%8c%eb%93%9c%ed%94%84%eb%a0%88%ec%8a%a4-%eb%b8%94%eb%a1%9c%ea%b7%b8-%ed%8b%b0%ec%8a%a4%ed%86%a0%eb%a6%ac-%eb%84%a4%ec%9d%b4%eb%b2%84-%eb%b9%84%ea%b5%90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AE44-41F2-A40D-6E7F-6F8A67D4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MetaPay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194AE-1EC1-3DCB-0FE1-90F3E969D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85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C01BAB-7A92-2302-F522-E22AFB6B9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1987"/>
              </p:ext>
            </p:extLst>
          </p:nvPr>
        </p:nvGraphicFramePr>
        <p:xfrm>
          <a:off x="1086427" y="580736"/>
          <a:ext cx="28702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6103746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1374643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892081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8296488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61849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MetaPay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3070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73115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9292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소개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59131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3179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유형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62529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295339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고객사례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77669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3358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기업도입문의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43895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89916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블로그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전자서명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10859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연말정산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665442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인사관리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16441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3594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회사소개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328358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27631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8401E5-AD2D-71A9-80B2-CEA24D855F96}"/>
              </a:ext>
            </a:extLst>
          </p:cNvPr>
          <p:cNvSpPr txBox="1"/>
          <p:nvPr/>
        </p:nvSpPr>
        <p:spPr>
          <a:xfrm>
            <a:off x="5343682" y="58073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쇼핑몰 및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이커머스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비즈니스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블로그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이력서 및 포트폴리오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이벤트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게시판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회원제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비영리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웹사이트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73063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FCE6C5-28D0-0D37-9696-6049CC73641A}"/>
              </a:ext>
            </a:extLst>
          </p:cNvPr>
          <p:cNvSpPr txBox="1"/>
          <p:nvPr/>
        </p:nvSpPr>
        <p:spPr>
          <a:xfrm>
            <a:off x="101599" y="22821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9364E"/>
                </a:solidFill>
                <a:effectLst/>
                <a:latin typeface="Inter"/>
              </a:rPr>
              <a:t>홈페이지</a:t>
            </a:r>
          </a:p>
          <a:p>
            <a:pPr algn="l"/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다양한 웹사이트의 홈페이지는 포트폴리오 사이트의 중심 코어이자 비즈니스의 공개 얼굴 역할을 합니다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귀하의 홈페이지는 사이트 트래픽을 다른 페이지로 안내할 뿐만 아니라 판매 유입경로 역할도 할 수 있습니다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홈페이지는 대부분의 방문자가 방문하는 곳이므로 레이아웃과 템플릿이 가장 중요한 곳입니다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홈페이지의 디자인은 다양한 형태를 취할 수 있지만 웹 사용자를 위한 기본 탐색 및 초점 역할을 한다는 점을 기억하는 것이 중요합니다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고유한 가치 제안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(UVP)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을 제공하고 비즈니스 구조에 대해 명시합니다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홈페이지에서 사이트의 계층 구조와 탐색을 만듭니다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개인 비즈니스에 가장 적합한 로고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색 구성표 및 이미지를 구축합니다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웹페이지는 비즈니스 이미지의 톤을 설정합니다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따라서 언어 및 그래픽 템플릿을 통해 사용자를 전달해야 합니다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이러한 종류의 사이트 디자인의 뛰어난 예는 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Matcha Kari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입니다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페이지의 나머지 부분에 대한 톤을 설정하는 첫 페이지 상단의 탐색에 유의하십시오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방문자는 개인 바우처를 얻거나 </a:t>
            </a:r>
            <a:r>
              <a:rPr lang="ko-KR" altLang="en-US" sz="1200" b="0" i="0" dirty="0" err="1">
                <a:solidFill>
                  <a:srgbClr val="52515B"/>
                </a:solidFill>
                <a:effectLst/>
                <a:latin typeface="Inter"/>
              </a:rPr>
              <a:t>메일링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 리스트에 가입하거나 비디오 클립을 볼 수 있습니다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200" b="0" i="0" dirty="0">
                <a:solidFill>
                  <a:srgbClr val="52515B"/>
                </a:solidFill>
                <a:effectLst/>
                <a:latin typeface="Inter"/>
              </a:rPr>
              <a:t>이는 판매 깔때기의 첫 번째 단계입니다</a:t>
            </a:r>
            <a:r>
              <a:rPr lang="en-US" altLang="ko-KR" sz="12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43B2D-7721-FD9D-C660-52143D637C84}"/>
              </a:ext>
            </a:extLst>
          </p:cNvPr>
          <p:cNvSpPr txBox="1"/>
          <p:nvPr/>
        </p:nvSpPr>
        <p:spPr>
          <a:xfrm>
            <a:off x="101599" y="2905868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dirty="0">
                <a:solidFill>
                  <a:srgbClr val="39364E"/>
                </a:solidFill>
                <a:effectLst/>
                <a:latin typeface="Inter"/>
              </a:rPr>
              <a:t>온라인 잡지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잡지 사이트는 유익하고 유익한 기사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사진 및 비디오를 제공합니다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잡지 산업은 지난 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20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년 동안 인쇄 전용 매체에서 주로 디지털 매체로 발전했습니다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교육용 웹사이트는 특히 기관 및 조직의 웹사이트에서 이 잡지의 혜택을 받습니다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잡지 웹 사이트 개발을 고려할 때 간단한 구조를 구축하기 시작하십시오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사용자가 사이트를 방문하는 날짜에 관계없이 일관된 템플릿 또는 레이아웃이 표시되어야 하며 각 콘텐츠는 일정한 형식의 빌드 및 탐색을 가져야 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컴퓨터와 스마트폰 모두에서 콘텐츠를 쉽게 읽을 수 있도록 하려면 전체 디자인이 다양한 화면 크기에 얼마나 반응하는지 고려하십시오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온라인 잡지의 예에는 기존 빌드와 유사한 템플릿이 포함됩니다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주요 기사의 내용을 요약한 상자와 영웅 이미지는 현재 주제에서 일어나는 일에 주의를 집중시키는 역할을 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강조 표시된 부분 아래의 그리드 스타일은 그림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칼럼의 헤드라인 및 독자가 각 항목에서 발견할 내용에 대한 빠른 요약을 보여줍니다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sz="1000" b="1" i="0" dirty="0">
                <a:solidFill>
                  <a:srgbClr val="39364E"/>
                </a:solidFill>
                <a:effectLst/>
                <a:latin typeface="Inter"/>
              </a:rPr>
              <a:t>전자상거래 웹사이트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전자 상거래 사이트는 고객이 온라인으로 쇼핑하고 개인 비즈니스 웹사이트에서 상품이나 서비스를 구매할 수 있는 곳입니다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상품을 탐색하고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섹션별로 정렬하고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특별 판매를 강조하고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신뢰할 수 있는 전자 상거래 페이지에서 물건을 사는 것은 간단합니다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Etsy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또는 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Shopify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와 같은 풀 솔루션 전자 상거래 시스템은 웹 사이트에서 시작하는 간단한 방법입니다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개인 팀은 혁신적인 브랜드를 나열하고 온라인 재고를 쉽게 업데이트할 수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또한 명백한 시스템의 연결성으로 인해 광고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물류 및 판매가 성공에 따라 업데이트됩니다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전자 상거래 웹 사이트에는 거의 모든 전문 개인 비즈니스에 맞게 사용자 지정할 수 있는 여러 디자인 템플릿이 포함되어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이러한 전자상거래 사이트의 예로 </a:t>
            </a:r>
            <a:r>
              <a:rPr lang="ko-KR" altLang="en-US" sz="1000" b="0" i="0" dirty="0" err="1">
                <a:solidFill>
                  <a:srgbClr val="52515B"/>
                </a:solidFill>
                <a:effectLst/>
                <a:latin typeface="Inter"/>
              </a:rPr>
              <a:t>알리바바를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 들 수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그들은 매우 다양한 것들을 제공합니다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따라서 개인 홈페이지에는 여러 가지 제품이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페이지에서 그날의 할인을 강조하면서 제품 디자인을 분류하는 방법에 주목하십시오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제품을 전문적으로 촬영하고 전시하며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각 사진에는 간략한 설명과 함께 제품 페이지에 대한 자세한 정보가 나와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D4107-113A-A622-8332-5AAB28684BBB}"/>
              </a:ext>
            </a:extLst>
          </p:cNvPr>
          <p:cNvSpPr txBox="1"/>
          <p:nvPr/>
        </p:nvSpPr>
        <p:spPr>
          <a:xfrm>
            <a:off x="6291384" y="31897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dirty="0">
                <a:solidFill>
                  <a:srgbClr val="39364E"/>
                </a:solidFill>
                <a:effectLst/>
                <a:latin typeface="Inter"/>
              </a:rPr>
              <a:t>블로그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블로그에는 자주 업데이트되는 게시물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,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이미지 및 동영상이 포함됩니다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개인 잡지와 비교하여 블로그는 보다 비공식적이고 개인적인 세부 정보로 시작되었습니다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그러나 그 이후로 경계가 흐려졌고 이제는 잘 알려진 브랜드와 회사에서 블로그를 갖는 것이 매우 일반적입니다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블로그에 전문 자료를 추가하면 개인 비즈니스 또는 개인의 신뢰성이 높아집니다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또한 블로그는 이메일 및 소셜 미디어 업데이트에 대한 콘텐츠를 제공합니다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한편 블로그는 소규모 비즈니스 포트폴리오에 부담이 될 수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블로그 작성을 고려하기 전에 팀을 구성하고 계속해서 훌륭한 작업을 수행할 계획인지 확인하십시오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몇 개의 비디오나 튜토리얼을 제공하는 대신 오래된 블로그가 없는 것보다 낫습니다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블로그는 일반적으로 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Nourish Eats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와 마찬가지로 간단하고 콘텐츠 중심적입니다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블로그는 블로그 상단의 슬라이더를 사용하는 대신 여러 범주를 순환하는 페이지 오른쪽에 회전 슬라이더를 통합합니다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새로운 블로그 정보를 지속적으로 회전시키는 슬라이더가 독자의 관심을 끌 수 있도록 블로그 인터페이스를 구성하십시오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화살표를 사용하여 블로그의 이전 또는 다음 게시물로 이동하거나 사이트를 이동할 수 있습니다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 </a:t>
            </a:r>
            <a:r>
              <a:rPr lang="ko-KR" altLang="en-US" sz="1000" b="0" i="0" dirty="0">
                <a:solidFill>
                  <a:srgbClr val="52515B"/>
                </a:solidFill>
                <a:effectLst/>
                <a:latin typeface="Inter"/>
              </a:rPr>
              <a:t>블로그는 일반적으로 개인적인 어조로 사용됩니다</a:t>
            </a:r>
            <a:r>
              <a:rPr lang="en-US" altLang="ko-KR" sz="1000" b="0" i="0" dirty="0">
                <a:solidFill>
                  <a:srgbClr val="52515B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32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55913-5FFE-0935-962F-F368016A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262"/>
            <a:ext cx="12192000" cy="53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4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C3871-65AB-07AC-3959-319B301EA098}"/>
              </a:ext>
            </a:extLst>
          </p:cNvPr>
          <p:cNvSpPr txBox="1"/>
          <p:nvPr/>
        </p:nvSpPr>
        <p:spPr>
          <a:xfrm>
            <a:off x="1031631" y="4840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https://daouoffice.com/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99999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다우오피스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08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AE655F-D362-404F-0FBC-25C45D9B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37"/>
            <a:ext cx="121920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2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C3871-65AB-07AC-3959-319B301EA098}"/>
              </a:ext>
            </a:extLst>
          </p:cNvPr>
          <p:cNvSpPr txBox="1"/>
          <p:nvPr/>
        </p:nvSpPr>
        <p:spPr>
          <a:xfrm>
            <a:off x="1031631" y="4840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https://flex.team/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9999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flex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74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FF0296-1C51-7900-289A-7BAC384B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C3871-65AB-07AC-3959-319B301EA098}"/>
              </a:ext>
            </a:extLst>
          </p:cNvPr>
          <p:cNvSpPr txBox="1"/>
          <p:nvPr/>
        </p:nvSpPr>
        <p:spPr>
          <a:xfrm>
            <a:off x="1031631" y="4840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https://flow.team/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9999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50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0F7A1-9267-727D-FD80-F06BC207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C3871-65AB-07AC-3959-319B301EA098}"/>
              </a:ext>
            </a:extLst>
          </p:cNvPr>
          <p:cNvSpPr txBox="1"/>
          <p:nvPr/>
        </p:nvSpPr>
        <p:spPr>
          <a:xfrm>
            <a:off x="1031631" y="4840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https://www.ksystem.co.kr/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99999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영림원소프트랩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1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F26910-2FD2-CC21-6DF8-6FEC72B5D812}"/>
              </a:ext>
            </a:extLst>
          </p:cNvPr>
          <p:cNvSpPr/>
          <p:nvPr/>
        </p:nvSpPr>
        <p:spPr>
          <a:xfrm>
            <a:off x="0" y="2413322"/>
            <a:ext cx="1219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A0F8-DCD2-7C75-C733-ED8BDBBD44DC}"/>
              </a:ext>
            </a:extLst>
          </p:cNvPr>
          <p:cNvSpPr txBox="1"/>
          <p:nvPr/>
        </p:nvSpPr>
        <p:spPr>
          <a:xfrm>
            <a:off x="3599120" y="2494983"/>
            <a:ext cx="2164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400" b="1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sz="54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002C4-90AD-A49C-465F-D2A1902B36BF}"/>
              </a:ext>
            </a:extLst>
          </p:cNvPr>
          <p:cNvSpPr txBox="1"/>
          <p:nvPr/>
        </p:nvSpPr>
        <p:spPr>
          <a:xfrm>
            <a:off x="3599119" y="3336652"/>
            <a:ext cx="430255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CSS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28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re-Processor</a:t>
            </a:r>
          </a:p>
          <a:p>
            <a:pPr algn="l"/>
            <a:r>
              <a:rPr lang="en-US" altLang="ko-KR" sz="2000" b="0" i="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(CSS</a:t>
            </a:r>
            <a:r>
              <a:rPr lang="ko-KR" altLang="en-US" sz="2000" b="0" i="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전처리기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b="0" i="0" dirty="0">
              <a:ln w="0">
                <a:solidFill>
                  <a:schemeClr val="tx1"/>
                </a:solidFill>
              </a:ln>
              <a:solidFill>
                <a:schemeClr val="bg2">
                  <a:lumMod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18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92DEAE-1DAE-BBC2-09F0-3D5A8B25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rgbClr val="99999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비교 분석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5322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rgbClr val="99999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자사 분석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7090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620D9D-205E-37AE-0ED0-9AAF799B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620D9D-205E-37AE-0ED0-9AAF799B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0E189-7953-F480-BDC6-DB7AF1ECA757}"/>
              </a:ext>
            </a:extLst>
          </p:cNvPr>
          <p:cNvSpPr txBox="1"/>
          <p:nvPr/>
        </p:nvSpPr>
        <p:spPr>
          <a:xfrm>
            <a:off x="3048000" y="32462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rgbClr val="99999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업종별 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7620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029DCC-1EC8-2B5E-468A-274C53DAD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41528"/>
              </p:ext>
            </p:extLst>
          </p:nvPr>
        </p:nvGraphicFramePr>
        <p:xfrm>
          <a:off x="478118" y="406400"/>
          <a:ext cx="11062445" cy="13518340"/>
        </p:xfrm>
        <a:graphic>
          <a:graphicData uri="http://schemas.openxmlformats.org/drawingml/2006/table">
            <a:tbl>
              <a:tblPr/>
              <a:tblGrid>
                <a:gridCol w="2076825">
                  <a:extLst>
                    <a:ext uri="{9D8B030D-6E8A-4147-A177-3AD203B41FA5}">
                      <a16:colId xmlns:a16="http://schemas.microsoft.com/office/drawing/2014/main" val="3827874079"/>
                    </a:ext>
                  </a:extLst>
                </a:gridCol>
                <a:gridCol w="2076825">
                  <a:extLst>
                    <a:ext uri="{9D8B030D-6E8A-4147-A177-3AD203B41FA5}">
                      <a16:colId xmlns:a16="http://schemas.microsoft.com/office/drawing/2014/main" val="3866915260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111245547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1749670582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3316569666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320750014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1388558921"/>
                    </a:ext>
                  </a:extLst>
                </a:gridCol>
              </a:tblGrid>
              <a:tr h="511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산업별</a:t>
                      </a:r>
                    </a:p>
                  </a:txBody>
                  <a:tcPr marL="974" marR="974" marT="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C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규모별</a:t>
                      </a:r>
                    </a:p>
                  </a:txBody>
                  <a:tcPr marL="974" marR="974" marT="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CE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62407"/>
                  </a:ext>
                </a:extLst>
              </a:tr>
              <a:tr h="51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신생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신생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0889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6,820,850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1,058,842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761,221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7,056,079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1,022,439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52631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8,508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8732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5,220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5,228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56448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6,812,342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1,058,671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761,154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7,047,073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1,022,232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7814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6,701,143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1,052,890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757,075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6,928,257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1,015,841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75382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6,454,701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1,036,267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750,379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6,637,693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999,526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0689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1,485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1,453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7514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530055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0153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1,477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6680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19941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0900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550,644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47,860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36,867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562,651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48,955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951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2,549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9922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5854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548,095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47,837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36,862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560,004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48,937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180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535,164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47,677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36,759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546,608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48,794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3593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484,026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46,292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35,931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491,237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47,524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05468"/>
                  </a:ext>
                </a:extLst>
              </a:tr>
              <a:tr h="8131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증기 및 공기조절 공급업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69,770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21,884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89,743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21,748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80994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2214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2980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69,608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89,572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21,740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20530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69,554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89,519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21,738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2937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69,397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21,866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89,311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21,733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35294"/>
                  </a:ext>
                </a:extLst>
              </a:tr>
              <a:tr h="8131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하수 및 폐기물처리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원료재생업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10,558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10,942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6546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2847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2382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10,481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63985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9,050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9,297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664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7,072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1230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465,343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53,579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30,840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490,858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55,374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7210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033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1017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464,805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53,570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30,836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490,326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55,369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3500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458,845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53,380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30,636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484,098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55,183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2491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446,159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53,058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30,523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467,587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54,863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07504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도매 및 소매업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1,482,762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225,783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178,263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1,530,481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230,765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92665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1,475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72055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1155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1,481,393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225,767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178,255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1,529,006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230,739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53103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1,447,475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224,548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177,560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1,492,776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229,454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50051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1,393,159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221,196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176,047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1,424,658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225,926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5275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운수 및 창고업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591,571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49,220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46,560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595,819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53,974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1045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63922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5484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591,164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49,215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46,560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595,398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53,972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669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589,334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49,186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46,545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593,342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53,933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2554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583,856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49,065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46,497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587,441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53,814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40884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 및 음식점업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865,877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154,740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132,778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872,685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148,278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24490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8539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8666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865,719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154,737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132,777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872,531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148,272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6443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854,364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153,970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132,057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861,202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147,491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60995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821,562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149,232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130,127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824,470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143,342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5987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정보통신업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109,116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21,652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11,352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123,518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25,408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38142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2734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86579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108,427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21,630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11,344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122,747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25,376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24408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105,747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21,550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11,303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119,794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25,283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812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91,714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20,435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11,087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102,191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24,049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85996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 및 보험업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22,267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3,146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23,206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4,145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51271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0034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4013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21,707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3,140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22,590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4,127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96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21,175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22,034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0368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19,782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3,631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20,313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3,972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77104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1,599,324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306,119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194,405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1,652,596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255,449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26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6076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62326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1,598,447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306,092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194,381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1,651,733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255,417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30738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1,591,394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304,580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193,127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1,644,013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253,815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80268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1,586,283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304,189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193,012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1,637,664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253,438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11705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및 기술서비스업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203,857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34,386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18,871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224,281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38,916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1086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99385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9741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203,411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34,366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18,866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223,768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38,895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1570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197,921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34,107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18,769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217,569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38,555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39081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173,590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32,718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18,474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187,742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37,099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840475"/>
                  </a:ext>
                </a:extLst>
              </a:tr>
              <a:tr h="8131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시설관리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사업지원 및 임대 서비스업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141,476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29,618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20,475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145,295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25,011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13120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3431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7530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141,062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29,606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20,473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144,834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24,981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6159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136,225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28,992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20,033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139,570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24,243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136940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123,174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27,760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19,382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125,215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23,103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77652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교육서비스업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179,487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35,042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23,892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193,709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38,434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12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0728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07329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179,429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35,040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23,890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193,650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38,433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2916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177,066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34,959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23,851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191,036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38,313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3015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173,003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34,640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23,697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185,393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37,957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77868"/>
                  </a:ext>
                </a:extLst>
              </a:tr>
              <a:tr h="8131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보건업 및 사회복지 서비스업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77,622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2,687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79,134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4,636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9915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99255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50127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77,608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2,687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79,116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4,635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482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62,415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3,690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2,457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62,151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3,853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6550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46,996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2,143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43,866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2,484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87045"/>
                  </a:ext>
                </a:extLst>
              </a:tr>
              <a:tr h="8131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 및 여가관련 서비스업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129,502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22,546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21,870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128,552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22,305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36686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835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67029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129,373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22,541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21,869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128,414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22,304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4553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128,797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22,500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21,852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127,812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22,259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14054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125,578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22,230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21,698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124,015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21,952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117038"/>
                  </a:ext>
                </a:extLst>
              </a:tr>
              <a:tr h="8131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협회 및 단체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및 기타 개인서비스업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320,189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47,206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36,148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331,156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47,943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0079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23016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중견기업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2558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320,136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47,205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36,148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331,095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47,942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818531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소기업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315,217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47,039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35,954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326,069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47,776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25457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　　　　소상공인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308,196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46,505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35,646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318,346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47,255</a:t>
                      </a:r>
                    </a:p>
                  </a:txBody>
                  <a:tcPr marL="974" marR="974" marT="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8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8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44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95FF4-A1A4-507E-93C2-CBF88EC2C44F}"/>
              </a:ext>
            </a:extLst>
          </p:cNvPr>
          <p:cNvSpPr txBox="1"/>
          <p:nvPr/>
        </p:nvSpPr>
        <p:spPr>
          <a:xfrm>
            <a:off x="709241" y="976775"/>
            <a:ext cx="15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전처리기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A1519-F83E-3703-EB26-CC26983D7053}"/>
              </a:ext>
            </a:extLst>
          </p:cNvPr>
          <p:cNvSpPr txBox="1"/>
          <p:nvPr/>
        </p:nvSpPr>
        <p:spPr>
          <a:xfrm>
            <a:off x="765414" y="1497243"/>
            <a:ext cx="60969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CSS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가 그렇게 복잡한 언어는 아니지만 프로젝트의 크기가 커지고 고도화될수록 유지보수에 큰 어려움이 생기게 됩니다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예를 들어 기존의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CSS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는 불필요한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+mn-ea"/>
              </a:rPr>
              <a:t>선택자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(Selector),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연산 기능 한계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구문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(Statement)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의 부재의 문제점이 있고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전처리기는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 이러한 이슈를 해소시켜줄 수 있습니다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29BCA-95D3-D1EC-28A7-A4295C698E21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B5B0A-D359-66EC-3B42-95F822D38ABB}"/>
              </a:ext>
            </a:extLst>
          </p:cNvPr>
          <p:cNvSpPr txBox="1"/>
          <p:nvPr/>
        </p:nvSpPr>
        <p:spPr>
          <a:xfrm>
            <a:off x="39271" y="149074"/>
            <a:ext cx="2164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sz="32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E6B76E-D8BC-269E-74BA-CC2DD0761882}"/>
              </a:ext>
            </a:extLst>
          </p:cNvPr>
          <p:cNvSpPr/>
          <p:nvPr/>
        </p:nvSpPr>
        <p:spPr>
          <a:xfrm>
            <a:off x="544546" y="3435841"/>
            <a:ext cx="1154204" cy="11542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6A6048-AFE5-6C81-4E92-70650372E8D9}"/>
              </a:ext>
            </a:extLst>
          </p:cNvPr>
          <p:cNvSpPr/>
          <p:nvPr/>
        </p:nvSpPr>
        <p:spPr>
          <a:xfrm>
            <a:off x="1509511" y="2306051"/>
            <a:ext cx="1387585" cy="138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36D551E-606F-941B-28A0-24F6C41891E3}"/>
              </a:ext>
            </a:extLst>
          </p:cNvPr>
          <p:cNvSpPr/>
          <p:nvPr/>
        </p:nvSpPr>
        <p:spPr>
          <a:xfrm>
            <a:off x="1281500" y="4666964"/>
            <a:ext cx="1387585" cy="138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9F0E83-6847-C65F-2BAA-760324A04505}"/>
              </a:ext>
            </a:extLst>
          </p:cNvPr>
          <p:cNvSpPr/>
          <p:nvPr/>
        </p:nvSpPr>
        <p:spPr>
          <a:xfrm>
            <a:off x="3302804" y="2358191"/>
            <a:ext cx="1387585" cy="138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모듈화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CD3947-1B35-BC06-E817-A20CF8DC7DFC}"/>
              </a:ext>
            </a:extLst>
          </p:cNvPr>
          <p:cNvSpPr/>
          <p:nvPr/>
        </p:nvSpPr>
        <p:spPr>
          <a:xfrm>
            <a:off x="4362824" y="3770258"/>
            <a:ext cx="964704" cy="964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함수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11E0EE-F088-4496-968A-C8DFADDE307E}"/>
              </a:ext>
            </a:extLst>
          </p:cNvPr>
          <p:cNvSpPr/>
          <p:nvPr/>
        </p:nvSpPr>
        <p:spPr>
          <a:xfrm>
            <a:off x="2533628" y="3842056"/>
            <a:ext cx="964704" cy="964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상속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D239FB-6B02-DD35-6D0C-7FE3A30FC221}"/>
              </a:ext>
            </a:extLst>
          </p:cNvPr>
          <p:cNvSpPr/>
          <p:nvPr/>
        </p:nvSpPr>
        <p:spPr>
          <a:xfrm>
            <a:off x="3498332" y="4904839"/>
            <a:ext cx="964704" cy="964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확장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AD25A61-4079-C9A1-0066-9021DBEC8032}"/>
              </a:ext>
            </a:extLst>
          </p:cNvPr>
          <p:cNvSpPr/>
          <p:nvPr/>
        </p:nvSpPr>
        <p:spPr>
          <a:xfrm>
            <a:off x="10487927" y="3836057"/>
            <a:ext cx="1507977" cy="15079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반복되는 부모 요소 사용을 줄임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FC1C04-9BDE-7E0F-0361-A540EEDFDC23}"/>
              </a:ext>
            </a:extLst>
          </p:cNvPr>
          <p:cNvSpPr/>
          <p:nvPr/>
        </p:nvSpPr>
        <p:spPr>
          <a:xfrm>
            <a:off x="6898379" y="4734962"/>
            <a:ext cx="1251588" cy="12515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유지보수의 편리함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EEE251-7060-62C6-402D-08C47C045CD2}"/>
              </a:ext>
            </a:extLst>
          </p:cNvPr>
          <p:cNvSpPr/>
          <p:nvPr/>
        </p:nvSpPr>
        <p:spPr>
          <a:xfrm>
            <a:off x="6545199" y="2689928"/>
            <a:ext cx="1836274" cy="19001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심플한 표기법으로 </a:t>
            </a:r>
            <a:r>
              <a:rPr lang="en-US" altLang="ko-KR" dirty="0"/>
              <a:t>CSS</a:t>
            </a:r>
            <a:r>
              <a:rPr lang="ko-KR" altLang="en-US" dirty="0"/>
              <a:t>를 구조화 하여 표현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2E18E38-0B98-3C2B-0E4E-575BB9C9C9D4}"/>
              </a:ext>
            </a:extLst>
          </p:cNvPr>
          <p:cNvSpPr/>
          <p:nvPr/>
        </p:nvSpPr>
        <p:spPr>
          <a:xfrm>
            <a:off x="9102059" y="2909612"/>
            <a:ext cx="1251588" cy="12515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심플한 표기법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65A6C9-0423-5729-B31B-871FCEDF7A73}"/>
              </a:ext>
            </a:extLst>
          </p:cNvPr>
          <p:cNvSpPr/>
          <p:nvPr/>
        </p:nvSpPr>
        <p:spPr>
          <a:xfrm>
            <a:off x="9032285" y="4632206"/>
            <a:ext cx="1251588" cy="12515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통일성있는</a:t>
            </a:r>
            <a:r>
              <a:rPr lang="ko-KR" altLang="en-US" dirty="0"/>
              <a:t> 속성값</a:t>
            </a:r>
          </a:p>
        </p:txBody>
      </p:sp>
    </p:spTree>
    <p:extLst>
      <p:ext uri="{BB962C8B-B14F-4D97-AF65-F5344CB8AC3E}">
        <p14:creationId xmlns:p14="http://schemas.microsoft.com/office/powerpoint/2010/main" val="18050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0F39EA3-53BA-0D9A-D30F-54F673246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13180" r="71092" b="9530"/>
          <a:stretch/>
        </p:blipFill>
        <p:spPr>
          <a:xfrm>
            <a:off x="2514127" y="2413699"/>
            <a:ext cx="964850" cy="10783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BFD7B4-D372-C43A-FC13-B70D616AAB06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BFBCD-5B7F-E05B-6C21-35829A6B68E8}"/>
              </a:ext>
            </a:extLst>
          </p:cNvPr>
          <p:cNvSpPr txBox="1"/>
          <p:nvPr/>
        </p:nvSpPr>
        <p:spPr>
          <a:xfrm>
            <a:off x="39271" y="149074"/>
            <a:ext cx="2164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sz="32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 descr="CSS | 위펄슨 기술 블로그">
            <a:extLst>
              <a:ext uri="{FF2B5EF4-FFF2-40B4-BE49-F238E27FC236}">
                <a16:creationId xmlns:a16="http://schemas.microsoft.com/office/drawing/2014/main" id="{DF439C93-E28B-852D-3BCF-B9C65351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7" y="3969798"/>
            <a:ext cx="1380041" cy="61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타일러스 (스타일시트 언어) - 위키백과, 우리 모두의 백과사전">
            <a:extLst>
              <a:ext uri="{FF2B5EF4-FFF2-40B4-BE49-F238E27FC236}">
                <a16:creationId xmlns:a16="http://schemas.microsoft.com/office/drawing/2014/main" id="{7ADC8360-C5AB-8EBF-5836-79FC872D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7" y="5030982"/>
            <a:ext cx="1292773" cy="7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Pre-Processors: SASS, LESS ve Stylus | by AHMET ÇAĞLAYAN | Medium">
            <a:extLst>
              <a:ext uri="{FF2B5EF4-FFF2-40B4-BE49-F238E27FC236}">
                <a16:creationId xmlns:a16="http://schemas.microsoft.com/office/drawing/2014/main" id="{107F4673-318D-ADA5-845E-74232220D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6" t="48664" r="34339"/>
          <a:stretch/>
        </p:blipFill>
        <p:spPr bwMode="auto">
          <a:xfrm>
            <a:off x="983991" y="2537082"/>
            <a:ext cx="1081472" cy="8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D24192-761C-3295-DA9C-F8902F2D0529}"/>
              </a:ext>
            </a:extLst>
          </p:cNvPr>
          <p:cNvSpPr txBox="1"/>
          <p:nvPr/>
        </p:nvSpPr>
        <p:spPr>
          <a:xfrm>
            <a:off x="1381208" y="121222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전처리기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DE31CE-063F-D056-1A04-826EC0DE6432}"/>
              </a:ext>
            </a:extLst>
          </p:cNvPr>
          <p:cNvCxnSpPr/>
          <p:nvPr/>
        </p:nvCxnSpPr>
        <p:spPr>
          <a:xfrm>
            <a:off x="4392957" y="2167703"/>
            <a:ext cx="0" cy="399650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D375C4-867A-16EC-96EB-294BCB606B9A}"/>
              </a:ext>
            </a:extLst>
          </p:cNvPr>
          <p:cNvCxnSpPr/>
          <p:nvPr/>
        </p:nvCxnSpPr>
        <p:spPr>
          <a:xfrm>
            <a:off x="8012191" y="2167703"/>
            <a:ext cx="0" cy="399650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0891BA-09BA-89F5-01C3-84DB2477F104}"/>
              </a:ext>
            </a:extLst>
          </p:cNvPr>
          <p:cNvSpPr txBox="1"/>
          <p:nvPr/>
        </p:nvSpPr>
        <p:spPr>
          <a:xfrm>
            <a:off x="5328935" y="121222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COMPILER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3B16-7FDD-15D5-3F20-D17E9E809916}"/>
              </a:ext>
            </a:extLst>
          </p:cNvPr>
          <p:cNvSpPr txBox="1"/>
          <p:nvPr/>
        </p:nvSpPr>
        <p:spPr>
          <a:xfrm>
            <a:off x="9276662" y="1212229"/>
            <a:ext cx="1656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38" name="Picture 14" descr="Definisi CSS (Cascading Style Sheet) dan Panduan Lengkap Cara  Penggunaannya! – TechForID">
            <a:extLst>
              <a:ext uri="{FF2B5EF4-FFF2-40B4-BE49-F238E27FC236}">
                <a16:creationId xmlns:a16="http://schemas.microsoft.com/office/drawing/2014/main" id="{405612D0-C415-55DF-C86F-C91139160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551" y="3531914"/>
            <a:ext cx="1366221" cy="8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텍스트이(가) 표시된 사진">
            <a:extLst>
              <a:ext uri="{FF2B5EF4-FFF2-40B4-BE49-F238E27FC236}">
                <a16:creationId xmlns:a16="http://schemas.microsoft.com/office/drawing/2014/main" id="{CC68007A-67F0-3EDB-4A0A-545F80E3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5" t="15568" r="40694" b="21107"/>
          <a:stretch/>
        </p:blipFill>
        <p:spPr>
          <a:xfrm>
            <a:off x="5482325" y="3160905"/>
            <a:ext cx="1349220" cy="1617785"/>
          </a:xfrm>
          <a:prstGeom prst="rect">
            <a:avLst/>
          </a:prstGeom>
        </p:spPr>
      </p:pic>
      <p:sp>
        <p:nvSpPr>
          <p:cNvPr id="22" name="화살표: 줄무늬가 있는 오른쪽 21">
            <a:extLst>
              <a:ext uri="{FF2B5EF4-FFF2-40B4-BE49-F238E27FC236}">
                <a16:creationId xmlns:a16="http://schemas.microsoft.com/office/drawing/2014/main" id="{A7A802C1-6CA8-010B-CD12-2A14E5B0440D}"/>
              </a:ext>
            </a:extLst>
          </p:cNvPr>
          <p:cNvSpPr/>
          <p:nvPr/>
        </p:nvSpPr>
        <p:spPr>
          <a:xfrm>
            <a:off x="3082107" y="2952880"/>
            <a:ext cx="1988654" cy="2227724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61000">
                <a:schemeClr val="accent1">
                  <a:lumMod val="40000"/>
                  <a:lumOff val="60000"/>
                  <a:alpha val="50000"/>
                </a:schemeClr>
              </a:gs>
              <a:gs pos="8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86854F37-FE14-2824-045A-8A005E843F27}"/>
              </a:ext>
            </a:extLst>
          </p:cNvPr>
          <p:cNvSpPr/>
          <p:nvPr/>
        </p:nvSpPr>
        <p:spPr>
          <a:xfrm>
            <a:off x="7174527" y="2952880"/>
            <a:ext cx="1988654" cy="2227724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61000">
                <a:schemeClr val="accent1">
                  <a:lumMod val="40000"/>
                  <a:lumOff val="60000"/>
                  <a:alpha val="50000"/>
                </a:schemeClr>
              </a:gs>
              <a:gs pos="8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70495-5B15-C0CE-95AE-42E40BC38C65}"/>
              </a:ext>
            </a:extLst>
          </p:cNvPr>
          <p:cNvSpPr txBox="1"/>
          <p:nvPr/>
        </p:nvSpPr>
        <p:spPr>
          <a:xfrm>
            <a:off x="613882" y="1352214"/>
            <a:ext cx="1092591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a.menu01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/common/iconMenu01.png)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근태관리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a.menu02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/common/iconMenu02.png)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인사관리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a.menu03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/common/iconMenu03.png)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급여관리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a.menu04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/common/iconMenu04.png)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연말정산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a.menu05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/common/iconMenu05.png)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공지사항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a.menu06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/common/iconMenu06.png)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관리설정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ul.gnbdep1 &gt; li &gt; a.menu07 {background: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/common/iconMenu07.png) no-repeat 5px center;} /*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전자서명 *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B813-1687-A243-FCDB-969385F069CA}"/>
              </a:ext>
            </a:extLst>
          </p:cNvPr>
          <p:cNvSpPr txBox="1"/>
          <p:nvPr/>
        </p:nvSpPr>
        <p:spPr>
          <a:xfrm>
            <a:off x="613882" y="3444526"/>
            <a:ext cx="1092590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@for $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from 1 through 7 {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// 1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근태관리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인사관리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급여관리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연말정산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공지사항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관리설정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전자서명 </a:t>
            </a:r>
          </a:p>
          <a:p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 a.menu0#{$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}{ background: 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/common/iconMenu0#{$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}.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no-repeat 5px center;}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3DEB07-29AA-1B8A-7DC6-89AC52991D5E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E40D-AC55-0662-9714-0472806045CB}"/>
              </a:ext>
            </a:extLst>
          </p:cNvPr>
          <p:cNvSpPr txBox="1"/>
          <p:nvPr/>
        </p:nvSpPr>
        <p:spPr>
          <a:xfrm>
            <a:off x="39271" y="149074"/>
            <a:ext cx="2164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sz="32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ACCD3-8B4D-59F4-A8BC-3EDBD337562F}"/>
              </a:ext>
            </a:extLst>
          </p:cNvPr>
          <p:cNvSpPr txBox="1"/>
          <p:nvPr/>
        </p:nvSpPr>
        <p:spPr>
          <a:xfrm>
            <a:off x="613882" y="897990"/>
            <a:ext cx="1055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377E4-2EF9-64B6-EDDA-F8586B37E2BA}"/>
              </a:ext>
            </a:extLst>
          </p:cNvPr>
          <p:cNvSpPr txBox="1"/>
          <p:nvPr/>
        </p:nvSpPr>
        <p:spPr>
          <a:xfrm>
            <a:off x="613882" y="3008134"/>
            <a:ext cx="1055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71BA8-9D6C-8D9C-9336-5A1B8B0248FB}"/>
              </a:ext>
            </a:extLst>
          </p:cNvPr>
          <p:cNvSpPr txBox="1"/>
          <p:nvPr/>
        </p:nvSpPr>
        <p:spPr>
          <a:xfrm>
            <a:off x="613882" y="4788482"/>
            <a:ext cx="1055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m</a:t>
            </a:r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in.css</a:t>
            </a:r>
            <a:endParaRPr lang="en-US" altLang="ko-KR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9AC13-8774-2856-E986-9227FC5D2CC2}"/>
              </a:ext>
            </a:extLst>
          </p:cNvPr>
          <p:cNvSpPr txBox="1"/>
          <p:nvPr/>
        </p:nvSpPr>
        <p:spPr>
          <a:xfrm>
            <a:off x="613882" y="5276429"/>
            <a:ext cx="1092591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.subMenuBox nav ul.gnbdep1&gt;li&gt;a.menu01{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/common/iconMenu01.png) no-repeat 5px center}.subMenuBox nav ul.gnbdep1&gt;li&gt;a.menu02{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common/iconMenu02.png) no-repeat 5px center}.subMenuBox nav ul.gnbdep1&gt;li&gt;a.menu03{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/common/iconMenu03.png) no-repeat 5px center}.subMenuBox nav ul.gnbdep1&gt;li&gt;a.menu04{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/common/iconMenu04.png) no-repeat 5px center}.subMenuBox nav ul.gnbdep1&gt;li&gt;a.menu05{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/common/iconMenu05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.png) no-repeat 5px center}.subMenuBox nav ul.gnbdep1&gt;li&gt;a.menu06{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/common/iconMenu06.png) no-repeat 5px center}.subMenuBox nav ul.gnbdep1&gt;li&gt;a.</a:t>
            </a:r>
          </a:p>
          <a:p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menu07{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background:url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(../</a:t>
            </a:r>
            <a:r>
              <a:rPr lang="en-US" altLang="ko-KR" sz="1000" b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img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/common/iconMenu07.png) no-repeat 5px center}</a:t>
            </a:r>
            <a:endParaRPr lang="ko-KR" altLang="en-US" sz="1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6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F26910-2FD2-CC21-6DF8-6FEC72B5D812}"/>
              </a:ext>
            </a:extLst>
          </p:cNvPr>
          <p:cNvSpPr/>
          <p:nvPr/>
        </p:nvSpPr>
        <p:spPr>
          <a:xfrm>
            <a:off x="0" y="2413322"/>
            <a:ext cx="1219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A0F8-DCD2-7C75-C733-ED8BDBBD44DC}"/>
              </a:ext>
            </a:extLst>
          </p:cNvPr>
          <p:cNvSpPr txBox="1"/>
          <p:nvPr/>
        </p:nvSpPr>
        <p:spPr>
          <a:xfrm>
            <a:off x="2665537" y="2494983"/>
            <a:ext cx="5986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400" b="1" i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WordPress </a:t>
            </a:r>
            <a:r>
              <a:rPr lang="ko-KR" altLang="en-US" sz="5400" b="1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사용성</a:t>
            </a:r>
            <a:endParaRPr lang="en-US" altLang="ko-KR" sz="54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3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워드프레스닷컴 - 나무위키">
            <a:extLst>
              <a:ext uri="{FF2B5EF4-FFF2-40B4-BE49-F238E27FC236}">
                <a16:creationId xmlns:a16="http://schemas.microsoft.com/office/drawing/2014/main" id="{BA9D6D44-955D-2E02-3C7E-47DE2767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02" y="2396781"/>
            <a:ext cx="2553898" cy="25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D2F016C-7C0B-CBB8-8C9C-E482BB3AA564}"/>
              </a:ext>
            </a:extLst>
          </p:cNvPr>
          <p:cNvSpPr/>
          <p:nvPr/>
        </p:nvSpPr>
        <p:spPr>
          <a:xfrm>
            <a:off x="0" y="67412"/>
            <a:ext cx="12192000" cy="481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CF361-5BC7-B5C5-1A72-996B858B99A2}"/>
              </a:ext>
            </a:extLst>
          </p:cNvPr>
          <p:cNvSpPr txBox="1"/>
          <p:nvPr/>
        </p:nvSpPr>
        <p:spPr>
          <a:xfrm>
            <a:off x="39271" y="149074"/>
            <a:ext cx="2164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SCSS</a:t>
            </a:r>
            <a:endParaRPr lang="en-US" altLang="ko-KR" sz="3200" b="0" i="0" dirty="0"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64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86E00F-2FB0-C7D2-1DF0-D648117A6B31}"/>
              </a:ext>
            </a:extLst>
          </p:cNvPr>
          <p:cNvSpPr txBox="1"/>
          <p:nvPr/>
        </p:nvSpPr>
        <p:spPr>
          <a:xfrm>
            <a:off x="242277" y="107450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  <a:latin typeface="var(--h3_typography-font-family)"/>
              </a:rPr>
              <a:t>#K-</a:t>
            </a:r>
            <a:r>
              <a:rPr lang="ko-KR" altLang="en-US" sz="1000" b="1" i="0" dirty="0">
                <a:effectLst/>
                <a:latin typeface="var(--h3_typography-font-family)"/>
              </a:rPr>
              <a:t>검색엔진</a:t>
            </a:r>
          </a:p>
          <a:p>
            <a:pPr algn="l"/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잘 알다시피 네이버와 다음은 검색결과를 여러 영역으로 쪼개 놓고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특정 조건에 부합하는 문서만을 해당되는 영역에 노출시킴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당연히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특정 조건의 대부분은 네이버 블로그나 티스토리 같은 자사 또는 특정 서비스 사용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을 말하고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 조건을 충족시키지 못하는 </a:t>
            </a:r>
            <a:r>
              <a:rPr lang="ko-KR" altLang="en-US" sz="1000" b="1" i="0" u="none" strike="noStrike" dirty="0">
                <a:solidFill>
                  <a:srgbClr val="707070"/>
                </a:solidFill>
                <a:effectLst/>
                <a:latin typeface="Local Noto Sans KR 400"/>
                <a:hlinkClick r:id="rId2"/>
              </a:rPr>
              <a:t>워드프레스 개인 블로그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를 포함한 많은 웹서비스 기반의 문서들은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애먼 위치에 노출되어 페이지 전환을 기대할 수 없게 됨</a:t>
            </a:r>
            <a:r>
              <a:rPr lang="en-US" altLang="ko-KR" sz="1000" b="1" i="0" dirty="0">
                <a:solidFill>
                  <a:srgbClr val="707070"/>
                </a:solidFill>
                <a:effectLst/>
                <a:latin typeface="Local Noto Sans KR 400"/>
              </a:rPr>
              <a:t>.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 결국은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이런 폐쇄적이고 비합리적인 시장을 만들어 놓은 네이버가 망하기를 기도하거나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아예 관심두지 않는 게 정신 건강에 좋음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어찌되었건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가장 치명적인 워드프레스 단점이기도 하지만 워드프레스의 문제는 아니기도 한 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K-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스러운 그런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것이겠음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</a:t>
            </a:r>
          </a:p>
          <a:p>
            <a:pPr algn="l"/>
            <a:endParaRPr lang="en-US" altLang="ko-KR" sz="1000" b="0" i="0" dirty="0">
              <a:solidFill>
                <a:srgbClr val="707070"/>
              </a:solidFill>
              <a:effectLst/>
              <a:latin typeface="Local Noto Sans KR 400"/>
            </a:endParaRPr>
          </a:p>
          <a:p>
            <a:pPr algn="l"/>
            <a:r>
              <a:rPr lang="en-US" altLang="ko-KR" sz="1000" b="1" i="0" dirty="0">
                <a:effectLst/>
                <a:latin typeface="var(--h3_typography-font-family)"/>
              </a:rPr>
              <a:t>#</a:t>
            </a:r>
            <a:r>
              <a:rPr lang="ko-KR" altLang="en-US" sz="1000" b="1" i="0" dirty="0">
                <a:effectLst/>
                <a:latin typeface="var(--h3_typography-font-family)"/>
              </a:rPr>
              <a:t>커스터마이징의 한계</a:t>
            </a:r>
          </a:p>
          <a:p>
            <a:pPr algn="l"/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일반적인 사용자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처럼 테마와 플러그인의 옵션 설정을 통해 기능과 형태를 개선하려는 의미의 커스터마이징이라면 워드프레스는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굉장히 유연하고 확장성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 있다고 말할 수 있지만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내 맘대로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모든 영역의 코드를 건드려서 바꾸고 싶다는 의미의 커스터마이징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이라면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굉장히 복잡해짐</a:t>
            </a:r>
            <a:r>
              <a:rPr lang="en-US" altLang="ko-KR" sz="1000" b="1" i="0" dirty="0">
                <a:solidFill>
                  <a:srgbClr val="707070"/>
                </a:solidFill>
                <a:effectLst/>
                <a:latin typeface="Local Noto Sans KR 400"/>
              </a:rPr>
              <a:t>.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 후자라면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HTML/CSS, JS, PHP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에 대한 기본적인 이해는 당연하고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워드프레스의 코어 구조와 테마와 플러그인의 기능을 호출하는 훅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(Hook)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이라는 개념에 대해서도 알 필요가 있으니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국내나 해외나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코더들이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찍먹하고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극혐하는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이유이기도 하겠음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사실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 정도의 커스터마이징이 필요하다면 아예 직접 웹사이트를 제작하는 게 가장 합리적인 선택이고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완제품 형태의 웹서비스에서는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백엔드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영역은 건드릴 수조차 없다는 걸 간과하는 부분이 없지 않아 있음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</a:t>
            </a:r>
          </a:p>
          <a:p>
            <a:pPr algn="l"/>
            <a:endParaRPr lang="en-US" altLang="ko-KR" sz="1000" b="0" i="0" dirty="0">
              <a:solidFill>
                <a:srgbClr val="707070"/>
              </a:solidFill>
              <a:effectLst/>
              <a:latin typeface="Local Noto Sans KR 400"/>
            </a:endParaRPr>
          </a:p>
          <a:p>
            <a:pPr algn="l"/>
            <a:r>
              <a:rPr lang="en-US" altLang="ko-KR" sz="1000" b="1" i="0" dirty="0">
                <a:effectLst/>
                <a:latin typeface="var(--h3_typography-font-family)"/>
              </a:rPr>
              <a:t>#</a:t>
            </a:r>
            <a:r>
              <a:rPr lang="ko-KR" altLang="en-US" sz="1000" b="1" i="0" dirty="0">
                <a:effectLst/>
                <a:latin typeface="var(--h3_typography-font-family)"/>
              </a:rPr>
              <a:t>학습곡선이 늘어짐</a:t>
            </a:r>
          </a:p>
          <a:p>
            <a:pPr algn="l"/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알아서 다 해주던 완제품 형태의 웹서비스와는 다르게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워드프레스 같은 </a:t>
            </a:r>
            <a:r>
              <a:rPr lang="en-US" altLang="ko-KR" sz="1000" b="1" i="0" dirty="0">
                <a:solidFill>
                  <a:srgbClr val="707070"/>
                </a:solidFill>
                <a:effectLst/>
                <a:latin typeface="Local Noto Sans KR 400"/>
              </a:rPr>
              <a:t>CMS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는 별도의 도메인과 호스팅 서비스가 필수적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이므로 이런 개념이 생소한 사용자에게는 이 둘이 무엇을 의미하는지 이해하고 어떤 서비스를 사용할지 고민하는 과정이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첫번째 진입장벽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 되겠음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그리고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워드프레스 관리자 페이지에 들어온 이후에도 초기 설정 옵션부터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테마와 플러그인이 설치되고 업데이트될 때마다 추가되는 설정 옵션까지 들어본 적도 없던 생소한 개념과 용어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기능이 기다리고 있으므로 관련 문서를 찾아보며 학습해야 하는 구간이 생김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보통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현시대의 웹 환경과 서버 환경과 관련된 개념</a:t>
            </a:r>
            <a:r>
              <a:rPr lang="en-US" altLang="ko-KR" sz="1000" b="1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용어</a:t>
            </a:r>
            <a:r>
              <a:rPr lang="en-US" altLang="ko-KR" sz="1000" b="1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기능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인 경우가 많으므로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알아두는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게 좋기는 하지만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라이트 유저에게는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극혐할만한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요소이기도 함</a:t>
            </a:r>
            <a:endParaRPr lang="en-US" altLang="ko-KR" sz="1000" b="0" i="0" dirty="0">
              <a:solidFill>
                <a:srgbClr val="707070"/>
              </a:solidFill>
              <a:effectLst/>
              <a:latin typeface="Local Noto Sans KR 400"/>
            </a:endParaRPr>
          </a:p>
          <a:p>
            <a:pPr algn="l"/>
            <a:endParaRPr lang="en-US" altLang="ko-KR" sz="1000" dirty="0">
              <a:solidFill>
                <a:srgbClr val="707070"/>
              </a:solidFill>
              <a:latin typeface="Local Noto Sans KR 400"/>
            </a:endParaRPr>
          </a:p>
          <a:p>
            <a:pPr algn="l"/>
            <a:r>
              <a:rPr lang="en-US" altLang="ko-KR" sz="1000" b="1" i="0" dirty="0">
                <a:effectLst/>
                <a:latin typeface="var(--h3_typography-font-family)"/>
              </a:rPr>
              <a:t>#</a:t>
            </a:r>
            <a:r>
              <a:rPr lang="ko-KR" altLang="en-US" sz="1000" b="1" i="0" dirty="0">
                <a:effectLst/>
                <a:latin typeface="var(--h3_typography-font-family)"/>
              </a:rPr>
              <a:t>워드프레스 한글 정보 부족</a:t>
            </a:r>
          </a:p>
          <a:p>
            <a:pPr algn="l"/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앞에서 압도적인 커뮤니티와 시장 덕분에 워드프레스 </a:t>
            </a:r>
            <a:r>
              <a:rPr lang="ko-KR" altLang="en-US" sz="1000" b="0" i="0" dirty="0" err="1">
                <a:solidFill>
                  <a:srgbClr val="707070"/>
                </a:solidFill>
                <a:effectLst/>
                <a:latin typeface="Local Noto Sans KR 400"/>
              </a:rPr>
              <a:t>짱짱맨이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 되었다고 했지만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국내에서는 이유가 어찌되었건 관심조차 없는 게 현실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이고 관련 정보를 습득할 수 있는 웹 문서를 비롯해서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커뮤니티와 시장의 기능은 빈약한 수준의 환경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이라고 보는 게 좋겠음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결국은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 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기본적인 워드프레스 매뉴얼 정도의 정보 외에는 한글로 된 웹문서는 찾기 힘들 가능성이 높으므로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, </a:t>
            </a:r>
            <a:r>
              <a:rPr lang="ko-KR" altLang="en-US" sz="1000" b="1" i="0" dirty="0">
                <a:solidFill>
                  <a:srgbClr val="707070"/>
                </a:solidFill>
                <a:effectLst/>
                <a:latin typeface="Local Noto Sans KR 400"/>
              </a:rPr>
              <a:t>문제가 발생했을 때 영미권 문서를 찾아볼 의지와 구글 번역기를 쓸 각오가 필요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Local Noto Sans KR 400"/>
              </a:rPr>
              <a:t>하겠음</a:t>
            </a:r>
            <a:r>
              <a:rPr lang="en-US" altLang="ko-KR" sz="1000" b="0" i="0" dirty="0">
                <a:solidFill>
                  <a:srgbClr val="707070"/>
                </a:solidFill>
                <a:effectLst/>
                <a:latin typeface="Local Noto Sans KR 40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11F69-6B58-85F1-BE52-47642D075E7F}"/>
              </a:ext>
            </a:extLst>
          </p:cNvPr>
          <p:cNvSpPr txBox="1"/>
          <p:nvPr/>
        </p:nvSpPr>
        <p:spPr>
          <a:xfrm>
            <a:off x="6338277" y="107450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dirty="0">
                <a:solidFill>
                  <a:srgbClr val="707070"/>
                </a:solidFill>
                <a:latin typeface="+mn-ea"/>
              </a:rPr>
              <a:t>워드프레스 취약점</a:t>
            </a:r>
            <a:endParaRPr lang="en-US" altLang="ko-KR" sz="1000" dirty="0">
              <a:solidFill>
                <a:srgbClr val="707070"/>
              </a:solidFill>
              <a:latin typeface="+mn-ea"/>
            </a:endParaRPr>
          </a:p>
          <a:p>
            <a:pPr algn="l"/>
            <a:endParaRPr lang="en-US" altLang="ko-KR" sz="1000" b="0" i="0" dirty="0">
              <a:solidFill>
                <a:srgbClr val="707070"/>
              </a:solidFill>
              <a:effectLst/>
              <a:latin typeface="+mn-ea"/>
            </a:endParaRPr>
          </a:p>
          <a:p>
            <a:pPr algn="l"/>
            <a:r>
              <a:rPr lang="ko-KR" altLang="en-US" sz="1000" dirty="0">
                <a:solidFill>
                  <a:srgbClr val="707070"/>
                </a:solidFill>
                <a:latin typeface="+mn-ea"/>
              </a:rPr>
              <a:t>워드프레스 사이트의 저속</a:t>
            </a:r>
            <a:endParaRPr lang="en-US" altLang="ko-KR" sz="1000" dirty="0">
              <a:solidFill>
                <a:srgbClr val="707070"/>
              </a:solidFill>
              <a:latin typeface="+mn-ea"/>
            </a:endParaRPr>
          </a:p>
          <a:p>
            <a:pPr algn="l"/>
            <a:r>
              <a:rPr lang="en-US" altLang="ko-KR" sz="1000" b="0" i="0" dirty="0">
                <a:solidFill>
                  <a:srgbClr val="707070"/>
                </a:solidFill>
                <a:effectLst/>
                <a:latin typeface="+mn-ea"/>
              </a:rPr>
              <a:t>-</a:t>
            </a:r>
            <a:r>
              <a:rPr lang="ko-KR" altLang="en-US" sz="1000" b="0" i="0" dirty="0">
                <a:solidFill>
                  <a:srgbClr val="707070"/>
                </a:solidFill>
                <a:effectLst/>
                <a:latin typeface="+mn-ea"/>
              </a:rPr>
              <a:t>플러그인 및 템플릿의 사용은 사이트 로딩속도에 영향을 미침</a:t>
            </a:r>
            <a:endParaRPr lang="en-US" altLang="ko-KR" sz="1000" b="0" i="0" dirty="0">
              <a:solidFill>
                <a:srgbClr val="707070"/>
              </a:solidFill>
              <a:effectLst/>
              <a:latin typeface="+mn-ea"/>
            </a:endParaRPr>
          </a:p>
          <a:p>
            <a:pPr algn="l"/>
            <a:r>
              <a:rPr lang="ko-KR" altLang="en-US" sz="1000" dirty="0">
                <a:solidFill>
                  <a:srgbClr val="707070"/>
                </a:solidFill>
                <a:latin typeface="+mn-ea"/>
              </a:rPr>
              <a:t>템플릿은 표준이 아님</a:t>
            </a:r>
            <a:endParaRPr lang="en-US" altLang="ko-KR" sz="1000" dirty="0">
              <a:solidFill>
                <a:srgbClr val="707070"/>
              </a:solidFill>
              <a:latin typeface="+mn-ea"/>
            </a:endParaRPr>
          </a:p>
          <a:p>
            <a:pPr algn="l"/>
            <a:endParaRPr lang="en-US" altLang="ko-KR" sz="1000" b="0" i="0" dirty="0">
              <a:solidFill>
                <a:srgbClr val="707070"/>
              </a:solidFill>
              <a:effectLst/>
              <a:latin typeface="+mn-ea"/>
            </a:endParaRPr>
          </a:p>
          <a:p>
            <a:pPr algn="l"/>
            <a:endParaRPr lang="en-US" altLang="ko-KR" sz="1000" dirty="0">
              <a:solidFill>
                <a:srgbClr val="707070"/>
              </a:solidFill>
              <a:latin typeface="+mn-ea"/>
            </a:endParaRPr>
          </a:p>
          <a:p>
            <a:pPr algn="l"/>
            <a:r>
              <a:rPr lang="ko-KR" altLang="en-US" sz="1000" b="0" i="0" dirty="0">
                <a:solidFill>
                  <a:srgbClr val="707070"/>
                </a:solidFill>
                <a:effectLst/>
                <a:latin typeface="+mn-ea"/>
              </a:rPr>
              <a:t>사이트 개발에 적합하지 않은 플랫폼</a:t>
            </a:r>
            <a:endParaRPr lang="en-US" altLang="ko-KR" sz="1000" b="0" i="0" dirty="0">
              <a:solidFill>
                <a:srgbClr val="707070"/>
              </a:solidFill>
              <a:effectLst/>
              <a:latin typeface="+mn-ea"/>
            </a:endParaRPr>
          </a:p>
          <a:p>
            <a:pPr algn="l"/>
            <a:r>
              <a:rPr lang="ko-KR" altLang="en-US" sz="1000" b="0" i="0" dirty="0">
                <a:solidFill>
                  <a:srgbClr val="202124"/>
                </a:solidFill>
                <a:effectLst/>
                <a:latin typeface="+mn-ea"/>
              </a:rPr>
              <a:t>주요 변수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+mn-ea"/>
              </a:rPr>
              <a:t>, 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+mn-ea"/>
              </a:rPr>
              <a:t>함수 및 클래스와 같은 많은 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+mn-ea"/>
              </a:rPr>
              <a:t>WordPress 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+mn-ea"/>
              </a:rPr>
              <a:t>섹션은 이전 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+mn-ea"/>
              </a:rPr>
              <a:t>PHP 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+mn-ea"/>
              </a:rPr>
              <a:t>기술로 생성되며 특정 표준이 없습니다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+mn-ea"/>
              </a:rPr>
              <a:t>. 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+mn-ea"/>
              </a:rPr>
              <a:t>이러한 이유로 많은 웹 개발자는 워드프레스에 개발을 위한 표준 플랫폼이 없다고 생각합니다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+mn-ea"/>
              </a:rPr>
              <a:t>. </a:t>
            </a:r>
          </a:p>
          <a:p>
            <a:pPr algn="l"/>
            <a:endParaRPr lang="en-US" altLang="ko-KR" sz="1000" dirty="0">
              <a:solidFill>
                <a:srgbClr val="202124"/>
              </a:solidFill>
              <a:latin typeface="+mn-ea"/>
            </a:endParaRPr>
          </a:p>
          <a:p>
            <a:pPr algn="l"/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또한 수많은 섹션이 비 객체 지향적으로 </a:t>
            </a:r>
            <a:r>
              <a:rPr lang="ko-KR" altLang="en-US" sz="1000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코딩되어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 있습니다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이것은 시스템의 심각한 약점입니다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오늘날 객체 지향 프로그래밍은 거의 가장 적절한 코딩 방법 중 하나입니다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반면에 워드프레스는 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MVC</a:t>
            </a:r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와 같은 소프트웨어 아키텍처를 따르지 않습니다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altLang="ko-KR" sz="1000" b="0" i="0" dirty="0">
              <a:solidFill>
                <a:srgbClr val="70707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2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2FCFB6-6FDE-2A2E-477E-25AFD911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4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2559</Words>
  <Application>Microsoft Office PowerPoint</Application>
  <PresentationFormat>와이드스크린</PresentationFormat>
  <Paragraphs>875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Apple SD Gothic Neo</vt:lpstr>
      <vt:lpstr>HY견고딕</vt:lpstr>
      <vt:lpstr>Inter</vt:lpstr>
      <vt:lpstr>Local Noto Sans KR 400</vt:lpstr>
      <vt:lpstr>Noto Sans KR</vt:lpstr>
      <vt:lpstr>var(--h3_typography-font-family)</vt:lpstr>
      <vt:lpstr>맑은 고딕</vt:lpstr>
      <vt:lpstr>Arial</vt:lpstr>
      <vt:lpstr>consolas</vt:lpstr>
      <vt:lpstr>consolas</vt:lpstr>
      <vt:lpstr>Office 테마</vt:lpstr>
      <vt:lpstr>MetaPay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용우</dc:creator>
  <cp:lastModifiedBy>조 용우</cp:lastModifiedBy>
  <cp:revision>3</cp:revision>
  <dcterms:created xsi:type="dcterms:W3CDTF">2023-02-22T04:52:34Z</dcterms:created>
  <dcterms:modified xsi:type="dcterms:W3CDTF">2023-02-27T08:49:00Z</dcterms:modified>
</cp:coreProperties>
</file>