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4" r:id="rId3"/>
    <p:sldId id="282" r:id="rId4"/>
    <p:sldId id="281" r:id="rId5"/>
    <p:sldId id="263" r:id="rId6"/>
    <p:sldId id="283" r:id="rId7"/>
    <p:sldId id="286" r:id="rId8"/>
    <p:sldId id="294" r:id="rId9"/>
    <p:sldId id="288" r:id="rId10"/>
    <p:sldId id="292" r:id="rId11"/>
    <p:sldId id="289" r:id="rId12"/>
    <p:sldId id="293" r:id="rId13"/>
    <p:sldId id="296" r:id="rId14"/>
    <p:sldId id="297" r:id="rId15"/>
    <p:sldId id="29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2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F5289-BCD6-2AE6-2028-1C30E0D92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01FD39-2112-3D4C-F671-7B51C4A47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ED32D6-DADF-AB22-4458-2167AD831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B207-9954-4034-A142-949204E5A6A5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3CFDF-53BD-ADD1-616A-221A1B72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D497C0-D48C-A02B-77B6-ADD677C9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A4DD-4BC2-4CD3-9FF0-B715BDC2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18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DC34F-9CC8-2085-7C78-CA55E0859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47B876-9994-C02D-523B-344231C29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1BBE5-4211-0F1D-83B3-7D6EEC69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B207-9954-4034-A142-949204E5A6A5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605E88-256C-5A1A-CBFF-02DDB98A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245355-EBF9-A168-267B-F73B3F90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A4DD-4BC2-4CD3-9FF0-B715BDC2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6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46E8D0-A4E7-5616-533F-1BE287FE2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A5321-01E2-3A18-AB2B-C39DC52C9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24D4CC-ED7E-DBFA-4675-3A93B37E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B207-9954-4034-A142-949204E5A6A5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6DB12-3AC2-9678-EFDA-A94B665D5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1460BD-0D3B-AFB1-D828-F9FFAF20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A4DD-4BC2-4CD3-9FF0-B715BDC2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50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70DE3-F5C6-285B-252E-8E25FBCA6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895DB-B40D-2924-0D00-92BE3378B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3C908-BA98-F6F7-3FC5-CF09609A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B207-9954-4034-A142-949204E5A6A5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A24CA0-011F-855A-8A23-D9E54FE93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DB544E-9E4B-BCA9-8E26-EC7FA0E1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A4DD-4BC2-4CD3-9FF0-B715BDC2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38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DB51B-7A46-A153-E73C-3EF55ED65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1958D-C2EC-2966-D91E-0202C0B7B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4CAD9F-1B93-D879-3AAE-EC8B9A856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B207-9954-4034-A142-949204E5A6A5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FCC26-1744-78AF-7E81-48741385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66B00-C7A9-8CEB-622C-200E0CE2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A4DD-4BC2-4CD3-9FF0-B715BDC2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49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9D89E-60F2-1F28-DD04-AEF40872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E29E12-E32B-B7E0-FC79-F3DFB4D5B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CCAB73-293C-5AE4-B379-809DD7D6D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01D80D-2A5A-2B45-F6DC-7BAE9C9F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B207-9954-4034-A142-949204E5A6A5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7497EC-A64F-78E0-A70F-598F2998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86CDC4-EDF8-E788-67F0-785952A3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A4DD-4BC2-4CD3-9FF0-B715BDC2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12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866E6-9C67-D337-3125-BFFCB6001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6426D6-7AA3-FCD5-592E-5EE499EBA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BFC39-6E1A-E914-3091-94379D96B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303A69-B3F0-86D1-E27C-B948E17D7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E2ECCC-54BD-9605-C532-F903F17C6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686563-C645-6FDA-E2C7-E24D7C604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B207-9954-4034-A142-949204E5A6A5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CE13F-CCE7-43D7-3A54-838A30DB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E2C269-1197-B610-9778-FF25D0AD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A4DD-4BC2-4CD3-9FF0-B715BDC2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43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45C8C-813D-F7F4-EA4C-DE9A7BA4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B55A03-4C12-4898-F5CF-C17BA2F5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B207-9954-4034-A142-949204E5A6A5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46373B-0583-5EE5-DCF0-9882F027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33A872-C4EE-8366-1E45-A054FD87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A4DD-4BC2-4CD3-9FF0-B715BDC2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21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417C35-D02E-0647-CA16-D1F51F8AD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B207-9954-4034-A142-949204E5A6A5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ED3BA0-0F0E-43DB-1523-E243AF40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54E56F-11C8-5C21-4886-D1036A5E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A4DD-4BC2-4CD3-9FF0-B715BDC2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2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82131-2519-1F05-EAA0-CA649DBFB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1E3A91-EFF0-36FB-11F5-419984290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78E2A9-28C1-96D4-4070-A2C98B270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BF610F-CC76-0AEF-40A7-07842068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B207-9954-4034-A142-949204E5A6A5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52DE6D-6A48-F650-BB0D-29E5E3A3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8DE677-3884-6B9F-FD27-56982CF1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A4DD-4BC2-4CD3-9FF0-B715BDC2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10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783C2-0405-B11B-96AF-3F6321964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EA2BE8-1933-481D-CF68-9455F710D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A2207C-6EFE-0943-00B0-2D510F3BD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7ADC79-BA4E-3F31-89A4-4524D57B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B207-9954-4034-A142-949204E5A6A5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44EE40-916D-0EC3-91DD-A6CCC835E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498843-919D-54DA-7A55-71F06817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A4DD-4BC2-4CD3-9FF0-B715BDC2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30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8B15FF-50CB-935B-87A4-62DA1AC2A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5E50BF-5DAE-1FCB-93A0-BEE678E8B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9F7A50-9637-654E-E791-34F329D36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BB207-9954-4034-A142-949204E5A6A5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C93657-BDD0-D8EA-08E2-75A82288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DD7E7F-9ACB-B5FC-AD3B-FA02475DC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6A4DD-4BC2-4CD3-9FF0-B715BDC2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80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F26910-2FD2-CC21-6DF8-6FEC72B5D812}"/>
              </a:ext>
            </a:extLst>
          </p:cNvPr>
          <p:cNvSpPr/>
          <p:nvPr/>
        </p:nvSpPr>
        <p:spPr>
          <a:xfrm>
            <a:off x="0" y="2413322"/>
            <a:ext cx="12192000" cy="9233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E5A0F8-DCD2-7C75-C733-ED8BDBBD44DC}"/>
              </a:ext>
            </a:extLst>
          </p:cNvPr>
          <p:cNvSpPr txBox="1"/>
          <p:nvPr/>
        </p:nvSpPr>
        <p:spPr>
          <a:xfrm>
            <a:off x="3599120" y="2494983"/>
            <a:ext cx="31709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ESS - </a:t>
            </a:r>
            <a:r>
              <a:rPr lang="en-US" altLang="ko-KR" sz="5400" b="1" dirty="0" err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css</a:t>
            </a:r>
            <a:endParaRPr lang="en-US" altLang="ko-KR" sz="5400" b="0" i="0" dirty="0">
              <a:solidFill>
                <a:schemeClr val="bg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5278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D2F016C-7C0B-CBB8-8C9C-E482BB3AA564}"/>
              </a:ext>
            </a:extLst>
          </p:cNvPr>
          <p:cNvSpPr/>
          <p:nvPr/>
        </p:nvSpPr>
        <p:spPr>
          <a:xfrm>
            <a:off x="0" y="67412"/>
            <a:ext cx="12192000" cy="4812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1" i="0" dirty="0">
                <a:solidFill>
                  <a:schemeClr val="bg1"/>
                </a:solidFill>
                <a:effectLst/>
                <a:latin typeface="+mn-ea"/>
              </a:rPr>
              <a:t>WordPress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lang="ko-KR" altLang="en-US" sz="1800" b="1" dirty="0">
                <a:solidFill>
                  <a:schemeClr val="bg1"/>
                </a:solidFill>
                <a:latin typeface="+mn-ea"/>
              </a:rPr>
              <a:t>관리자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21622E-D89F-21F6-2C1E-F6F814B73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062" y="2090970"/>
            <a:ext cx="4192343" cy="3638418"/>
          </a:xfrm>
          <a:prstGeom prst="rect">
            <a:avLst/>
          </a:prstGeom>
          <a:effectLst>
            <a:outerShdw blurRad="152400" dist="203200" dir="2400000" rotWithShape="0">
              <a:prstClr val="black">
                <a:alpha val="16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EC6370-D0A6-6A70-F1A7-023549293E62}"/>
              </a:ext>
            </a:extLst>
          </p:cNvPr>
          <p:cNvSpPr txBox="1"/>
          <p:nvPr/>
        </p:nvSpPr>
        <p:spPr>
          <a:xfrm>
            <a:off x="5291388" y="997081"/>
            <a:ext cx="1839174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i="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가입 도입 문의</a:t>
            </a:r>
            <a:endParaRPr lang="en-US" altLang="ko-KR" b="0" i="0" dirty="0"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0851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D2F016C-7C0B-CBB8-8C9C-E482BB3AA564}"/>
              </a:ext>
            </a:extLst>
          </p:cNvPr>
          <p:cNvSpPr/>
          <p:nvPr/>
        </p:nvSpPr>
        <p:spPr>
          <a:xfrm>
            <a:off x="0" y="67412"/>
            <a:ext cx="12192000" cy="4812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1" i="0">
                <a:solidFill>
                  <a:schemeClr val="bg1"/>
                </a:solidFill>
                <a:effectLst/>
                <a:latin typeface="+mn-ea"/>
              </a:rPr>
              <a:t>WordPress</a:t>
            </a:r>
            <a:r>
              <a:rPr lang="ko-KR" altLang="en-US" b="1" i="0"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lang="ko-KR" altLang="en-US" sz="1800" b="1">
                <a:solidFill>
                  <a:schemeClr val="bg1"/>
                </a:solidFill>
                <a:latin typeface="+mn-ea"/>
              </a:rPr>
              <a:t>관리자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297592-727B-9010-A7F6-05F139AA85FE}"/>
              </a:ext>
            </a:extLst>
          </p:cNvPr>
          <p:cNvSpPr txBox="1"/>
          <p:nvPr/>
        </p:nvSpPr>
        <p:spPr>
          <a:xfrm>
            <a:off x="5196271" y="997081"/>
            <a:ext cx="16560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i="0"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블로그관리</a:t>
            </a:r>
            <a:endParaRPr lang="en-US" altLang="ko-KR" b="0" i="0" dirty="0"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630382-9E6C-2B02-65C7-B68C1D232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328" y="2154915"/>
            <a:ext cx="6150974" cy="35201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9898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D2F016C-7C0B-CBB8-8C9C-E482BB3AA564}"/>
              </a:ext>
            </a:extLst>
          </p:cNvPr>
          <p:cNvSpPr/>
          <p:nvPr/>
        </p:nvSpPr>
        <p:spPr>
          <a:xfrm>
            <a:off x="0" y="67412"/>
            <a:ext cx="12192000" cy="4812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1" i="0">
                <a:solidFill>
                  <a:schemeClr val="bg1"/>
                </a:solidFill>
                <a:effectLst/>
                <a:latin typeface="+mn-ea"/>
              </a:rPr>
              <a:t>WordPress</a:t>
            </a:r>
            <a:r>
              <a:rPr lang="ko-KR" altLang="en-US" b="1" i="0"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lang="ko-KR" altLang="en-US" sz="1800" b="1">
                <a:solidFill>
                  <a:schemeClr val="bg1"/>
                </a:solidFill>
                <a:latin typeface="+mn-ea"/>
              </a:rPr>
              <a:t>관리자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297592-727B-9010-A7F6-05F139AA85FE}"/>
              </a:ext>
            </a:extLst>
          </p:cNvPr>
          <p:cNvSpPr txBox="1"/>
          <p:nvPr/>
        </p:nvSpPr>
        <p:spPr>
          <a:xfrm>
            <a:off x="5196271" y="997081"/>
            <a:ext cx="16560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i="0"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블로그관리</a:t>
            </a:r>
            <a:endParaRPr lang="en-US" altLang="ko-KR" b="0" i="0" dirty="0"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FE11A7-61C7-B6FE-D182-F1A9572BB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777" y="2154915"/>
            <a:ext cx="5085295" cy="352012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2956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D2F016C-7C0B-CBB8-8C9C-E482BB3AA564}"/>
              </a:ext>
            </a:extLst>
          </p:cNvPr>
          <p:cNvSpPr/>
          <p:nvPr/>
        </p:nvSpPr>
        <p:spPr>
          <a:xfrm>
            <a:off x="0" y="67412"/>
            <a:ext cx="12192000" cy="4812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1" i="0" dirty="0">
                <a:solidFill>
                  <a:schemeClr val="bg1"/>
                </a:solidFill>
                <a:effectLst/>
                <a:latin typeface="+mn-ea"/>
              </a:rPr>
              <a:t>WordPress </a:t>
            </a:r>
            <a:r>
              <a:rPr lang="ko-KR" altLang="en-US" sz="1800" b="1" i="0" dirty="0">
                <a:solidFill>
                  <a:schemeClr val="bg1"/>
                </a:solidFill>
                <a:effectLst/>
                <a:latin typeface="+mn-ea"/>
              </a:rPr>
              <a:t>장단점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7407A22-69FD-745C-A568-6DAD8A68479E}"/>
              </a:ext>
            </a:extLst>
          </p:cNvPr>
          <p:cNvSpPr/>
          <p:nvPr/>
        </p:nvSpPr>
        <p:spPr>
          <a:xfrm>
            <a:off x="1002322" y="1431098"/>
            <a:ext cx="3156439" cy="36048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장점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4F6A5DA-0356-6BF1-ED33-C9A45FF10CD8}"/>
              </a:ext>
            </a:extLst>
          </p:cNvPr>
          <p:cNvCxnSpPr>
            <a:cxnSpLocks/>
          </p:cNvCxnSpPr>
          <p:nvPr/>
        </p:nvCxnSpPr>
        <p:spPr>
          <a:xfrm>
            <a:off x="5776546" y="1222131"/>
            <a:ext cx="0" cy="457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잘린 한쪽 모서리 7">
            <a:extLst>
              <a:ext uri="{FF2B5EF4-FFF2-40B4-BE49-F238E27FC236}">
                <a16:creationId xmlns:a16="http://schemas.microsoft.com/office/drawing/2014/main" id="{FCC0431E-18A6-9734-B57E-75F24290D083}"/>
              </a:ext>
            </a:extLst>
          </p:cNvPr>
          <p:cNvSpPr/>
          <p:nvPr/>
        </p:nvSpPr>
        <p:spPr>
          <a:xfrm>
            <a:off x="7396732" y="1439890"/>
            <a:ext cx="3156439" cy="360485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B417FD-8658-1604-C992-2A6D16433F0A}"/>
              </a:ext>
            </a:extLst>
          </p:cNvPr>
          <p:cNvSpPr/>
          <p:nvPr/>
        </p:nvSpPr>
        <p:spPr>
          <a:xfrm>
            <a:off x="1002321" y="2145322"/>
            <a:ext cx="3156433" cy="312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1.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다양한 </a:t>
            </a:r>
            <a:r>
              <a:rPr lang="ko-KR" altLang="en-US" sz="1600" i="0" dirty="0">
                <a:solidFill>
                  <a:schemeClr val="bg1"/>
                </a:solidFill>
                <a:effectLst/>
                <a:latin typeface="+mn-ea"/>
              </a:rPr>
              <a:t>테마와 플러그인</a:t>
            </a:r>
            <a:endParaRPr lang="en-US" altLang="ko-KR" sz="1600" i="0" dirty="0">
              <a:solidFill>
                <a:schemeClr val="bg1"/>
              </a:solidFill>
              <a:effectLst/>
              <a:latin typeface="+mn-ea"/>
            </a:endParaRPr>
          </a:p>
          <a:p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1600" i="0" dirty="0">
                <a:solidFill>
                  <a:schemeClr val="bg1"/>
                </a:solidFill>
                <a:effectLst/>
                <a:latin typeface="+mn-ea"/>
              </a:rPr>
              <a:t> 2.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관리자 기능 사용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endParaRPr lang="en-US" altLang="ko-KR" sz="1600" i="0" dirty="0">
              <a:solidFill>
                <a:schemeClr val="bg1"/>
              </a:solidFill>
              <a:effectLst/>
              <a:latin typeface="+mn-ea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3.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모바일 웹 구축이 쉬움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4.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개발인력 최소화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5.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개발기간 단축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9EE2A3-CD89-0EBA-4957-47B6808B7627}"/>
              </a:ext>
            </a:extLst>
          </p:cNvPr>
          <p:cNvSpPr/>
          <p:nvPr/>
        </p:nvSpPr>
        <p:spPr>
          <a:xfrm>
            <a:off x="7405524" y="2154114"/>
            <a:ext cx="3156433" cy="31212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1.</a:t>
            </a:r>
            <a:r>
              <a:rPr lang="ko-KR" altLang="en-US" sz="1600" i="0" dirty="0">
                <a:solidFill>
                  <a:schemeClr val="bg1"/>
                </a:solidFill>
                <a:effectLst/>
                <a:latin typeface="+mn-ea"/>
              </a:rPr>
              <a:t> 커스터마이징의 한계</a:t>
            </a:r>
            <a:endParaRPr lang="en-US" altLang="ko-KR" sz="1600" i="0" dirty="0">
              <a:solidFill>
                <a:schemeClr val="bg1"/>
              </a:solidFill>
              <a:effectLst/>
              <a:latin typeface="+mn-ea"/>
            </a:endParaRPr>
          </a:p>
          <a:p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2. </a:t>
            </a:r>
            <a:r>
              <a:rPr lang="ko-KR" altLang="en-US" sz="1600" i="0" dirty="0">
                <a:solidFill>
                  <a:schemeClr val="bg1"/>
                </a:solidFill>
                <a:effectLst/>
                <a:latin typeface="+mn-ea"/>
              </a:rPr>
              <a:t>관리기능의 학습 필요</a:t>
            </a:r>
          </a:p>
          <a:p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3. </a:t>
            </a:r>
            <a:r>
              <a:rPr lang="ko-KR" altLang="en-US" sz="1600" i="0" dirty="0">
                <a:solidFill>
                  <a:schemeClr val="bg1"/>
                </a:solidFill>
                <a:effectLst/>
                <a:latin typeface="+mn-ea"/>
              </a:rPr>
              <a:t>워드프레스 한글 정보 부족</a:t>
            </a:r>
            <a:endParaRPr lang="en-US" altLang="ko-KR" sz="1600" i="0" dirty="0">
              <a:solidFill>
                <a:schemeClr val="bg1"/>
              </a:solidFill>
              <a:effectLst/>
              <a:latin typeface="+mn-ea"/>
            </a:endParaRPr>
          </a:p>
          <a:p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1600" i="0" dirty="0">
                <a:solidFill>
                  <a:schemeClr val="bg1"/>
                </a:solidFill>
                <a:effectLst/>
                <a:latin typeface="+mn-ea"/>
              </a:rPr>
              <a:t> 4. </a:t>
            </a:r>
            <a:r>
              <a:rPr lang="ko-KR" altLang="en-US" sz="1600" i="0" dirty="0">
                <a:solidFill>
                  <a:schemeClr val="bg1"/>
                </a:solidFill>
                <a:effectLst/>
                <a:latin typeface="+mn-ea"/>
              </a:rPr>
              <a:t>보안의 취약</a:t>
            </a:r>
            <a:endParaRPr lang="en-US" altLang="ko-KR" sz="1600" i="0" dirty="0">
              <a:solidFill>
                <a:schemeClr val="bg1"/>
              </a:solidFill>
              <a:effectLst/>
              <a:latin typeface="+mn-ea"/>
            </a:endParaRPr>
          </a:p>
          <a:p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5. </a:t>
            </a:r>
            <a:r>
              <a:rPr lang="ko-KR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워드프레스 사이트의 저속</a:t>
            </a:r>
          </a:p>
        </p:txBody>
      </p:sp>
    </p:spTree>
    <p:extLst>
      <p:ext uri="{BB962C8B-B14F-4D97-AF65-F5344CB8AC3E}">
        <p14:creationId xmlns:p14="http://schemas.microsoft.com/office/powerpoint/2010/main" val="1341953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D2F016C-7C0B-CBB8-8C9C-E482BB3AA564}"/>
              </a:ext>
            </a:extLst>
          </p:cNvPr>
          <p:cNvSpPr/>
          <p:nvPr/>
        </p:nvSpPr>
        <p:spPr>
          <a:xfrm>
            <a:off x="0" y="67412"/>
            <a:ext cx="12192000" cy="4812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b="1" i="0" dirty="0">
                <a:solidFill>
                  <a:schemeClr val="bg1"/>
                </a:solidFill>
                <a:effectLst/>
                <a:latin typeface="+mn-ea"/>
              </a:rPr>
              <a:t>관리자 개발 요건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33ABD105-8206-BA38-4648-4367D9AF825D}"/>
              </a:ext>
            </a:extLst>
          </p:cNvPr>
          <p:cNvSpPr/>
          <p:nvPr/>
        </p:nvSpPr>
        <p:spPr>
          <a:xfrm>
            <a:off x="606667" y="2180490"/>
            <a:ext cx="2426677" cy="2681656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1. </a:t>
            </a:r>
            <a:r>
              <a:rPr lang="ko-KR" altLang="en-US" dirty="0">
                <a:latin typeface="+mn-ea"/>
              </a:rPr>
              <a:t>팝업관리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-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팝업 노출 일정관리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- </a:t>
            </a:r>
            <a:r>
              <a:rPr lang="ko-KR" altLang="en-US" sz="1600" dirty="0">
                <a:latin typeface="+mn-ea"/>
              </a:rPr>
              <a:t>팝업 리스트 관리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- </a:t>
            </a:r>
            <a:r>
              <a:rPr lang="ko-KR" altLang="en-US" sz="1600" dirty="0">
                <a:latin typeface="+mn-ea"/>
              </a:rPr>
              <a:t>팝업 이미지 관리</a:t>
            </a:r>
            <a:r>
              <a:rPr lang="en-US" altLang="ko-KR" sz="1600" dirty="0">
                <a:latin typeface="+mn-ea"/>
              </a:rPr>
              <a:t> </a:t>
            </a:r>
          </a:p>
        </p:txBody>
      </p:sp>
      <p:sp>
        <p:nvSpPr>
          <p:cNvPr id="4" name="사각형: 잘린 한쪽 모서리 3">
            <a:extLst>
              <a:ext uri="{FF2B5EF4-FFF2-40B4-BE49-F238E27FC236}">
                <a16:creationId xmlns:a16="http://schemas.microsoft.com/office/drawing/2014/main" id="{61A1B7B9-2D69-F170-BB59-6146F56D3C09}"/>
              </a:ext>
            </a:extLst>
          </p:cNvPr>
          <p:cNvSpPr/>
          <p:nvPr/>
        </p:nvSpPr>
        <p:spPr>
          <a:xfrm>
            <a:off x="3332282" y="2180490"/>
            <a:ext cx="2743204" cy="2681656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2. </a:t>
            </a:r>
            <a:r>
              <a:rPr lang="ko-KR" altLang="en-US" dirty="0">
                <a:latin typeface="+mn-ea"/>
              </a:rPr>
              <a:t>가입도입문의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- </a:t>
            </a:r>
            <a:r>
              <a:rPr lang="ko-KR" altLang="en-US" sz="1600" dirty="0" err="1">
                <a:latin typeface="+mn-ea"/>
              </a:rPr>
              <a:t>가입도입문의화면관리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- </a:t>
            </a:r>
            <a:r>
              <a:rPr lang="ko-KR" altLang="en-US" sz="1600" dirty="0">
                <a:latin typeface="+mn-ea"/>
              </a:rPr>
              <a:t>문의 리스트 관리</a:t>
            </a:r>
            <a:endParaRPr lang="en-US" altLang="ko-KR" sz="1600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28F1F8A7-552D-4FF2-166B-8CFD7496DE4D}"/>
              </a:ext>
            </a:extLst>
          </p:cNvPr>
          <p:cNvSpPr/>
          <p:nvPr/>
        </p:nvSpPr>
        <p:spPr>
          <a:xfrm>
            <a:off x="6392004" y="2180490"/>
            <a:ext cx="2426677" cy="2681656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블로그 관리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- </a:t>
            </a:r>
            <a:r>
              <a:rPr lang="ko-KR" altLang="en-US" sz="1600" dirty="0">
                <a:latin typeface="+mn-ea"/>
              </a:rPr>
              <a:t>리스트 관리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- </a:t>
            </a:r>
            <a:r>
              <a:rPr lang="ko-KR" altLang="en-US" sz="1600" dirty="0">
                <a:latin typeface="+mn-ea"/>
              </a:rPr>
              <a:t>노출관리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- </a:t>
            </a:r>
            <a:r>
              <a:rPr lang="ko-KR" altLang="en-US" sz="1600" dirty="0">
                <a:latin typeface="+mn-ea"/>
              </a:rPr>
              <a:t>블로그 쓰기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- </a:t>
            </a:r>
            <a:r>
              <a:rPr lang="ko-KR" altLang="en-US" sz="1600" dirty="0">
                <a:latin typeface="+mn-ea"/>
              </a:rPr>
              <a:t>이벤트 관리</a:t>
            </a:r>
            <a:r>
              <a:rPr lang="en-US" altLang="ko-KR" sz="1600" dirty="0">
                <a:latin typeface="+mn-ea"/>
              </a:rPr>
              <a:t> </a:t>
            </a:r>
          </a:p>
        </p:txBody>
      </p:sp>
      <p:sp>
        <p:nvSpPr>
          <p:cNvPr id="11" name="사각형: 잘린 한쪽 모서리 10">
            <a:extLst>
              <a:ext uri="{FF2B5EF4-FFF2-40B4-BE49-F238E27FC236}">
                <a16:creationId xmlns:a16="http://schemas.microsoft.com/office/drawing/2014/main" id="{0A55562F-355A-550F-2368-01496A76264E}"/>
              </a:ext>
            </a:extLst>
          </p:cNvPr>
          <p:cNvSpPr/>
          <p:nvPr/>
        </p:nvSpPr>
        <p:spPr>
          <a:xfrm>
            <a:off x="9117619" y="2180490"/>
            <a:ext cx="2573223" cy="2681656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latin typeface="+mn-ea"/>
              </a:rPr>
              <a:t>4. </a:t>
            </a:r>
            <a:r>
              <a:rPr lang="ko-KR" altLang="en-US" dirty="0">
                <a:latin typeface="+mn-ea"/>
              </a:rPr>
              <a:t>메일 발송관리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- </a:t>
            </a:r>
            <a:r>
              <a:rPr lang="ko-KR" altLang="en-US" sz="1600" dirty="0">
                <a:latin typeface="+mn-ea"/>
              </a:rPr>
              <a:t>가입문의 메일관리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- </a:t>
            </a:r>
            <a:r>
              <a:rPr lang="ko-KR" altLang="en-US" sz="1600" dirty="0">
                <a:latin typeface="+mn-ea"/>
              </a:rPr>
              <a:t>이벤트 메일 관리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- </a:t>
            </a:r>
            <a:r>
              <a:rPr lang="ko-KR" altLang="en-US" sz="1600" dirty="0">
                <a:latin typeface="+mn-ea"/>
              </a:rPr>
              <a:t>기존 고객 메일관리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- </a:t>
            </a:r>
            <a:r>
              <a:rPr lang="ko-KR" altLang="en-US" sz="1600" dirty="0">
                <a:latin typeface="+mn-ea"/>
              </a:rPr>
              <a:t>메일 발송 관리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BB9270-58C9-343A-424A-BF5966339A0E}"/>
              </a:ext>
            </a:extLst>
          </p:cNvPr>
          <p:cNvSpPr txBox="1"/>
          <p:nvPr/>
        </p:nvSpPr>
        <p:spPr>
          <a:xfrm>
            <a:off x="720966" y="1302990"/>
            <a:ext cx="16560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0" i="0" dirty="0" err="1"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MetaPay</a:t>
            </a:r>
            <a:r>
              <a:rPr lang="en-US" altLang="ko-KR" b="0" i="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CMS</a:t>
            </a:r>
          </a:p>
        </p:txBody>
      </p:sp>
    </p:spTree>
    <p:extLst>
      <p:ext uri="{BB962C8B-B14F-4D97-AF65-F5344CB8AC3E}">
        <p14:creationId xmlns:p14="http://schemas.microsoft.com/office/powerpoint/2010/main" val="1582307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D2F016C-7C0B-CBB8-8C9C-E482BB3AA564}"/>
              </a:ext>
            </a:extLst>
          </p:cNvPr>
          <p:cNvSpPr/>
          <p:nvPr/>
        </p:nvSpPr>
        <p:spPr>
          <a:xfrm>
            <a:off x="0" y="67412"/>
            <a:ext cx="12192000" cy="4812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i="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Google Analytics</a:t>
            </a:r>
            <a:endParaRPr lang="en-US" altLang="ko-KR" b="0" i="0" dirty="0"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297592-727B-9010-A7F6-05F139AA85FE}"/>
              </a:ext>
            </a:extLst>
          </p:cNvPr>
          <p:cNvSpPr txBox="1"/>
          <p:nvPr/>
        </p:nvSpPr>
        <p:spPr>
          <a:xfrm>
            <a:off x="773740" y="997081"/>
            <a:ext cx="2090994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i="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Google Analytics</a:t>
            </a:r>
            <a:endParaRPr lang="en-US" altLang="ko-KR" b="0" i="0" dirty="0"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F40CF7-C3EB-548C-5317-9595D6F2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40" y="1662483"/>
            <a:ext cx="10681292" cy="465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8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E29BCA-95D3-D1EC-28A7-A4295C698E21}"/>
              </a:ext>
            </a:extLst>
          </p:cNvPr>
          <p:cNvSpPr/>
          <p:nvPr/>
        </p:nvSpPr>
        <p:spPr>
          <a:xfrm>
            <a:off x="0" y="67412"/>
            <a:ext cx="12192000" cy="4812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4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ESS - CSS</a:t>
            </a:r>
            <a:endParaRPr lang="en-US" altLang="ko-KR" sz="2400" b="1" i="0" dirty="0">
              <a:solidFill>
                <a:schemeClr val="bg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F8DD9B-7499-7323-68AC-2A05B0F3D8E5}"/>
              </a:ext>
            </a:extLst>
          </p:cNvPr>
          <p:cNvSpPr txBox="1"/>
          <p:nvPr/>
        </p:nvSpPr>
        <p:spPr>
          <a:xfrm>
            <a:off x="439441" y="620181"/>
            <a:ext cx="2164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ESS </a:t>
            </a:r>
            <a:r>
              <a:rPr lang="ko-KR" altLang="en-US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사용중인 </a:t>
            </a:r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CSS</a:t>
            </a:r>
            <a:endParaRPr lang="en-US" altLang="ko-KR" b="0" i="0" dirty="0"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9058730-2767-CA1A-2B9E-08AD614DC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734" y="1428292"/>
            <a:ext cx="5115975" cy="28236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E262B6A-873C-7FD7-34D7-7690C68B6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470" y="1396681"/>
            <a:ext cx="1403044" cy="28236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18759C0-5126-C30E-E9B8-84AC48E22493}"/>
              </a:ext>
            </a:extLst>
          </p:cNvPr>
          <p:cNvSpPr txBox="1"/>
          <p:nvPr/>
        </p:nvSpPr>
        <p:spPr>
          <a:xfrm>
            <a:off x="2004111" y="1580805"/>
            <a:ext cx="1490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mySet.css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6385802-15DA-3680-D7A1-A5305D476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912093"/>
              </p:ext>
            </p:extLst>
          </p:nvPr>
        </p:nvGraphicFramePr>
        <p:xfrm>
          <a:off x="1643665" y="4659086"/>
          <a:ext cx="8375673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79574">
                  <a:extLst>
                    <a:ext uri="{9D8B030D-6E8A-4147-A177-3AD203B41FA5}">
                      <a16:colId xmlns:a16="http://schemas.microsoft.com/office/drawing/2014/main" val="3386033253"/>
                    </a:ext>
                  </a:extLst>
                </a:gridCol>
                <a:gridCol w="3004208">
                  <a:extLst>
                    <a:ext uri="{9D8B030D-6E8A-4147-A177-3AD203B41FA5}">
                      <a16:colId xmlns:a16="http://schemas.microsoft.com/office/drawing/2014/main" val="2111436907"/>
                    </a:ext>
                  </a:extLst>
                </a:gridCol>
                <a:gridCol w="2791891">
                  <a:extLst>
                    <a:ext uri="{9D8B030D-6E8A-4147-A177-3AD203B41FA5}">
                      <a16:colId xmlns:a16="http://schemas.microsoft.com/office/drawing/2014/main" val="903314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web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mobile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27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common.css</a:t>
                      </a:r>
                      <a:endParaRPr lang="en-US" altLang="ko-KR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Font, layout </a:t>
                      </a:r>
                      <a:r>
                        <a:rPr lang="ko-KR" altLang="en-US" sz="1400" b="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및 공통</a:t>
                      </a:r>
                      <a:endParaRPr lang="en-US" altLang="ko-KR" sz="1400" b="0" dirty="0"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mcommon.css</a:t>
                      </a:r>
                      <a:endParaRPr lang="en-US" altLang="ko-KR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37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metaui.css</a:t>
                      </a:r>
                      <a:endParaRPr lang="en-US" altLang="ko-KR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</a:t>
                      </a:r>
                      <a:r>
                        <a:rPr lang="en-US" altLang="ko-KR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ontent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metaMui.css</a:t>
                      </a:r>
                      <a:endParaRPr lang="en-US" altLang="ko-KR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99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mySet.css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개인화 설정</a:t>
                      </a:r>
                      <a:endParaRPr lang="en-US" altLang="ko-KR" sz="1400" b="0" dirty="0"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mySet.css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756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45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095FF4-A1A4-507E-93C2-CBF88EC2C44F}"/>
              </a:ext>
            </a:extLst>
          </p:cNvPr>
          <p:cNvSpPr txBox="1"/>
          <p:nvPr/>
        </p:nvSpPr>
        <p:spPr>
          <a:xfrm>
            <a:off x="499483" y="653609"/>
            <a:ext cx="1743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CSS </a:t>
            </a:r>
            <a:r>
              <a:rPr lang="ko-KR" altLang="en-US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전처리기</a:t>
            </a:r>
            <a:endParaRPr lang="en-US" altLang="ko-KR" b="0" i="0" dirty="0"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9A1519-F83E-3703-EB26-CC26983D7053}"/>
              </a:ext>
            </a:extLst>
          </p:cNvPr>
          <p:cNvSpPr txBox="1"/>
          <p:nvPr/>
        </p:nvSpPr>
        <p:spPr>
          <a:xfrm>
            <a:off x="497682" y="1119568"/>
            <a:ext cx="107282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i="0" dirty="0">
                <a:solidFill>
                  <a:srgbClr val="000000"/>
                </a:solidFill>
                <a:effectLst/>
                <a:latin typeface="+mn-ea"/>
              </a:rPr>
              <a:t>기존의 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+mn-ea"/>
              </a:rPr>
              <a:t>CSS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의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+mn-ea"/>
              </a:rPr>
              <a:t> 불필요한 </a:t>
            </a:r>
            <a:r>
              <a:rPr lang="ko-KR" altLang="en-US" sz="1400" i="0" dirty="0" err="1">
                <a:solidFill>
                  <a:srgbClr val="000000"/>
                </a:solidFill>
                <a:effectLst/>
                <a:latin typeface="+mn-ea"/>
              </a:rPr>
              <a:t>선택자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+mn-ea"/>
              </a:rPr>
              <a:t>(Selector), 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+mn-ea"/>
              </a:rPr>
              <a:t>연산 기능 한계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+mn-ea"/>
              </a:rPr>
              <a:t>구문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+mn-ea"/>
              </a:rPr>
              <a:t>(Statement)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+mn-ea"/>
              </a:rPr>
              <a:t>의 부재의 문제점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을 해결하고 유지보수의 편리함을 증대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E29BCA-95D3-D1EC-28A7-A4295C698E21}"/>
              </a:ext>
            </a:extLst>
          </p:cNvPr>
          <p:cNvSpPr/>
          <p:nvPr/>
        </p:nvSpPr>
        <p:spPr>
          <a:xfrm>
            <a:off x="0" y="67412"/>
            <a:ext cx="12192000" cy="4812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400" b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ESS - CSS</a:t>
            </a:r>
            <a:endParaRPr lang="en-US" altLang="ko-KR" sz="2400" b="1" i="0" dirty="0">
              <a:solidFill>
                <a:schemeClr val="bg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6E6B76E-D8BC-269E-74BA-CC2DD0761882}"/>
              </a:ext>
            </a:extLst>
          </p:cNvPr>
          <p:cNvSpPr/>
          <p:nvPr/>
        </p:nvSpPr>
        <p:spPr>
          <a:xfrm>
            <a:off x="1288027" y="1947137"/>
            <a:ext cx="1387585" cy="130411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변수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16A6048-AFE5-6C81-4E92-70650372E8D9}"/>
              </a:ext>
            </a:extLst>
          </p:cNvPr>
          <p:cNvSpPr/>
          <p:nvPr/>
        </p:nvSpPr>
        <p:spPr>
          <a:xfrm>
            <a:off x="741656" y="4677029"/>
            <a:ext cx="1254930" cy="123724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조건문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36D551E-606F-941B-28A0-24F6C41891E3}"/>
              </a:ext>
            </a:extLst>
          </p:cNvPr>
          <p:cNvSpPr/>
          <p:nvPr/>
        </p:nvSpPr>
        <p:spPr>
          <a:xfrm>
            <a:off x="1702197" y="3426383"/>
            <a:ext cx="1387585" cy="138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9F0E83-6847-C65F-2BAA-760324A04505}"/>
              </a:ext>
            </a:extLst>
          </p:cNvPr>
          <p:cNvSpPr/>
          <p:nvPr/>
        </p:nvSpPr>
        <p:spPr>
          <a:xfrm>
            <a:off x="2973012" y="2251742"/>
            <a:ext cx="1387585" cy="13875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모듈화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CD3947-1B35-BC06-E817-A20CF8DC7DFC}"/>
              </a:ext>
            </a:extLst>
          </p:cNvPr>
          <p:cNvSpPr/>
          <p:nvPr/>
        </p:nvSpPr>
        <p:spPr>
          <a:xfrm>
            <a:off x="3570913" y="3719140"/>
            <a:ext cx="964704" cy="9647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함수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A11E0EE-F088-4496-968A-C8DFADDE307E}"/>
              </a:ext>
            </a:extLst>
          </p:cNvPr>
          <p:cNvSpPr/>
          <p:nvPr/>
        </p:nvSpPr>
        <p:spPr>
          <a:xfrm>
            <a:off x="584438" y="3343090"/>
            <a:ext cx="964704" cy="9647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상속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1D239FB-6B02-DD35-6D0C-7FE3A30FC221}"/>
              </a:ext>
            </a:extLst>
          </p:cNvPr>
          <p:cNvSpPr/>
          <p:nvPr/>
        </p:nvSpPr>
        <p:spPr>
          <a:xfrm>
            <a:off x="2793052" y="4813301"/>
            <a:ext cx="964704" cy="964704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확장</a:t>
            </a:r>
          </a:p>
        </p:txBody>
      </p:sp>
      <p:sp>
        <p:nvSpPr>
          <p:cNvPr id="26" name="화살표: 줄무늬가 있는 오른쪽 25">
            <a:extLst>
              <a:ext uri="{FF2B5EF4-FFF2-40B4-BE49-F238E27FC236}">
                <a16:creationId xmlns:a16="http://schemas.microsoft.com/office/drawing/2014/main" id="{5D1DA130-66EB-D0D9-E3BF-B398A2D67CE1}"/>
              </a:ext>
            </a:extLst>
          </p:cNvPr>
          <p:cNvSpPr/>
          <p:nvPr/>
        </p:nvSpPr>
        <p:spPr>
          <a:xfrm>
            <a:off x="5312046" y="2896929"/>
            <a:ext cx="978408" cy="2307414"/>
          </a:xfrm>
          <a:prstGeom prst="stripedRightArrow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설명선: 아래쪽 화살표 26">
            <a:extLst>
              <a:ext uri="{FF2B5EF4-FFF2-40B4-BE49-F238E27FC236}">
                <a16:creationId xmlns:a16="http://schemas.microsoft.com/office/drawing/2014/main" id="{8B3B5C2E-9D5F-AF7E-542D-6F577C47A049}"/>
              </a:ext>
            </a:extLst>
          </p:cNvPr>
          <p:cNvSpPr/>
          <p:nvPr/>
        </p:nvSpPr>
        <p:spPr>
          <a:xfrm>
            <a:off x="7172051" y="2046703"/>
            <a:ext cx="4312347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심플한 표기법으로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CSS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를 구조화 하여 표현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설명선: 아래쪽 화살표 27">
            <a:extLst>
              <a:ext uri="{FF2B5EF4-FFF2-40B4-BE49-F238E27FC236}">
                <a16:creationId xmlns:a16="http://schemas.microsoft.com/office/drawing/2014/main" id="{D24F1727-8156-7C28-432E-9C5D26A90407}"/>
              </a:ext>
            </a:extLst>
          </p:cNvPr>
          <p:cNvSpPr/>
          <p:nvPr/>
        </p:nvSpPr>
        <p:spPr>
          <a:xfrm>
            <a:off x="7172051" y="3136236"/>
            <a:ext cx="4312347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반복되는 부모 요소 사용을 줄임</a:t>
            </a:r>
          </a:p>
        </p:txBody>
      </p:sp>
      <p:sp>
        <p:nvSpPr>
          <p:cNvPr id="29" name="설명선: 아래쪽 화살표 28">
            <a:extLst>
              <a:ext uri="{FF2B5EF4-FFF2-40B4-BE49-F238E27FC236}">
                <a16:creationId xmlns:a16="http://schemas.microsoft.com/office/drawing/2014/main" id="{7EC45311-97F9-FCEC-E467-93BEFF47AFD8}"/>
              </a:ext>
            </a:extLst>
          </p:cNvPr>
          <p:cNvSpPr/>
          <p:nvPr/>
        </p:nvSpPr>
        <p:spPr>
          <a:xfrm>
            <a:off x="7172051" y="4234561"/>
            <a:ext cx="4312347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bg1"/>
                </a:solidFill>
                <a:latin typeface="+mn-ea"/>
              </a:rPr>
              <a:t>통일성있는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속성값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99C9E2-7894-1594-2D1E-4FA08BB3025A}"/>
              </a:ext>
            </a:extLst>
          </p:cNvPr>
          <p:cNvSpPr/>
          <p:nvPr/>
        </p:nvSpPr>
        <p:spPr>
          <a:xfrm>
            <a:off x="7137997" y="5373549"/>
            <a:ext cx="4312347" cy="50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유지보수의 편리함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505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20F39EA3-53BA-0D9A-D30F-54F6732467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5" t="13180" r="71092" b="9530"/>
          <a:stretch/>
        </p:blipFill>
        <p:spPr>
          <a:xfrm>
            <a:off x="2514127" y="2413699"/>
            <a:ext cx="964850" cy="107836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7BFD7B4-D372-C43A-FC13-B70D616AAB06}"/>
              </a:ext>
            </a:extLst>
          </p:cNvPr>
          <p:cNvSpPr/>
          <p:nvPr/>
        </p:nvSpPr>
        <p:spPr>
          <a:xfrm>
            <a:off x="0" y="67412"/>
            <a:ext cx="12192000" cy="4812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400" b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ESS - CSS</a:t>
            </a:r>
            <a:endParaRPr lang="en-US" altLang="ko-KR" sz="2400" b="1" i="0" dirty="0">
              <a:solidFill>
                <a:schemeClr val="bg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026" name="Picture 2" descr="CSS | 위펄슨 기술 블로그">
            <a:extLst>
              <a:ext uri="{FF2B5EF4-FFF2-40B4-BE49-F238E27FC236}">
                <a16:creationId xmlns:a16="http://schemas.microsoft.com/office/drawing/2014/main" id="{DF439C93-E28B-852D-3BCF-B9C653512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727" y="3969798"/>
            <a:ext cx="1380041" cy="61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스타일러스 (스타일시트 언어) - 위키백과, 우리 모두의 백과사전">
            <a:extLst>
              <a:ext uri="{FF2B5EF4-FFF2-40B4-BE49-F238E27FC236}">
                <a16:creationId xmlns:a16="http://schemas.microsoft.com/office/drawing/2014/main" id="{7ADC8360-C5AB-8EBF-5836-79FC872D1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727" y="5030982"/>
            <a:ext cx="1292773" cy="79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SS Pre-Processors: SASS, LESS ve Stylus | by AHMET ÇAĞLAYAN | Medium">
            <a:extLst>
              <a:ext uri="{FF2B5EF4-FFF2-40B4-BE49-F238E27FC236}">
                <a16:creationId xmlns:a16="http://schemas.microsoft.com/office/drawing/2014/main" id="{107F4673-318D-ADA5-845E-74232220D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6" t="48664" r="34339"/>
          <a:stretch/>
        </p:blipFill>
        <p:spPr bwMode="auto">
          <a:xfrm>
            <a:off x="983991" y="2537082"/>
            <a:ext cx="1081472" cy="83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2D24192-761C-3295-DA9C-F8902F2D0529}"/>
              </a:ext>
            </a:extLst>
          </p:cNvPr>
          <p:cNvSpPr txBox="1"/>
          <p:nvPr/>
        </p:nvSpPr>
        <p:spPr>
          <a:xfrm>
            <a:off x="1381208" y="1212229"/>
            <a:ext cx="16560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CSS </a:t>
            </a:r>
            <a:r>
              <a:rPr lang="ko-KR" altLang="en-US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전처리기</a:t>
            </a:r>
            <a:endParaRPr lang="en-US" altLang="ko-KR" b="0" i="0" dirty="0"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DDE31CE-063F-D056-1A04-826EC0DE6432}"/>
              </a:ext>
            </a:extLst>
          </p:cNvPr>
          <p:cNvCxnSpPr/>
          <p:nvPr/>
        </p:nvCxnSpPr>
        <p:spPr>
          <a:xfrm>
            <a:off x="4392957" y="2167703"/>
            <a:ext cx="0" cy="399650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9D375C4-867A-16EC-96EB-294BCB606B9A}"/>
              </a:ext>
            </a:extLst>
          </p:cNvPr>
          <p:cNvCxnSpPr/>
          <p:nvPr/>
        </p:nvCxnSpPr>
        <p:spPr>
          <a:xfrm>
            <a:off x="8012191" y="2167703"/>
            <a:ext cx="0" cy="399650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0891BA-09BA-89F5-01C3-84DB2477F104}"/>
              </a:ext>
            </a:extLst>
          </p:cNvPr>
          <p:cNvSpPr txBox="1"/>
          <p:nvPr/>
        </p:nvSpPr>
        <p:spPr>
          <a:xfrm>
            <a:off x="5328935" y="1212229"/>
            <a:ext cx="16560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i="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COMPILER</a:t>
            </a:r>
            <a:endParaRPr lang="en-US" altLang="ko-KR" b="0" i="0" dirty="0"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7B3B16-7FDD-15D5-3F20-D17E9E809916}"/>
              </a:ext>
            </a:extLst>
          </p:cNvPr>
          <p:cNvSpPr txBox="1"/>
          <p:nvPr/>
        </p:nvSpPr>
        <p:spPr>
          <a:xfrm>
            <a:off x="9276662" y="1212229"/>
            <a:ext cx="16560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CSS</a:t>
            </a:r>
            <a:endParaRPr lang="en-US" altLang="ko-KR" b="0" i="0" dirty="0"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038" name="Picture 14" descr="Definisi CSS (Cascading Style Sheet) dan Panduan Lengkap Cara  Penggunaannya! – TechForID">
            <a:extLst>
              <a:ext uri="{FF2B5EF4-FFF2-40B4-BE49-F238E27FC236}">
                <a16:creationId xmlns:a16="http://schemas.microsoft.com/office/drawing/2014/main" id="{405612D0-C415-55DF-C86F-C91139160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551" y="3531914"/>
            <a:ext cx="1366221" cy="80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 descr="텍스트이(가) 표시된 사진">
            <a:extLst>
              <a:ext uri="{FF2B5EF4-FFF2-40B4-BE49-F238E27FC236}">
                <a16:creationId xmlns:a16="http://schemas.microsoft.com/office/drawing/2014/main" id="{CC68007A-67F0-3EDB-4A0A-545F80E34A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55" t="15568" r="40694" b="21107"/>
          <a:stretch/>
        </p:blipFill>
        <p:spPr>
          <a:xfrm>
            <a:off x="5482325" y="3160905"/>
            <a:ext cx="1349220" cy="1617785"/>
          </a:xfrm>
          <a:prstGeom prst="rect">
            <a:avLst/>
          </a:prstGeom>
        </p:spPr>
      </p:pic>
      <p:sp>
        <p:nvSpPr>
          <p:cNvPr id="22" name="화살표: 줄무늬가 있는 오른쪽 21">
            <a:extLst>
              <a:ext uri="{FF2B5EF4-FFF2-40B4-BE49-F238E27FC236}">
                <a16:creationId xmlns:a16="http://schemas.microsoft.com/office/drawing/2014/main" id="{A7A802C1-6CA8-010B-CD12-2A14E5B0440D}"/>
              </a:ext>
            </a:extLst>
          </p:cNvPr>
          <p:cNvSpPr/>
          <p:nvPr/>
        </p:nvSpPr>
        <p:spPr>
          <a:xfrm>
            <a:off x="3082107" y="2952880"/>
            <a:ext cx="1988654" cy="2227724"/>
          </a:xfrm>
          <a:prstGeom prst="stripedRightArrow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50000"/>
                </a:schemeClr>
              </a:gs>
              <a:gs pos="61000">
                <a:schemeClr val="accent1">
                  <a:lumMod val="40000"/>
                  <a:lumOff val="60000"/>
                  <a:alpha val="50000"/>
                </a:schemeClr>
              </a:gs>
              <a:gs pos="81000">
                <a:schemeClr val="accent1">
                  <a:lumMod val="75000"/>
                  <a:alpha val="50000"/>
                </a:schemeClr>
              </a:gs>
              <a:gs pos="100000">
                <a:schemeClr val="accent1">
                  <a:lumMod val="50000"/>
                  <a:alpha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줄무늬가 있는 오른쪽 22">
            <a:extLst>
              <a:ext uri="{FF2B5EF4-FFF2-40B4-BE49-F238E27FC236}">
                <a16:creationId xmlns:a16="http://schemas.microsoft.com/office/drawing/2014/main" id="{86854F37-FE14-2824-045A-8A005E843F27}"/>
              </a:ext>
            </a:extLst>
          </p:cNvPr>
          <p:cNvSpPr/>
          <p:nvPr/>
        </p:nvSpPr>
        <p:spPr>
          <a:xfrm>
            <a:off x="7174527" y="2952880"/>
            <a:ext cx="1988654" cy="2227724"/>
          </a:xfrm>
          <a:prstGeom prst="stripedRightArrow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50000"/>
                </a:schemeClr>
              </a:gs>
              <a:gs pos="61000">
                <a:schemeClr val="accent1">
                  <a:lumMod val="40000"/>
                  <a:lumOff val="60000"/>
                  <a:alpha val="50000"/>
                </a:schemeClr>
              </a:gs>
              <a:gs pos="81000">
                <a:schemeClr val="accent1">
                  <a:lumMod val="75000"/>
                  <a:alpha val="50000"/>
                </a:schemeClr>
              </a:gs>
              <a:gs pos="100000">
                <a:schemeClr val="accent1">
                  <a:lumMod val="50000"/>
                  <a:alpha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15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570495-5B15-C0CE-95AE-42E40BC38C65}"/>
              </a:ext>
            </a:extLst>
          </p:cNvPr>
          <p:cNvSpPr txBox="1"/>
          <p:nvPr/>
        </p:nvSpPr>
        <p:spPr>
          <a:xfrm>
            <a:off x="613882" y="1352214"/>
            <a:ext cx="10925910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.subMenuBox ul.gnbdep1 &gt; li &gt; a.menu01 {background: 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url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(../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img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/common/iconMenu01.png) no-repeat 5px center;} /* </a:t>
            </a:r>
            <a:r>
              <a:rPr lang="ko-KR" altLang="en-US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근태관리 *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/</a:t>
            </a:r>
            <a:endParaRPr lang="ko-KR" altLang="en-US" sz="1000" b="0" dirty="0">
              <a:solidFill>
                <a:schemeClr val="bg1"/>
              </a:solidFill>
              <a:effectLst/>
              <a:latin typeface="+mj-ea"/>
              <a:ea typeface="+mj-ea"/>
            </a:endParaRPr>
          </a:p>
          <a:p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.subMenuBox ul.gnbdep1 &gt; li &gt; a.menu02 {background: 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url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(../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img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/common/iconMenu02.png) no-repeat 5px center;} /* </a:t>
            </a:r>
            <a:r>
              <a:rPr lang="ko-KR" altLang="en-US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인사관리 *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/</a:t>
            </a:r>
            <a:endParaRPr lang="ko-KR" altLang="en-US" sz="1000" b="0" dirty="0">
              <a:solidFill>
                <a:schemeClr val="bg1"/>
              </a:solidFill>
              <a:effectLst/>
              <a:latin typeface="+mj-ea"/>
              <a:ea typeface="+mj-ea"/>
            </a:endParaRPr>
          </a:p>
          <a:p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.subMenuBox ul.gnbdep1 &gt; li &gt; a.menu03 {background: 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url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(../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img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/common/iconMenu03.png) no-repeat 5px center;} /* </a:t>
            </a:r>
            <a:r>
              <a:rPr lang="ko-KR" altLang="en-US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급여관리 *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/</a:t>
            </a:r>
            <a:endParaRPr lang="ko-KR" altLang="en-US" sz="1000" b="0" dirty="0">
              <a:solidFill>
                <a:schemeClr val="bg1"/>
              </a:solidFill>
              <a:effectLst/>
              <a:latin typeface="+mj-ea"/>
              <a:ea typeface="+mj-ea"/>
            </a:endParaRPr>
          </a:p>
          <a:p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.subMenuBox ul.gnbdep1 &gt; li &gt; a.menu04 {background: 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url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(../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img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/common/iconMenu04.png) no-repeat 5px center;} /* </a:t>
            </a:r>
            <a:r>
              <a:rPr lang="ko-KR" altLang="en-US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연말정산 *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/</a:t>
            </a:r>
            <a:endParaRPr lang="ko-KR" altLang="en-US" sz="1000" b="0" dirty="0">
              <a:solidFill>
                <a:schemeClr val="bg1"/>
              </a:solidFill>
              <a:effectLst/>
              <a:latin typeface="+mj-ea"/>
              <a:ea typeface="+mj-ea"/>
            </a:endParaRPr>
          </a:p>
          <a:p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.subMenuBox ul.gnbdep1 &gt; li &gt; a.menu05 {background: 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url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(../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img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/common/iconMenu05.png) no-repeat 5px center;} /* </a:t>
            </a:r>
            <a:r>
              <a:rPr lang="ko-KR" altLang="en-US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공지사항 *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/</a:t>
            </a:r>
            <a:endParaRPr lang="ko-KR" altLang="en-US" sz="1000" b="0" dirty="0">
              <a:solidFill>
                <a:schemeClr val="bg1"/>
              </a:solidFill>
              <a:effectLst/>
              <a:latin typeface="+mj-ea"/>
              <a:ea typeface="+mj-ea"/>
            </a:endParaRPr>
          </a:p>
          <a:p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.subMenuBox ul.gnbdep1 &gt; li &gt; a.menu06 {background: 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url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(../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img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/common/iconMenu06.png) no-repeat 5px center;} /* </a:t>
            </a:r>
            <a:r>
              <a:rPr lang="ko-KR" altLang="en-US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관리설정 *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/</a:t>
            </a:r>
            <a:endParaRPr lang="ko-KR" altLang="en-US" sz="1000" b="0" dirty="0">
              <a:solidFill>
                <a:schemeClr val="bg1"/>
              </a:solidFill>
              <a:effectLst/>
              <a:latin typeface="+mj-ea"/>
              <a:ea typeface="+mj-ea"/>
            </a:endParaRPr>
          </a:p>
          <a:p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.subMenuBox ul.gnbdep1 &gt; li &gt; a.menu07 {background: 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url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(../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img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/common/iconMenu07.png) no-repeat 5px center;} /* </a:t>
            </a:r>
            <a:r>
              <a:rPr lang="ko-KR" altLang="en-US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전자서명 *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/</a:t>
            </a:r>
            <a:endParaRPr lang="ko-KR" altLang="en-US" sz="1000" b="0" dirty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AB813-1687-A243-FCDB-969385F069CA}"/>
              </a:ext>
            </a:extLst>
          </p:cNvPr>
          <p:cNvSpPr txBox="1"/>
          <p:nvPr/>
        </p:nvSpPr>
        <p:spPr>
          <a:xfrm>
            <a:off x="613882" y="3444526"/>
            <a:ext cx="10925909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@for $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from 1 through 7 {</a:t>
            </a:r>
          </a:p>
          <a:p>
            <a:r>
              <a:rPr lang="en-US" altLang="ko-K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// 1 </a:t>
            </a:r>
            <a:r>
              <a:rPr lang="ko-KR" alt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근태관리 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ko-KR" alt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인사관리 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ko-KR" alt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급여관리 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4 </a:t>
            </a:r>
            <a:r>
              <a:rPr lang="ko-KR" alt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연말정산 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ko-KR" alt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공지사항 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ko-KR" alt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관리설정 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lang="ko-KR" alt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전자서명 </a:t>
            </a:r>
          </a:p>
          <a:p>
            <a:r>
              <a:rPr lang="ko-KR" alt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ko-KR" alt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 a.menu0#{$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}{ background: 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(../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/common/iconMenu0#{$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}.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png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 no-repeat 5px center;}</a:t>
            </a:r>
          </a:p>
          <a:p>
            <a:r>
              <a:rPr lang="en-US" altLang="ko-K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3DEB07-29AA-1B8A-7DC6-89AC52991D5E}"/>
              </a:ext>
            </a:extLst>
          </p:cNvPr>
          <p:cNvSpPr/>
          <p:nvPr/>
        </p:nvSpPr>
        <p:spPr>
          <a:xfrm>
            <a:off x="0" y="67412"/>
            <a:ext cx="12192000" cy="4812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4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ESS - CSS</a:t>
            </a:r>
            <a:endParaRPr lang="en-US" altLang="ko-KR" sz="2400" b="1" i="0" dirty="0">
              <a:solidFill>
                <a:schemeClr val="bg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ACCD3-8B4D-59F4-A8BC-3EDBD337562F}"/>
              </a:ext>
            </a:extLst>
          </p:cNvPr>
          <p:cNvSpPr txBox="1"/>
          <p:nvPr/>
        </p:nvSpPr>
        <p:spPr>
          <a:xfrm>
            <a:off x="613882" y="897990"/>
            <a:ext cx="105506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CSS</a:t>
            </a:r>
            <a:endParaRPr lang="en-US" altLang="ko-KR" b="0" i="0" dirty="0"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3377E4-2EF9-64B6-EDDA-F8586B37E2BA}"/>
              </a:ext>
            </a:extLst>
          </p:cNvPr>
          <p:cNvSpPr txBox="1"/>
          <p:nvPr/>
        </p:nvSpPr>
        <p:spPr>
          <a:xfrm>
            <a:off x="613882" y="3008134"/>
            <a:ext cx="105506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SCSS</a:t>
            </a:r>
            <a:endParaRPr lang="en-US" altLang="ko-KR" b="0" i="0" dirty="0"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F71BA8-9D6C-8D9C-9336-5A1B8B0248FB}"/>
              </a:ext>
            </a:extLst>
          </p:cNvPr>
          <p:cNvSpPr txBox="1"/>
          <p:nvPr/>
        </p:nvSpPr>
        <p:spPr>
          <a:xfrm>
            <a:off x="613882" y="4788482"/>
            <a:ext cx="105506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m</a:t>
            </a:r>
            <a:r>
              <a:rPr lang="en-US" altLang="ko-KR" b="1" i="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in.css</a:t>
            </a:r>
            <a:endParaRPr lang="en-US" altLang="ko-KR" b="0" i="0" dirty="0"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9AC13-8774-2856-E986-9227FC5D2CC2}"/>
              </a:ext>
            </a:extLst>
          </p:cNvPr>
          <p:cNvSpPr txBox="1"/>
          <p:nvPr/>
        </p:nvSpPr>
        <p:spPr>
          <a:xfrm>
            <a:off x="613882" y="5276429"/>
            <a:ext cx="10925910" cy="8617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.subMenuBox nav ul.gnbdep1&gt;li&gt;a.menu01{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background:url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(../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img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/common/iconMenu01.png) no-repeat 5px center}.subMenuBox nav ul.gnbdep1&gt;li&gt;a.menu02{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background:url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(../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img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/</a:t>
            </a:r>
          </a:p>
          <a:p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common/iconMenu02.png) no-repeat 5px center}.subMenuBox nav ul.gnbdep1&gt;li&gt;a.menu03{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background:url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(../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img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/common/iconMenu03.png) no-repeat 5px center}.subMenuBox nav ul.gnbdep1&gt;li&gt;a.menu04{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background:url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(../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img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/common/iconMenu04.png) no-repeat 5px center}.subMenuBox nav ul.gnbdep1&gt;li&gt;a.menu05{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background:url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(../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img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/common/iconMenu05</a:t>
            </a:r>
          </a:p>
          <a:p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.png) no-repeat 5px center}.subMenuBox nav ul.gnbdep1&gt;li&gt;a.menu06{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background:url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(../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img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/common/iconMenu06.png) no-repeat 5px center}.subMenuBox nav ul.gnbdep1&gt;li&gt;a.</a:t>
            </a:r>
          </a:p>
          <a:p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menu07{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background:url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(../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img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/common/iconMenu07.png) no-repeat 5px center}</a:t>
            </a:r>
            <a:endParaRPr lang="ko-KR" altLang="en-US" sz="1000" b="0" dirty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9565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F26910-2FD2-CC21-6DF8-6FEC72B5D812}"/>
              </a:ext>
            </a:extLst>
          </p:cNvPr>
          <p:cNvSpPr/>
          <p:nvPr/>
        </p:nvSpPr>
        <p:spPr>
          <a:xfrm>
            <a:off x="0" y="2413322"/>
            <a:ext cx="12192000" cy="9233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E5A0F8-DCD2-7C75-C733-ED8BDBBD44DC}"/>
              </a:ext>
            </a:extLst>
          </p:cNvPr>
          <p:cNvSpPr txBox="1"/>
          <p:nvPr/>
        </p:nvSpPr>
        <p:spPr>
          <a:xfrm>
            <a:off x="2665537" y="2494983"/>
            <a:ext cx="5800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54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</a:t>
            </a:r>
            <a:r>
              <a:rPr lang="en-US" altLang="ko-KR" sz="5400" b="0" i="0" dirty="0">
                <a:solidFill>
                  <a:schemeClr val="bg1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etapay.co.kr</a:t>
            </a:r>
          </a:p>
        </p:txBody>
      </p:sp>
    </p:spTree>
    <p:extLst>
      <p:ext uri="{BB962C8B-B14F-4D97-AF65-F5344CB8AC3E}">
        <p14:creationId xmlns:p14="http://schemas.microsoft.com/office/powerpoint/2010/main" val="165339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D2F016C-7C0B-CBB8-8C9C-E482BB3AA564}"/>
              </a:ext>
            </a:extLst>
          </p:cNvPr>
          <p:cNvSpPr/>
          <p:nvPr/>
        </p:nvSpPr>
        <p:spPr>
          <a:xfrm>
            <a:off x="0" y="67412"/>
            <a:ext cx="12192000" cy="4812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5CF361-5BC7-B5C5-1A72-996B858B99A2}"/>
              </a:ext>
            </a:extLst>
          </p:cNvPr>
          <p:cNvSpPr txBox="1"/>
          <p:nvPr/>
        </p:nvSpPr>
        <p:spPr>
          <a:xfrm>
            <a:off x="39271" y="34774"/>
            <a:ext cx="21647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3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HISTORY</a:t>
            </a:r>
            <a:endParaRPr lang="en-US" altLang="ko-KR" sz="3200" b="0" i="0" dirty="0">
              <a:solidFill>
                <a:schemeClr val="bg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3F35A0-74A5-8970-A485-450076646825}"/>
              </a:ext>
            </a:extLst>
          </p:cNvPr>
          <p:cNvSpPr txBox="1"/>
          <p:nvPr/>
        </p:nvSpPr>
        <p:spPr>
          <a:xfrm>
            <a:off x="1121648" y="1777199"/>
            <a:ext cx="16560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초기 문제점</a:t>
            </a:r>
            <a:endParaRPr lang="en-US" altLang="ko-KR" b="0" i="0" dirty="0"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22B67-9B6C-EF26-6D6A-FCBBCA902EAD}"/>
              </a:ext>
            </a:extLst>
          </p:cNvPr>
          <p:cNvSpPr txBox="1"/>
          <p:nvPr/>
        </p:nvSpPr>
        <p:spPr>
          <a:xfrm>
            <a:off x="1071221" y="2500399"/>
            <a:ext cx="19039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600" b="1" dirty="0">
                <a:latin typeface="+mn-ea"/>
              </a:rPr>
              <a:t>관리자 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화면 부재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9B81F-EF71-7BB3-4314-B1F2B8DCEC1B}"/>
              </a:ext>
            </a:extLst>
          </p:cNvPr>
          <p:cNvSpPr txBox="1"/>
          <p:nvPr/>
        </p:nvSpPr>
        <p:spPr>
          <a:xfrm>
            <a:off x="5290160" y="3463638"/>
            <a:ext cx="1943100" cy="99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1600" b="1" dirty="0">
                <a:latin typeface="+mn-ea"/>
              </a:rPr>
              <a:t>마케팅 관련 </a:t>
            </a:r>
            <a:endParaRPr lang="en-US" altLang="ko-KR" sz="1600" b="1" dirty="0"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1600" b="1" dirty="0">
                <a:latin typeface="+mn-ea"/>
              </a:rPr>
              <a:t>분석 솔루션 도입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092833-33AB-452E-5E3C-3B3A7DCAFF43}"/>
              </a:ext>
            </a:extLst>
          </p:cNvPr>
          <p:cNvSpPr txBox="1"/>
          <p:nvPr/>
        </p:nvSpPr>
        <p:spPr>
          <a:xfrm>
            <a:off x="5433710" y="1778407"/>
            <a:ext cx="16560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i="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추가요건</a:t>
            </a:r>
            <a:endParaRPr lang="en-US" altLang="ko-KR" b="1" i="0" dirty="0"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" name="더하기 기호 11">
            <a:extLst>
              <a:ext uri="{FF2B5EF4-FFF2-40B4-BE49-F238E27FC236}">
                <a16:creationId xmlns:a16="http://schemas.microsoft.com/office/drawing/2014/main" id="{53EB4DE1-3850-264E-1798-108A25E096C1}"/>
              </a:ext>
            </a:extLst>
          </p:cNvPr>
          <p:cNvSpPr/>
          <p:nvPr/>
        </p:nvSpPr>
        <p:spPr>
          <a:xfrm>
            <a:off x="3617093" y="3706916"/>
            <a:ext cx="914400" cy="9144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같음 기호 12">
            <a:extLst>
              <a:ext uri="{FF2B5EF4-FFF2-40B4-BE49-F238E27FC236}">
                <a16:creationId xmlns:a16="http://schemas.microsoft.com/office/drawing/2014/main" id="{10A9CC10-3C24-BB21-42B3-1976494E7947}"/>
              </a:ext>
            </a:extLst>
          </p:cNvPr>
          <p:cNvSpPr/>
          <p:nvPr/>
        </p:nvSpPr>
        <p:spPr>
          <a:xfrm>
            <a:off x="7769035" y="3684482"/>
            <a:ext cx="914400" cy="914400"/>
          </a:xfrm>
          <a:prstGeom prst="mathEqua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DBDF96-709E-F678-D999-5CAB624F484F}"/>
              </a:ext>
            </a:extLst>
          </p:cNvPr>
          <p:cNvSpPr txBox="1"/>
          <p:nvPr/>
        </p:nvSpPr>
        <p:spPr>
          <a:xfrm>
            <a:off x="9469198" y="1777199"/>
            <a:ext cx="16560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i="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OPEN CMS</a:t>
            </a:r>
          </a:p>
        </p:txBody>
      </p:sp>
      <p:pic>
        <p:nvPicPr>
          <p:cNvPr id="15" name="Picture 2" descr="워드프레스닷컴 - 나무위키">
            <a:extLst>
              <a:ext uri="{FF2B5EF4-FFF2-40B4-BE49-F238E27FC236}">
                <a16:creationId xmlns:a16="http://schemas.microsoft.com/office/drawing/2014/main" id="{B60D2AF3-28D4-E025-ACAD-313863C9B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474" y="3356349"/>
            <a:ext cx="1087448" cy="108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FF6F643-F1D8-2AF5-45F9-4EB87E5953C1}"/>
              </a:ext>
            </a:extLst>
          </p:cNvPr>
          <p:cNvSpPr txBox="1"/>
          <p:nvPr/>
        </p:nvSpPr>
        <p:spPr>
          <a:xfrm>
            <a:off x="9680099" y="4518630"/>
            <a:ext cx="1374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0" dirty="0">
                <a:solidFill>
                  <a:srgbClr val="202124"/>
                </a:solidFill>
                <a:effectLst/>
                <a:latin typeface="+mn-ea"/>
              </a:rPr>
              <a:t>WordPress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B441FC-44DE-AA43-2DF7-C5D402878DF7}"/>
              </a:ext>
            </a:extLst>
          </p:cNvPr>
          <p:cNvSpPr/>
          <p:nvPr/>
        </p:nvSpPr>
        <p:spPr>
          <a:xfrm>
            <a:off x="947559" y="2957755"/>
            <a:ext cx="2151310" cy="24873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메인 팝업 관리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algn="l"/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기업 도입 문의 관리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블로그 관리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 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전자서명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연말정산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인사관리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554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D2F016C-7C0B-CBB8-8C9C-E482BB3AA564}"/>
              </a:ext>
            </a:extLst>
          </p:cNvPr>
          <p:cNvSpPr/>
          <p:nvPr/>
        </p:nvSpPr>
        <p:spPr>
          <a:xfrm>
            <a:off x="0" y="67412"/>
            <a:ext cx="12192000" cy="4812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1" i="0" dirty="0">
                <a:solidFill>
                  <a:schemeClr val="bg1"/>
                </a:solidFill>
                <a:effectLst/>
                <a:latin typeface="+mn-ea"/>
              </a:rPr>
              <a:t>WordPress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lang="ko-KR" altLang="en-US" sz="1800" b="1" dirty="0">
                <a:solidFill>
                  <a:schemeClr val="bg1"/>
                </a:solidFill>
                <a:latin typeface="+mn-ea"/>
              </a:rPr>
              <a:t>관리자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AFC50C-9E8B-884B-3FF7-9185B253E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87" y="714269"/>
            <a:ext cx="10453066" cy="586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5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D2F016C-7C0B-CBB8-8C9C-E482BB3AA564}"/>
              </a:ext>
            </a:extLst>
          </p:cNvPr>
          <p:cNvSpPr/>
          <p:nvPr/>
        </p:nvSpPr>
        <p:spPr>
          <a:xfrm>
            <a:off x="0" y="67412"/>
            <a:ext cx="12192000" cy="4812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1" i="0">
                <a:solidFill>
                  <a:schemeClr val="bg1"/>
                </a:solidFill>
                <a:effectLst/>
                <a:latin typeface="+mn-ea"/>
              </a:rPr>
              <a:t>WordPress</a:t>
            </a:r>
            <a:r>
              <a:rPr lang="ko-KR" altLang="en-US" b="1" i="0"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lang="ko-KR" altLang="en-US" sz="1800" b="1">
                <a:solidFill>
                  <a:schemeClr val="bg1"/>
                </a:solidFill>
                <a:latin typeface="+mn-ea"/>
              </a:rPr>
              <a:t>관리자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297592-727B-9010-A7F6-05F139AA85FE}"/>
              </a:ext>
            </a:extLst>
          </p:cNvPr>
          <p:cNvSpPr txBox="1"/>
          <p:nvPr/>
        </p:nvSpPr>
        <p:spPr>
          <a:xfrm>
            <a:off x="5275398" y="997081"/>
            <a:ext cx="16560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Noto Sans KR" panose="020B0500000000000000" pitchFamily="34" charset="-127"/>
                <a:ea typeface="Noto Sans KR" panose="020B0500000000000000" pitchFamily="34" charset="-127"/>
              </a:rPr>
              <a:t>팝업</a:t>
            </a:r>
            <a:r>
              <a:rPr lang="ko-KR" altLang="en-US" b="1" i="0"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관리</a:t>
            </a:r>
            <a:endParaRPr lang="en-US" altLang="ko-KR" b="0" i="0" dirty="0"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2935CCC-982C-15DE-76BF-2E46ECD32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895" y="2090970"/>
            <a:ext cx="4999910" cy="3638418"/>
          </a:xfrm>
          <a:prstGeom prst="rect">
            <a:avLst/>
          </a:prstGeom>
          <a:effectLst>
            <a:outerShdw blurRad="152400" dist="203200" dir="2400000" rotWithShape="0">
              <a:prstClr val="black">
                <a:alpha val="16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5285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5584</TotalTime>
  <Words>782</Words>
  <Application>Microsoft Office PowerPoint</Application>
  <PresentationFormat>와이드스크린</PresentationFormat>
  <Paragraphs>125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HY견고딕</vt:lpstr>
      <vt:lpstr>Noto Sans KR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용우</dc:creator>
  <cp:lastModifiedBy>조 용우</cp:lastModifiedBy>
  <cp:revision>7</cp:revision>
  <dcterms:created xsi:type="dcterms:W3CDTF">2023-02-22T04:52:34Z</dcterms:created>
  <dcterms:modified xsi:type="dcterms:W3CDTF">2023-03-01T14:57:48Z</dcterms:modified>
</cp:coreProperties>
</file>