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ilak Paraju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9T03:24:53.888">
    <p:pos x="196" y="725"/>
    <p:text>Embeddings are vector representations of words or phrases. They capture the semantic relationships between words and provide a way for the model to understand the meaning of words in context. Embeddings are typically learned from a large corpus of text data using techniques such as word2vec or GloVe.</p:text>
  </p:cm>
  <p:cm authorId="0" idx="2" dt="2023-11-09T03:25:23.700">
    <p:pos x="196" y="825"/>
    <p:text>Positional encoding is a way of representing the position of a word in a sentence. This is important for transformer-based models because the order of words in a sentence can affect its meaning. Positional encoding is typically implemented using sinusoidal functions or learnable vectors.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5ceef1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5ceef1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5ceef1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5ceef1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87ab325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87ab325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078ac702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078ac702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7ab325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7ab325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87ab325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87ab325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78ac702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078ac702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078ac7021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078ac7021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78ac7021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78ac7021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78ac702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78ac702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408c1b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408c1b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7ab325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7ab325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5ceef1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85ceef1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078ac702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078ac702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85ceef1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85ceef1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87ab325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87ab325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078ac7021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078ac7021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8e15b3b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8e15b3b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8e15b3b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8e15b3b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8e15b3b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8e15b3b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8e15b3b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8e15b3b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87ab325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87ab325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8e15b3b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8e15b3b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078ac7021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078ac7021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8e15b3b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8e15b3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7ab325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7ab325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85ceef1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85ceef1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87ab325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87ab325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7ab325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7ab325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7ab325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7ab325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78ac7021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078ac7021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" y="2754250"/>
            <a:ext cx="91440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 Research Project Proposal On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MedScribe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Revolutionising Healthcare through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AI-Powered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Medical Report Analysis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0" y="3578650"/>
            <a:ext cx="91440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Tilak Parajuli,  Suman khadka , Swechha Shrestha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Technology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Bhaktapur Multiple Campus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Dudhapati, Bhaktapur 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425" y="1348325"/>
            <a:ext cx="1319126" cy="12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0" y="618950"/>
            <a:ext cx="9144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Tribhuvan University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Institute of Science and Technology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and Limitations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0000"/>
                </a:solidFill>
              </a:rPr>
              <a:t>Scope of the medScribe project: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Develop and deploy an AI-powered medical report analysis tool using transformers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Automate information extraction, summary generation, and personalized treatment recommendations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Train the tool on electronic health records (EHRs)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Make the tool accessible to clinicians and patients through a web app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727650" y="73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and Limitations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3400" y="1543050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9"/>
              <a:buFont typeface="Arial"/>
              <a:buNone/>
            </a:pPr>
            <a:r>
              <a:rPr b="1" lang="en-GB" sz="1679">
                <a:solidFill>
                  <a:srgbClr val="1F1F1F"/>
                </a:solidFill>
              </a:rPr>
              <a:t>Limitations of the medScribe project:</a:t>
            </a:r>
            <a:endParaRPr b="1"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is currently under development and performance evaluation is ongoing</a:t>
            </a:r>
            <a:endParaRPr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will be trained on data from a specific hospital and may not generalize well to all healthcare systems</a:t>
            </a:r>
            <a:endParaRPr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may not accurately analyze reports in languages other than English or with complex information</a:t>
            </a:r>
            <a:endParaRPr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may not identify all key information in a medical report</a:t>
            </a:r>
            <a:endParaRPr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is not a substitute for professional medical judgment</a:t>
            </a:r>
            <a:endParaRPr sz="1679">
              <a:solidFill>
                <a:srgbClr val="1F1F1F"/>
              </a:solidFill>
            </a:endParaRPr>
          </a:p>
          <a:p>
            <a:pPr indent="-3352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80"/>
              <a:buChar char="●"/>
            </a:pPr>
            <a:r>
              <a:rPr lang="en-GB" sz="1679">
                <a:solidFill>
                  <a:srgbClr val="1F1F1F"/>
                </a:solidFill>
              </a:rPr>
              <a:t>Tool may have biases in generating treatment recommendations</a:t>
            </a:r>
            <a:endParaRPr sz="1679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89"/>
              <a:buNone/>
            </a:pPr>
            <a:r>
              <a:t/>
            </a:r>
            <a:endParaRPr sz="1679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789"/>
              <a:buNone/>
            </a:pPr>
            <a:r>
              <a:t/>
            </a:r>
            <a:endParaRPr sz="1679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Foundations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602">
                <a:solidFill>
                  <a:srgbClr val="000000"/>
                </a:solidFill>
              </a:rPr>
              <a:t>Natural Language Processing (NLP):</a:t>
            </a:r>
            <a:endParaRPr b="1" sz="1602">
              <a:solidFill>
                <a:srgbClr val="000000"/>
              </a:solidFill>
            </a:endParaRPr>
          </a:p>
          <a:p>
            <a:pPr indent="-3303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3"/>
              <a:buChar char="●"/>
            </a:pPr>
            <a:r>
              <a:rPr lang="en-GB" sz="1602">
                <a:solidFill>
                  <a:srgbClr val="000000"/>
                </a:solidFill>
              </a:rPr>
              <a:t>NLP is a field of computer science that deals with the interaction between computers and human language.</a:t>
            </a:r>
            <a:endParaRPr sz="1602">
              <a:solidFill>
                <a:srgbClr val="000000"/>
              </a:solidFill>
            </a:endParaRPr>
          </a:p>
          <a:p>
            <a:pPr indent="-3303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Char char="●"/>
            </a:pPr>
            <a:r>
              <a:rPr lang="en-GB" sz="1602">
                <a:solidFill>
                  <a:srgbClr val="000000"/>
                </a:solidFill>
              </a:rPr>
              <a:t>It helps to perform tasks like translation, sentiment analysis, and summarization.</a:t>
            </a:r>
            <a:endParaRPr sz="16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Foundations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602">
                <a:solidFill>
                  <a:srgbClr val="000000"/>
                </a:solidFill>
              </a:rPr>
              <a:t>Transformers:</a:t>
            </a:r>
            <a:endParaRPr b="1" sz="1602">
              <a:solidFill>
                <a:srgbClr val="000000"/>
              </a:solidFill>
            </a:endParaRPr>
          </a:p>
          <a:p>
            <a:pPr indent="-3303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3"/>
              <a:buChar char="●"/>
            </a:pPr>
            <a:r>
              <a:rPr lang="en-GB" sz="1602">
                <a:solidFill>
                  <a:srgbClr val="000000"/>
                </a:solidFill>
              </a:rPr>
              <a:t>Transformers are a deep learning architecture that has revolutionized NLP.</a:t>
            </a:r>
            <a:endParaRPr sz="1602">
              <a:solidFill>
                <a:srgbClr val="000000"/>
              </a:solidFill>
            </a:endParaRPr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Char char="●"/>
            </a:pPr>
            <a:r>
              <a:rPr lang="en-GB" sz="1602">
                <a:solidFill>
                  <a:srgbClr val="000000"/>
                </a:solidFill>
              </a:rPr>
              <a:t>They rely on an attention mechanism to capture long-range dependencies between words in a sentence.</a:t>
            </a:r>
            <a:endParaRPr sz="1602">
              <a:solidFill>
                <a:srgbClr val="000000"/>
              </a:solidFill>
            </a:endParaRPr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Char char="●"/>
            </a:pPr>
            <a:r>
              <a:rPr lang="en-GB" sz="1602">
                <a:solidFill>
                  <a:srgbClr val="000000"/>
                </a:solidFill>
              </a:rPr>
              <a:t>They have achieved state-of-the-art results in various NLP tasks, including machine translation, text summarization, and question answering.</a:t>
            </a:r>
            <a:endParaRPr sz="16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Studies on Medical Report Analysis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4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-GB" sz="1587">
                <a:solidFill>
                  <a:srgbClr val="000000"/>
                </a:solidFill>
              </a:rPr>
              <a:t>Rule-based systems: Handcrafted rules are used to extract specific information from medical reports.</a:t>
            </a:r>
            <a:endParaRPr sz="1587">
              <a:solidFill>
                <a:srgbClr val="000000"/>
              </a:solidFill>
            </a:endParaRPr>
          </a:p>
          <a:p>
            <a:pPr indent="-3294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-GB" sz="1587">
                <a:solidFill>
                  <a:srgbClr val="000000"/>
                </a:solidFill>
              </a:rPr>
              <a:t>Statistical methods: Statistical models are used to identify patterns in medical reports.</a:t>
            </a:r>
            <a:endParaRPr sz="1587">
              <a:solidFill>
                <a:srgbClr val="000000"/>
              </a:solidFill>
            </a:endParaRPr>
          </a:p>
          <a:p>
            <a:pPr indent="-3294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-GB" sz="1587">
                <a:solidFill>
                  <a:srgbClr val="000000"/>
                </a:solidFill>
              </a:rPr>
              <a:t>Machine learning approaches: Supervised machine learning techniques are used to train models to extract information from medical reports.</a:t>
            </a:r>
            <a:endParaRPr sz="158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8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Prior Approaches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Rule-based systems are brittle and require manual updates as medical report formats change.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Statistical methods may not capture complex relationships between words in medical reports.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Traditional machine learning approaches often require large amounts of labeled data for training.</a:t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972">
                <a:solidFill>
                  <a:srgbClr val="000000"/>
                </a:solidFill>
              </a:rPr>
              <a:t>Feasibility</a:t>
            </a:r>
            <a:r>
              <a:rPr lang="en-GB" sz="29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972">
                <a:solidFill>
                  <a:srgbClr val="000000"/>
                </a:solidFill>
              </a:rPr>
              <a:t>Study </a:t>
            </a:r>
            <a:endParaRPr sz="29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Technical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Transformer and Google Colab are the key technologies used.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Team consists of students with shared enthusiasm of AI, NLP and Deep Learning</a:t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972">
                <a:solidFill>
                  <a:srgbClr val="000000"/>
                </a:solidFill>
              </a:rPr>
              <a:t>Feasibility</a:t>
            </a:r>
            <a:r>
              <a:rPr lang="en-GB" sz="29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972">
                <a:solidFill>
                  <a:srgbClr val="000000"/>
                </a:solidFill>
              </a:rPr>
              <a:t>Study </a:t>
            </a:r>
            <a:endParaRPr sz="29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Operational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The necessary resources and support systems are in place to successfully implement and deploy the tool.</a:t>
            </a:r>
            <a:endParaRPr sz="2000">
              <a:solidFill>
                <a:srgbClr val="1F1F1F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en-GB" sz="1600">
                <a:solidFill>
                  <a:srgbClr val="1F1F1F"/>
                </a:solidFill>
              </a:rPr>
              <a:t>The medScribe team will implement appropriate security measures, such as encryption and access control, to protect patient privacy and confidentiality.</a:t>
            </a:r>
            <a:endParaRPr sz="20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972">
                <a:solidFill>
                  <a:srgbClr val="000000"/>
                </a:solidFill>
              </a:rPr>
              <a:t>Feasibility</a:t>
            </a:r>
            <a:r>
              <a:rPr lang="en-GB" sz="29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972">
                <a:solidFill>
                  <a:srgbClr val="000000"/>
                </a:solidFill>
              </a:rPr>
              <a:t>Study </a:t>
            </a:r>
            <a:endParaRPr sz="29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Economic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This is a research based project for our college work. So we do not seek funds </a:t>
            </a:r>
            <a:r>
              <a:rPr lang="en-GB" sz="1600">
                <a:solidFill>
                  <a:srgbClr val="1F1F1F"/>
                </a:solidFill>
              </a:rPr>
              <a:t>but in the future after deploying it, the team has developed a plan to secure funding, obtain the necessary resources, and sustain the project after it is deployed.</a:t>
            </a:r>
            <a:endParaRPr sz="2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972">
                <a:solidFill>
                  <a:srgbClr val="000000"/>
                </a:solidFill>
              </a:rPr>
              <a:t>Feasibility</a:t>
            </a:r>
            <a:r>
              <a:rPr lang="en-GB" sz="29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972">
                <a:solidFill>
                  <a:srgbClr val="000000"/>
                </a:solidFill>
              </a:rPr>
              <a:t>Study </a:t>
            </a:r>
            <a:endParaRPr sz="29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Schedule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449" y="1616863"/>
            <a:ext cx="5314477" cy="24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Brief Overview</a:t>
            </a:r>
            <a:endParaRPr sz="2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Introduction:</a:t>
            </a:r>
            <a:endParaRPr b="1" sz="20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In an era of advanced technology, AI in healthcare serves as a transformative force, revolutionizing patient care.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Augmenting medical expertise.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Improving accuracy, and streamlining processes.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Ultimately ensuring better health outcomes for all.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34400" y="1560050"/>
            <a:ext cx="82752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Research question: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How can Transformer-based medical report analyser provide clear and explainable summaries and treatment recommendation for healthcare professionals to trust AI-assisted decision-making?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How can Transformer-based models be optimized to accurately summarize medical reports while simplifying medical jargon and retaining crucial information?</a:t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F1F1F"/>
                </a:solidFill>
              </a:rPr>
              <a:t>Data Preparation: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Collect electronic health records (EHRs) from Bhaktapur hospital</a:t>
            </a:r>
            <a:endParaRPr sz="1600">
              <a:solidFill>
                <a:srgbClr val="1F1F1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○"/>
            </a:pPr>
            <a:r>
              <a:rPr lang="en-GB" sz="1600">
                <a:solidFill>
                  <a:srgbClr val="1F1F1F"/>
                </a:solidFill>
              </a:rPr>
              <a:t>EHR of case reports </a:t>
            </a:r>
            <a:endParaRPr sz="1600">
              <a:solidFill>
                <a:srgbClr val="1F1F1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○"/>
            </a:pPr>
            <a:r>
              <a:rPr lang="en-GB" sz="1600">
                <a:solidFill>
                  <a:srgbClr val="1F1F1F"/>
                </a:solidFill>
              </a:rPr>
              <a:t>Lab investigation report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Ensure data privacy and confidentiality</a:t>
            </a:r>
            <a:endParaRPr sz="16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Data preprocessing: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Clean and prepare EHR data for transformer training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Address data inconsistencies and missing values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Model development: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Employ a transformer-based language model.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Fine-tune the pre-trained model on the prepared medical report dataset.</a:t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</a:rPr>
              <a:t>Evaluation: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Evaluate the performance of the trained model on a held-out test set.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en-GB" sz="1600">
                <a:solidFill>
                  <a:srgbClr val="1F1F1F"/>
                </a:solidFill>
              </a:rPr>
              <a:t>Use metrics such as precision, recall, and F1-score to assess the model's accuracy.</a:t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00" y="405375"/>
            <a:ext cx="6765575" cy="50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type="title"/>
          </p:nvPr>
        </p:nvSpPr>
        <p:spPr>
          <a:xfrm>
            <a:off x="481225" y="1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Methodology of the proposed system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Algorithms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>
                <a:solidFill>
                  <a:srgbClr val="1F1F1F"/>
                </a:solidFill>
              </a:rPr>
              <a:t>Steps in Transformer architecture are:</a:t>
            </a:r>
            <a:endParaRPr sz="1700">
              <a:solidFill>
                <a:srgbClr val="1F1F1F"/>
              </a:solidFill>
            </a:endParaRPr>
          </a:p>
          <a:p>
            <a:pPr indent="-296068" lvl="0" marL="457200" rtl="0" algn="l">
              <a:spcBef>
                <a:spcPts val="4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1700">
                <a:solidFill>
                  <a:srgbClr val="1F1F1F"/>
                </a:solidFill>
              </a:rPr>
              <a:t>Embedding</a:t>
            </a:r>
            <a:endParaRPr sz="1700">
              <a:solidFill>
                <a:srgbClr val="1F1F1F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1700">
                <a:solidFill>
                  <a:srgbClr val="1F1F1F"/>
                </a:solidFill>
              </a:rPr>
              <a:t>Positional Encoding</a:t>
            </a:r>
            <a:r>
              <a:rPr lang="en-GB" sz="1700">
                <a:solidFill>
                  <a:srgbClr val="1F1F1F"/>
                </a:solidFill>
              </a:rPr>
              <a:t> </a:t>
            </a:r>
            <a:endParaRPr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</a:rPr>
              <a:t>Where: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6068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</a:rPr>
              <a:t> is the position of the word in the sentence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</a:rPr>
              <a:t> is the index of the positional encoding dimension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dmodel</a:t>
            </a: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</a:rPr>
              <a:t> is the dimension of the embedding vectors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2004775"/>
            <a:ext cx="4178400" cy="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50" y="185688"/>
            <a:ext cx="5297450" cy="47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Algorithms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80">
                <a:solidFill>
                  <a:srgbClr val="1F1F1F"/>
                </a:solidFill>
              </a:rPr>
              <a:t>Scaled dot-product attention head</a:t>
            </a:r>
            <a:endParaRPr b="1" sz="228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8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8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80">
              <a:solidFill>
                <a:srgbClr val="1F1F1F"/>
              </a:solidFill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</a:rPr>
              <a:t>Where:</a:t>
            </a:r>
            <a:endParaRPr sz="2877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1676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</a:rPr>
              <a:t> is the query vector</a:t>
            </a:r>
            <a:endParaRPr sz="2877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1676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</a:rPr>
              <a:t> is the key vector</a:t>
            </a:r>
            <a:endParaRPr sz="2877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1676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</a:rPr>
              <a:t> is the value vector</a:t>
            </a:r>
            <a:endParaRPr sz="2877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1676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dk</a:t>
            </a:r>
            <a:r>
              <a:rPr lang="en-GB" sz="2877">
                <a:solidFill>
                  <a:srgbClr val="1F1F1F"/>
                </a:solidFill>
                <a:highlight>
                  <a:srgbClr val="FFFFFF"/>
                </a:highlight>
              </a:rPr>
              <a:t> is the dimension of the key vector</a:t>
            </a:r>
            <a:endParaRPr sz="2877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1409700"/>
            <a:ext cx="44862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72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Brief Overview</a:t>
            </a:r>
            <a:endParaRPr sz="2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88150" y="1629400"/>
            <a:ext cx="796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Objective: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To develop a medical report analysis system using transformers </a:t>
            </a:r>
            <a:r>
              <a:rPr lang="en-GB" sz="1600">
                <a:solidFill>
                  <a:srgbClr val="000000"/>
                </a:solidFill>
              </a:rPr>
              <a:t>architecture</a:t>
            </a:r>
            <a:r>
              <a:rPr lang="en-GB" sz="1600">
                <a:solidFill>
                  <a:srgbClr val="000000"/>
                </a:solidFill>
              </a:rPr>
              <a:t> and NLP techniques.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To provide concise summary.(based on textual reports of patients)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To provide treatment recommendation. </a:t>
            </a:r>
            <a:r>
              <a:rPr lang="en-GB" sz="1600">
                <a:solidFill>
                  <a:srgbClr val="000000"/>
                </a:solidFill>
              </a:rPr>
              <a:t>(based on textual reports of patients)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Algorithms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1F1F"/>
                </a:solidFill>
              </a:rPr>
              <a:t>Multi-head attention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1F1F"/>
                </a:solidFill>
              </a:rPr>
              <a:t>W</a:t>
            </a:r>
            <a:r>
              <a:rPr lang="en-GB" sz="1200">
                <a:solidFill>
                  <a:srgbClr val="1F1F1F"/>
                </a:solidFill>
              </a:rPr>
              <a:t>here,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-GB" sz="1200">
                <a:solidFill>
                  <a:srgbClr val="1F1F1F"/>
                </a:solidFill>
              </a:rPr>
              <a:t>the matrix X is the concatenation of word embeddings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-GB" sz="1200">
                <a:solidFill>
                  <a:srgbClr val="1F1F1F"/>
                </a:solidFill>
              </a:rPr>
              <a:t>the matrices WiQ, Wik, WiV are "projection matrices" owned by individual attention head i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-GB" sz="1200">
                <a:solidFill>
                  <a:srgbClr val="1F1F1F"/>
                </a:solidFill>
              </a:rPr>
              <a:t>W0 is a final projection matrix owned by the whole multi-headed attention head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5" y="1945725"/>
            <a:ext cx="7671949" cy="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141725" y="16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Working Mechanism of Proposed System</a:t>
            </a:r>
            <a:endParaRPr sz="1800"/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25" y="613475"/>
            <a:ext cx="6716724" cy="50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-------------–</a:t>
            </a:r>
            <a:r>
              <a:rPr lang="en-GB" sz="2000"/>
              <a:t>The End—----------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Brief Overview</a:t>
            </a:r>
            <a:endParaRPr sz="2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7650" y="1546100"/>
            <a:ext cx="76887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600">
                <a:solidFill>
                  <a:srgbClr val="000000"/>
                </a:solidFill>
              </a:rPr>
              <a:t>Expected Outcomes: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automation of report summarization and abnormality detection will save valuable time for healthcare providers.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Healthcare professionals can quickly grasp the key information, leading to more efficient decision-making and diagnosis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Patients will gain a better understanding of their medical conditions, fostering informed decision-making 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Problem Statement</a:t>
            </a:r>
            <a:endParaRPr sz="2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85950" y="1497675"/>
            <a:ext cx="76887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0000"/>
                </a:solidFill>
              </a:rPr>
              <a:t>Challenges in manual medical report analysis: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Time-consuming and challenging task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Identification of key information can be difficult, especially for complex cases or multiple reports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Generating concise summaries for patient understanding can be challenging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Developing personalized treatment plans based on individual medical history can be complex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Rationale of Study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13025" y="1360725"/>
            <a:ext cx="76887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Significance: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Automating information extraction from medical reports can significantly improve efficiency and accuracy.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Transformers have demonstrated superior performance in natural language processing tasks.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 transformer-based medical report analysis system can revolutionize healthcare data management and analysis.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Rationale of Study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-GB" sz="1700">
                <a:solidFill>
                  <a:srgbClr val="000000"/>
                </a:solidFill>
              </a:rPr>
              <a:t>Benefits for clinicians: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Save time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Improve accuracy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Make better decisions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Provide better care to patients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210">
                <a:solidFill>
                  <a:srgbClr val="000000"/>
                </a:solidFill>
              </a:rPr>
              <a:t>.</a:t>
            </a:r>
            <a:endParaRPr sz="12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Rationale of Study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000000"/>
                </a:solidFill>
              </a:rPr>
              <a:t>Benefits for patients: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Improve understanding of their medical conditions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Make informed decisions about their care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Receive better care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57200"/>
            <a:ext cx="58102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