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BA9C58-E48D-4BDC-BEDD-1C678E222077}"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BC097-015C-4951-8CCE-B64B5E0D199D}"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A9C58-E48D-4BDC-BEDD-1C678E222077}"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BA9C58-E48D-4BDC-BEDD-1C678E222077}"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A9C58-E48D-4BDC-BEDD-1C678E222077}"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A9C58-E48D-4BDC-BEDD-1C678E222077}" type="datetimeFigureOut">
              <a:rPr lang="en-IN" smtClean="0"/>
              <a:t>23-05-2019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BC097-015C-4951-8CCE-B64B5E0D199D}"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BA9C58-E48D-4BDC-BEDD-1C678E222077}"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BA9C58-E48D-4BDC-BEDD-1C678E222077}" type="datetimeFigureOut">
              <a:rPr lang="en-IN" smtClean="0"/>
              <a:t>23-05-2019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BC097-015C-4951-8CCE-B64B5E0D199D}"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A9C58-E48D-4BDC-BEDD-1C678E222077}" type="datetimeFigureOut">
              <a:rPr lang="en-IN" smtClean="0"/>
              <a:t>23-05-2019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9C58-E48D-4BDC-BEDD-1C678E222077}" type="datetimeFigureOut">
              <a:rPr lang="en-IN" smtClean="0"/>
              <a:t>23-05-2019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9C58-E48D-4BDC-BEDD-1C678E222077}"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BC097-015C-4951-8CCE-B64B5E0D199D}"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9C58-E48D-4BDC-BEDD-1C678E222077}" type="datetimeFigureOut">
              <a:rPr lang="en-IN" smtClean="0"/>
              <a:t>23-05-2019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BC097-015C-4951-8CCE-B64B5E0D199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1BA9C58-E48D-4BDC-BEDD-1C678E222077}" type="datetimeFigureOut">
              <a:rPr lang="en-IN" smtClean="0"/>
              <a:t>23-05-2019</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67BC097-015C-4951-8CCE-B64B5E0D19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988840"/>
            <a:ext cx="8136904" cy="1440160"/>
          </a:xfrm>
        </p:spPr>
        <p:txBody>
          <a:bodyPr/>
          <a:lstStyle/>
          <a:p>
            <a:r>
              <a:rPr lang="en-IN" sz="4800" dirty="0" smtClean="0"/>
              <a:t> </a:t>
            </a:r>
            <a:r>
              <a:rPr lang="en-IN" sz="4800" dirty="0" smtClean="0"/>
              <a:t> ANUVAA  </a:t>
            </a:r>
            <a:r>
              <a:rPr lang="en-IN" sz="4800" dirty="0" smtClean="0"/>
              <a:t>DIGITAL  AGENCY</a:t>
            </a:r>
            <a:endParaRPr lang="en-IN" sz="4800" dirty="0"/>
          </a:p>
        </p:txBody>
      </p:sp>
      <p:sp>
        <p:nvSpPr>
          <p:cNvPr id="3" name="Subtitle 2"/>
          <p:cNvSpPr>
            <a:spLocks noGrp="1"/>
          </p:cNvSpPr>
          <p:nvPr>
            <p:ph type="subTitle" idx="1"/>
          </p:nvPr>
        </p:nvSpPr>
        <p:spPr>
          <a:xfrm>
            <a:off x="683568" y="3573016"/>
            <a:ext cx="7848872" cy="3096344"/>
          </a:xfrm>
        </p:spPr>
        <p:txBody>
          <a:bodyPr>
            <a:normAutofit/>
          </a:bodyPr>
          <a:lstStyle/>
          <a:p>
            <a:r>
              <a:rPr lang="en-IN" sz="4000" dirty="0"/>
              <a:t> </a:t>
            </a:r>
            <a:r>
              <a:rPr lang="en-IN" sz="4000" dirty="0" smtClean="0"/>
              <a:t>Social Media Marketing Services</a:t>
            </a:r>
            <a:endParaRPr lang="en-IN" sz="4000" dirty="0"/>
          </a:p>
        </p:txBody>
      </p:sp>
      <p:pic>
        <p:nvPicPr>
          <p:cNvPr id="4" name="Picture 2" descr="C:\Users\Rohan\Downloads\image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783" y="476672"/>
            <a:ext cx="2223774"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8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990600"/>
          </a:xfrm>
        </p:spPr>
        <p:txBody>
          <a:bodyPr>
            <a:normAutofit/>
          </a:bodyPr>
          <a:lstStyle/>
          <a:p>
            <a:r>
              <a:rPr lang="en-IN" dirty="0" smtClean="0"/>
              <a:t>  About Anuvaa</a:t>
            </a:r>
            <a:endParaRPr lang="en-IN" dirty="0"/>
          </a:p>
        </p:txBody>
      </p:sp>
      <p:sp>
        <p:nvSpPr>
          <p:cNvPr id="3" name="Content Placeholder 2"/>
          <p:cNvSpPr>
            <a:spLocks noGrp="1"/>
          </p:cNvSpPr>
          <p:nvPr>
            <p:ph idx="1"/>
          </p:nvPr>
        </p:nvSpPr>
        <p:spPr>
          <a:xfrm>
            <a:off x="490693" y="1988840"/>
            <a:ext cx="8229600" cy="4591920"/>
          </a:xfrm>
        </p:spPr>
        <p:txBody>
          <a:bodyPr/>
          <a:lstStyle/>
          <a:p>
            <a:pPr>
              <a:buFont typeface="Courier New" pitchFamily="49" charset="0"/>
              <a:buChar char="o"/>
            </a:pPr>
            <a:r>
              <a:rPr lang="en-IN" sz="1800" dirty="0" smtClean="0"/>
              <a:t> Anuvaa is a digital marketing agency firm which aids  different digital marketing institutes and clients with their </a:t>
            </a:r>
            <a:r>
              <a:rPr lang="en-IN" sz="1800" dirty="0"/>
              <a:t>S</a:t>
            </a:r>
            <a:r>
              <a:rPr lang="en-IN" sz="1800" dirty="0" smtClean="0"/>
              <a:t>EO and SMM </a:t>
            </a:r>
            <a:r>
              <a:rPr lang="en-IN" sz="1800" dirty="0"/>
              <a:t>C</a:t>
            </a:r>
            <a:r>
              <a:rPr lang="en-IN" sz="1800" dirty="0" smtClean="0"/>
              <a:t>ampaigns.</a:t>
            </a:r>
          </a:p>
          <a:p>
            <a:endParaRPr lang="en-IN" dirty="0"/>
          </a:p>
          <a:p>
            <a:pPr>
              <a:buFont typeface="Courier New" pitchFamily="49" charset="0"/>
              <a:buChar char="o"/>
            </a:pPr>
            <a:r>
              <a:rPr lang="en-IN" sz="1800" dirty="0" smtClean="0"/>
              <a:t> We </a:t>
            </a:r>
            <a:r>
              <a:rPr lang="en-IN" sz="1800" dirty="0"/>
              <a:t>create profit-driven SEO strategies that help you get </a:t>
            </a:r>
            <a:r>
              <a:rPr lang="en-IN" sz="1800" dirty="0" smtClean="0"/>
              <a:t> more </a:t>
            </a:r>
            <a:r>
              <a:rPr lang="en-IN" sz="1800" dirty="0"/>
              <a:t>traffic and better </a:t>
            </a:r>
            <a:r>
              <a:rPr lang="en-IN" sz="1800" dirty="0" smtClean="0"/>
              <a:t>conversions.</a:t>
            </a:r>
          </a:p>
          <a:p>
            <a:endParaRPr lang="en-IN" dirty="0"/>
          </a:p>
          <a:p>
            <a:pPr>
              <a:buFont typeface="Courier New" pitchFamily="49" charset="0"/>
              <a:buChar char="o"/>
            </a:pPr>
            <a:r>
              <a:rPr lang="en-IN" sz="1800" dirty="0" smtClean="0"/>
              <a:t> Increase the site traffic by the help of SEO.</a:t>
            </a:r>
          </a:p>
          <a:p>
            <a:endParaRPr lang="en-IN" dirty="0"/>
          </a:p>
          <a:p>
            <a:pPr>
              <a:buFont typeface="Courier New" pitchFamily="49" charset="0"/>
              <a:buChar char="o"/>
            </a:pPr>
            <a:r>
              <a:rPr lang="en-IN" sz="1800" dirty="0" smtClean="0"/>
              <a:t> A </a:t>
            </a:r>
            <a:r>
              <a:rPr lang="en-IN" sz="1800" dirty="0"/>
              <a:t>professional digital marketing firm such as ours can </a:t>
            </a:r>
            <a:r>
              <a:rPr lang="en-IN" sz="1800" dirty="0" smtClean="0"/>
              <a:t>conduct </a:t>
            </a:r>
            <a:r>
              <a:rPr lang="en-IN" sz="1800" dirty="0"/>
              <a:t>a meticulous competition analysis for your firm</a:t>
            </a:r>
          </a:p>
        </p:txBody>
      </p:sp>
      <p:pic>
        <p:nvPicPr>
          <p:cNvPr id="4098" name="Picture 2" descr="C:\Users\Rohan\Downloads\image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04663"/>
            <a:ext cx="1618063" cy="130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8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90600"/>
          </a:xfrm>
        </p:spPr>
        <p:txBody>
          <a:bodyPr>
            <a:noAutofit/>
          </a:bodyPr>
          <a:lstStyle/>
          <a:p>
            <a:r>
              <a:rPr lang="en-IN" dirty="0" smtClean="0"/>
              <a:t/>
            </a:r>
            <a:br>
              <a:rPr lang="en-IN" dirty="0" smtClean="0"/>
            </a:br>
            <a:r>
              <a:rPr lang="en-IN" dirty="0" smtClean="0"/>
              <a:t> Our Services For SMM</a:t>
            </a:r>
            <a:endParaRPr lang="en-IN" dirty="0"/>
          </a:p>
        </p:txBody>
      </p:sp>
      <p:sp>
        <p:nvSpPr>
          <p:cNvPr id="3" name="Content Placeholder 2"/>
          <p:cNvSpPr>
            <a:spLocks noGrp="1"/>
          </p:cNvSpPr>
          <p:nvPr>
            <p:ph idx="1"/>
          </p:nvPr>
        </p:nvSpPr>
        <p:spPr>
          <a:xfrm>
            <a:off x="467544" y="1844824"/>
            <a:ext cx="8424936" cy="4560168"/>
          </a:xfrm>
        </p:spPr>
        <p:txBody>
          <a:bodyPr/>
          <a:lstStyle/>
          <a:p>
            <a:pPr>
              <a:buFont typeface="Courier New" pitchFamily="49" charset="0"/>
              <a:buChar char="o"/>
            </a:pPr>
            <a:endParaRPr lang="en-IN" sz="1800" dirty="0" smtClean="0"/>
          </a:p>
          <a:p>
            <a:pPr>
              <a:buFont typeface="Courier New" pitchFamily="49" charset="0"/>
              <a:buChar char="o"/>
            </a:pPr>
            <a:r>
              <a:rPr lang="en-IN" sz="1800" dirty="0" smtClean="0"/>
              <a:t>Tough </a:t>
            </a:r>
            <a:r>
              <a:rPr lang="en-IN" sz="1800" dirty="0"/>
              <a:t>competition is a factor that plays a strong role when it comes to low rankings on Google </a:t>
            </a:r>
            <a:r>
              <a:rPr lang="en-IN" sz="1800" dirty="0" smtClean="0"/>
              <a:t>it </a:t>
            </a:r>
            <a:r>
              <a:rPr lang="en-IN" sz="1800" dirty="0"/>
              <a:t>must be monitored</a:t>
            </a:r>
            <a:r>
              <a:rPr lang="en-IN" sz="1800" dirty="0" smtClean="0"/>
              <a:t>.</a:t>
            </a:r>
          </a:p>
          <a:p>
            <a:pPr marL="0" indent="0" fontAlgn="base">
              <a:buNone/>
            </a:pPr>
            <a:endParaRPr lang="en-IN" dirty="0" smtClean="0"/>
          </a:p>
          <a:p>
            <a:pPr fontAlgn="base">
              <a:buFont typeface="Courier New" pitchFamily="49" charset="0"/>
              <a:buChar char="o"/>
            </a:pPr>
            <a:r>
              <a:rPr lang="en-IN" sz="1800" dirty="0" smtClean="0"/>
              <a:t>Various </a:t>
            </a:r>
            <a:r>
              <a:rPr lang="en-IN" sz="1800" dirty="0"/>
              <a:t>methods that could be used to track them down.</a:t>
            </a:r>
          </a:p>
          <a:p>
            <a:pPr fontAlgn="base">
              <a:buFont typeface="Wingdings" pitchFamily="2" charset="2"/>
              <a:buChar char="Ø"/>
            </a:pPr>
            <a:endParaRPr lang="en-IN" sz="1600" dirty="0" smtClean="0"/>
          </a:p>
          <a:p>
            <a:pPr fontAlgn="base">
              <a:buFont typeface="Wingdings" pitchFamily="2" charset="2"/>
              <a:buChar char="Ø"/>
            </a:pPr>
            <a:r>
              <a:rPr lang="en-IN" sz="1600" dirty="0" smtClean="0"/>
              <a:t>Track </a:t>
            </a:r>
            <a:r>
              <a:rPr lang="en-IN" sz="1600" dirty="0"/>
              <a:t>the competition for long tail keywords</a:t>
            </a:r>
          </a:p>
          <a:p>
            <a:pPr fontAlgn="base">
              <a:buFont typeface="Wingdings" pitchFamily="2" charset="2"/>
              <a:buChar char="Ø"/>
            </a:pPr>
            <a:endParaRPr lang="en-IN" sz="1600" dirty="0" smtClean="0"/>
          </a:p>
          <a:p>
            <a:pPr fontAlgn="base">
              <a:buFont typeface="Wingdings" pitchFamily="2" charset="2"/>
              <a:buChar char="Ø"/>
            </a:pPr>
            <a:r>
              <a:rPr lang="en-IN" sz="1600" dirty="0" smtClean="0"/>
              <a:t>All </a:t>
            </a:r>
            <a:r>
              <a:rPr lang="en-IN" sz="1600" dirty="0"/>
              <a:t>the major players in that niche</a:t>
            </a:r>
          </a:p>
          <a:p>
            <a:pPr fontAlgn="base">
              <a:buFont typeface="Wingdings" pitchFamily="2" charset="2"/>
              <a:buChar char="Ø"/>
            </a:pPr>
            <a:endParaRPr lang="en-IN" sz="1600" dirty="0" smtClean="0"/>
          </a:p>
          <a:p>
            <a:pPr fontAlgn="base">
              <a:buFont typeface="Wingdings" pitchFamily="2" charset="2"/>
              <a:buChar char="Ø"/>
            </a:pPr>
            <a:r>
              <a:rPr lang="en-IN" sz="1600" dirty="0" smtClean="0"/>
              <a:t>Websites </a:t>
            </a:r>
            <a:r>
              <a:rPr lang="en-IN" sz="1600" dirty="0"/>
              <a:t>those have high rankings on Google with similar keywords</a:t>
            </a:r>
            <a:r>
              <a:rPr lang="en-IN" sz="1600" dirty="0" smtClean="0"/>
              <a:t>.</a:t>
            </a:r>
          </a:p>
          <a:p>
            <a:pPr fontAlgn="base">
              <a:buFont typeface="Wingdings" pitchFamily="2" charset="2"/>
              <a:buChar char="Ø"/>
            </a:pPr>
            <a:endParaRPr lang="en-IN" sz="1600" dirty="0"/>
          </a:p>
          <a:p>
            <a:pPr fontAlgn="base">
              <a:buFont typeface="Wingdings" pitchFamily="2" charset="2"/>
              <a:buChar char="Ø"/>
            </a:pPr>
            <a:r>
              <a:rPr lang="en-IN" sz="1600" dirty="0" smtClean="0"/>
              <a:t>Creating Backlinks.</a:t>
            </a:r>
          </a:p>
          <a:p>
            <a:pPr fontAlgn="base">
              <a:buFont typeface="Wingdings" pitchFamily="2" charset="2"/>
              <a:buChar char="Ø"/>
            </a:pPr>
            <a:endParaRPr lang="en-IN" sz="1600" dirty="0"/>
          </a:p>
          <a:p>
            <a:pPr fontAlgn="base">
              <a:buFont typeface="Wingdings" pitchFamily="2" charset="2"/>
              <a:buChar char="Ø"/>
            </a:pPr>
            <a:endParaRPr lang="en-IN" sz="1600" dirty="0"/>
          </a:p>
          <a:p>
            <a:endParaRPr lang="en-IN" dirty="0"/>
          </a:p>
        </p:txBody>
      </p:sp>
      <p:pic>
        <p:nvPicPr>
          <p:cNvPr id="6" name="Picture 2" descr="C:\Users\Rohan\Downloads\image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345" y="620688"/>
            <a:ext cx="1601119"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20688"/>
            <a:ext cx="8229600" cy="990600"/>
          </a:xfrm>
        </p:spPr>
        <p:txBody>
          <a:bodyPr/>
          <a:lstStyle/>
          <a:p>
            <a:r>
              <a:rPr lang="en-IN" dirty="0" smtClean="0"/>
              <a:t>Our Services For SMM</a:t>
            </a:r>
            <a:endParaRPr lang="en-IN" dirty="0"/>
          </a:p>
        </p:txBody>
      </p:sp>
      <p:sp>
        <p:nvSpPr>
          <p:cNvPr id="3" name="Content Placeholder 2"/>
          <p:cNvSpPr>
            <a:spLocks noGrp="1"/>
          </p:cNvSpPr>
          <p:nvPr>
            <p:ph idx="1"/>
          </p:nvPr>
        </p:nvSpPr>
        <p:spPr>
          <a:xfrm>
            <a:off x="323528" y="1628800"/>
            <a:ext cx="8435280" cy="4876800"/>
          </a:xfrm>
        </p:spPr>
        <p:txBody>
          <a:bodyPr>
            <a:normAutofit/>
          </a:bodyPr>
          <a:lstStyle/>
          <a:p>
            <a:endParaRPr lang="en-IN" dirty="0" smtClean="0"/>
          </a:p>
          <a:p>
            <a:r>
              <a:rPr lang="en-IN" sz="2800" dirty="0" smtClean="0"/>
              <a:t>Social Media Marketing.</a:t>
            </a:r>
          </a:p>
          <a:p>
            <a:pPr>
              <a:buFont typeface="Wingdings" pitchFamily="2" charset="2"/>
              <a:buChar char="Ø"/>
            </a:pPr>
            <a:endParaRPr lang="en-IN" sz="2100" dirty="0" smtClean="0"/>
          </a:p>
          <a:p>
            <a:pPr>
              <a:buFont typeface="Wingdings" pitchFamily="2" charset="2"/>
              <a:buChar char="Ø"/>
            </a:pPr>
            <a:r>
              <a:rPr lang="en-IN" dirty="0" smtClean="0"/>
              <a:t>Facebook.</a:t>
            </a:r>
          </a:p>
          <a:p>
            <a:pPr>
              <a:buFont typeface="Wingdings" pitchFamily="2" charset="2"/>
              <a:buChar char="Ø"/>
            </a:pPr>
            <a:r>
              <a:rPr lang="en-IN" dirty="0" smtClean="0"/>
              <a:t>Twitter.</a:t>
            </a:r>
          </a:p>
          <a:p>
            <a:pPr>
              <a:buFont typeface="Wingdings" pitchFamily="2" charset="2"/>
              <a:buChar char="Ø"/>
            </a:pPr>
            <a:r>
              <a:rPr lang="en-IN" dirty="0" smtClean="0"/>
              <a:t>Linkedin.</a:t>
            </a:r>
          </a:p>
          <a:p>
            <a:pPr>
              <a:buFont typeface="Wingdings" pitchFamily="2" charset="2"/>
              <a:buChar char="Ø"/>
            </a:pPr>
            <a:r>
              <a:rPr lang="en-IN" dirty="0" smtClean="0"/>
              <a:t>Pinterest.</a:t>
            </a:r>
          </a:p>
          <a:p>
            <a:pPr>
              <a:buFont typeface="Wingdings" pitchFamily="2" charset="2"/>
              <a:buChar char="Ø"/>
            </a:pPr>
            <a:r>
              <a:rPr lang="en-IN" dirty="0" smtClean="0"/>
              <a:t>YouTube.</a:t>
            </a:r>
          </a:p>
          <a:p>
            <a:pPr>
              <a:buFont typeface="Wingdings" pitchFamily="2" charset="2"/>
              <a:buChar char="Ø"/>
            </a:pPr>
            <a:endParaRPr lang="en-IN" sz="1800" dirty="0"/>
          </a:p>
        </p:txBody>
      </p:sp>
      <p:pic>
        <p:nvPicPr>
          <p:cNvPr id="5" name="Picture 2" descr="C:\Users\Rohan\Downloads\image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476672"/>
            <a:ext cx="1584176" cy="128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42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229600" cy="990600"/>
          </a:xfrm>
        </p:spPr>
        <p:txBody>
          <a:bodyPr>
            <a:normAutofit fontScale="90000"/>
          </a:bodyPr>
          <a:lstStyle/>
          <a:p>
            <a:r>
              <a:rPr lang="en-IN" dirty="0" smtClean="0"/>
              <a:t/>
            </a:r>
            <a:br>
              <a:rPr lang="en-IN" dirty="0" smtClean="0"/>
            </a:br>
            <a:r>
              <a:rPr lang="en-IN" dirty="0" smtClean="0"/>
              <a:t>Facebook</a:t>
            </a:r>
            <a:endParaRPr lang="en-IN" dirty="0"/>
          </a:p>
        </p:txBody>
      </p:sp>
      <p:sp>
        <p:nvSpPr>
          <p:cNvPr id="3" name="Content Placeholder 2"/>
          <p:cNvSpPr>
            <a:spLocks noGrp="1"/>
          </p:cNvSpPr>
          <p:nvPr>
            <p:ph idx="1"/>
          </p:nvPr>
        </p:nvSpPr>
        <p:spPr>
          <a:xfrm>
            <a:off x="251520" y="2636912"/>
            <a:ext cx="8712968" cy="4876800"/>
          </a:xfrm>
        </p:spPr>
        <p:txBody>
          <a:bodyPr>
            <a:normAutofit/>
          </a:bodyPr>
          <a:lstStyle/>
          <a:p>
            <a:endParaRPr lang="en-IN" sz="1800" dirty="0" smtClean="0"/>
          </a:p>
          <a:p>
            <a:endParaRPr lang="en-IN" sz="1600" dirty="0" smtClean="0"/>
          </a:p>
          <a:p>
            <a:endParaRPr lang="en-IN" sz="1600" dirty="0"/>
          </a:p>
          <a:p>
            <a:pPr marL="0" indent="0">
              <a:buNone/>
            </a:pPr>
            <a:endParaRPr lang="en-IN" sz="1600" dirty="0" smtClean="0"/>
          </a:p>
          <a:p>
            <a:pPr marL="0" indent="0">
              <a:buNone/>
            </a:pPr>
            <a:endParaRPr lang="en-IN" sz="1600" dirty="0" smtClean="0"/>
          </a:p>
          <a:p>
            <a:pPr marL="0" indent="0">
              <a:buNone/>
            </a:pPr>
            <a:r>
              <a:rPr lang="en-IN" sz="1400" dirty="0" smtClean="0"/>
              <a:t>Facebook </a:t>
            </a:r>
            <a:r>
              <a:rPr lang="en-IN" sz="1400" dirty="0"/>
              <a:t>is a booming platform for companies. </a:t>
            </a:r>
            <a:r>
              <a:rPr lang="en-IN" sz="1400" dirty="0" smtClean="0"/>
              <a:t>Application </a:t>
            </a:r>
            <a:r>
              <a:rPr lang="en-IN" sz="1400" dirty="0"/>
              <a:t>development on social media has caught up really </a:t>
            </a:r>
            <a:r>
              <a:rPr lang="en-IN" sz="1400" dirty="0" smtClean="0"/>
              <a:t>fast. Anuvaa </a:t>
            </a:r>
            <a:r>
              <a:rPr lang="en-IN" sz="1400" dirty="0"/>
              <a:t>has an ace team of professionals and resources that are highly capable of building Facebook applications. </a:t>
            </a:r>
            <a:endParaRPr lang="en-IN" sz="1400" dirty="0" smtClean="0"/>
          </a:p>
          <a:p>
            <a:pPr marL="0" indent="0">
              <a:buNone/>
            </a:pPr>
            <a:endParaRPr lang="en-IN" sz="1400" dirty="0"/>
          </a:p>
          <a:p>
            <a:pPr marL="0" indent="0">
              <a:buNone/>
            </a:pPr>
            <a:r>
              <a:rPr lang="en-IN" sz="1400" dirty="0" smtClean="0"/>
              <a:t>These </a:t>
            </a:r>
            <a:r>
              <a:rPr lang="en-IN" sz="1400" dirty="0"/>
              <a:t>applications permit you to keep your customers involved in your page by framing them around quizzes, sports events, sending gifts, </a:t>
            </a:r>
            <a:r>
              <a:rPr lang="en-IN" sz="1400" dirty="0" smtClean="0"/>
              <a:t>etc. There </a:t>
            </a:r>
            <a:r>
              <a:rPr lang="en-IN" sz="1400" dirty="0"/>
              <a:t>are different themes around which social media applications can </a:t>
            </a:r>
            <a:r>
              <a:rPr lang="en-IN" sz="1400" dirty="0" smtClean="0"/>
              <a:t>revolve like sharing stories, trivia, contests, marketplace, </a:t>
            </a:r>
            <a:r>
              <a:rPr lang="en-IN" sz="1400" dirty="0" err="1" smtClean="0"/>
              <a:t>flashgame</a:t>
            </a:r>
            <a:r>
              <a:rPr lang="en-IN" sz="1400" dirty="0" smtClean="0"/>
              <a:t> &amp; votes.</a:t>
            </a:r>
          </a:p>
          <a:p>
            <a:endParaRPr lang="en-IN" sz="1600" dirty="0"/>
          </a:p>
          <a:p>
            <a:endParaRPr lang="en-IN" sz="1800" dirty="0"/>
          </a:p>
        </p:txBody>
      </p:sp>
      <p:pic>
        <p:nvPicPr>
          <p:cNvPr id="5" name="Picture 2" descr="C:\Users\Rohan\Downloads\images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476671"/>
            <a:ext cx="1584176" cy="12183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ohan\Downloads\Facebook-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1700808"/>
            <a:ext cx="4824536" cy="212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0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48680"/>
            <a:ext cx="8229600" cy="990600"/>
          </a:xfrm>
        </p:spPr>
        <p:txBody>
          <a:bodyPr/>
          <a:lstStyle/>
          <a:p>
            <a:r>
              <a:rPr lang="en-IN" dirty="0" smtClean="0"/>
              <a:t>Twitter</a:t>
            </a:r>
            <a:endParaRPr lang="en-IN" dirty="0"/>
          </a:p>
        </p:txBody>
      </p:sp>
      <p:pic>
        <p:nvPicPr>
          <p:cNvPr id="6146" name="Picture 2" descr="C:\Users\Rohan\Downloads\Twitter_bird_logo-300x3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1" y="1556793"/>
            <a:ext cx="2520281" cy="21134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Rohan\Downloads\imag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404663"/>
            <a:ext cx="1584176" cy="12183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536" y="3789040"/>
            <a:ext cx="8424936" cy="2462213"/>
          </a:xfrm>
          <a:prstGeom prst="rect">
            <a:avLst/>
          </a:prstGeom>
        </p:spPr>
        <p:txBody>
          <a:bodyPr wrap="square">
            <a:spAutoFit/>
          </a:bodyPr>
          <a:lstStyle/>
          <a:p>
            <a:r>
              <a:rPr lang="en-IN" sz="1400" dirty="0" smtClean="0"/>
              <a:t>Twitter is a social media website that houses a lot of people. The world is a small place but the evolution of social media has made it way smaller. Businesses have started to use this to promote their brands and improve and increase their customer base. Creating ads is not something that anyone can do. Even if firms feel that creating an ad is easy then they should know that creating an ad that has an impact is what they should do.</a:t>
            </a:r>
          </a:p>
          <a:p>
            <a:endParaRPr lang="en-IN" sz="1400" dirty="0" smtClean="0"/>
          </a:p>
          <a:p>
            <a:r>
              <a:rPr lang="en-IN" sz="1400" dirty="0" smtClean="0"/>
              <a:t>Hiring professionals at </a:t>
            </a:r>
            <a:r>
              <a:rPr lang="en-IN" sz="1400" dirty="0" err="1" smtClean="0"/>
              <a:t>Anuvaa</a:t>
            </a:r>
            <a:r>
              <a:rPr lang="en-IN" sz="1400" dirty="0" smtClean="0"/>
              <a:t> will </a:t>
            </a:r>
            <a:r>
              <a:rPr lang="en-IN" sz="1400" dirty="0" smtClean="0"/>
              <a:t>ensure that the advertisements that are paid for have an impact on the audience they are targeting. We try to use this social media platform to the utmost because it has a lot of scope. There are millions and millions of users who have created accounts on Twitter, even if one-tenth of them are interested in the kind of business that you are advertising about then your customer base exceeds tremendously.</a:t>
            </a:r>
            <a:endParaRPr lang="en-IN" sz="1400" dirty="0"/>
          </a:p>
        </p:txBody>
      </p:sp>
    </p:spTree>
    <p:extLst>
      <p:ext uri="{BB962C8B-B14F-4D97-AF65-F5344CB8AC3E}">
        <p14:creationId xmlns:p14="http://schemas.microsoft.com/office/powerpoint/2010/main" val="49389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229600" cy="990600"/>
          </a:xfrm>
        </p:spPr>
        <p:txBody>
          <a:bodyPr/>
          <a:lstStyle/>
          <a:p>
            <a:r>
              <a:rPr lang="en-IN" dirty="0" smtClean="0"/>
              <a:t>Pinterest</a:t>
            </a:r>
            <a:endParaRPr lang="en-IN" dirty="0"/>
          </a:p>
        </p:txBody>
      </p:sp>
      <p:sp>
        <p:nvSpPr>
          <p:cNvPr id="3" name="Content Placeholder 2"/>
          <p:cNvSpPr>
            <a:spLocks noGrp="1"/>
          </p:cNvSpPr>
          <p:nvPr>
            <p:ph idx="1"/>
          </p:nvPr>
        </p:nvSpPr>
        <p:spPr>
          <a:xfrm>
            <a:off x="179512" y="4005064"/>
            <a:ext cx="8712968" cy="2736304"/>
          </a:xfrm>
        </p:spPr>
        <p:txBody>
          <a:bodyPr>
            <a:normAutofit lnSpcReduction="10000"/>
          </a:bodyPr>
          <a:lstStyle/>
          <a:p>
            <a:pPr marL="0" indent="0">
              <a:buNone/>
            </a:pPr>
            <a:r>
              <a:rPr lang="en-IN" sz="1400" dirty="0" smtClean="0"/>
              <a:t>Professionals at </a:t>
            </a:r>
            <a:r>
              <a:rPr lang="en-IN" sz="1400" dirty="0"/>
              <a:t>Anuvaa strongly believe in doing work that helps generate </a:t>
            </a:r>
            <a:r>
              <a:rPr lang="en-IN" sz="1400" dirty="0" smtClean="0"/>
              <a:t>revenue and business. Therefore</a:t>
            </a:r>
            <a:r>
              <a:rPr lang="en-IN" sz="1400" dirty="0"/>
              <a:t>, we find it extremely important to give the right message to the customers of our clients. We have a dedicated team that works toward a common goal. Systematic planning and research is what keeps the ball rolling. Social media can be used as a strong weapon. This weapon is common for all but if you know how to handle it only then you come out </a:t>
            </a:r>
            <a:r>
              <a:rPr lang="en-IN" sz="1400" dirty="0" smtClean="0"/>
              <a:t>shinning. The </a:t>
            </a:r>
            <a:r>
              <a:rPr lang="en-IN" sz="1400" dirty="0"/>
              <a:t>best part is that you can work with people who can handle it for you</a:t>
            </a:r>
            <a:r>
              <a:rPr lang="en-IN" sz="1400" dirty="0" smtClean="0"/>
              <a:t>.</a:t>
            </a:r>
          </a:p>
          <a:p>
            <a:pPr marL="0" indent="0">
              <a:buNone/>
            </a:pPr>
            <a:endParaRPr lang="en-IN" sz="1400" dirty="0" smtClean="0"/>
          </a:p>
          <a:p>
            <a:pPr marL="0" indent="0">
              <a:buNone/>
            </a:pPr>
            <a:r>
              <a:rPr lang="en-IN" sz="1400" dirty="0" smtClean="0"/>
              <a:t>This </a:t>
            </a:r>
            <a:r>
              <a:rPr lang="en-IN" sz="1400" dirty="0"/>
              <a:t>rise in the use of Pinterest calls for businesses to understand the importance of this platform. Reaching out to customers on social networking websites and adopting strategies for the success of the same is done by almost everyone in today’s times. A new social networking </a:t>
            </a:r>
            <a:r>
              <a:rPr lang="en-IN" sz="1400" dirty="0" smtClean="0"/>
              <a:t>website based on image sharing social,</a:t>
            </a:r>
            <a:r>
              <a:rPr lang="en-IN" sz="1400" dirty="0"/>
              <a:t> </a:t>
            </a:r>
            <a:r>
              <a:rPr lang="en-IN" sz="1400" dirty="0" smtClean="0"/>
              <a:t>that </a:t>
            </a:r>
            <a:r>
              <a:rPr lang="en-IN" sz="1400" dirty="0"/>
              <a:t>functions with the support of images should help businesses flash their character in an easier and better manner</a:t>
            </a:r>
            <a:r>
              <a:rPr lang="en-IN" sz="1400" dirty="0" smtClean="0"/>
              <a:t>. </a:t>
            </a:r>
            <a:endParaRPr lang="en-IN" sz="14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628800"/>
            <a:ext cx="2736304" cy="212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476671"/>
            <a:ext cx="1440160" cy="110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8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76672"/>
            <a:ext cx="8229600" cy="990600"/>
          </a:xfrm>
        </p:spPr>
        <p:txBody>
          <a:bodyPr/>
          <a:lstStyle/>
          <a:p>
            <a:r>
              <a:rPr lang="en-IN" dirty="0" smtClean="0"/>
              <a:t>Linkedin</a:t>
            </a:r>
            <a:endParaRPr lang="en-IN" dirty="0"/>
          </a:p>
        </p:txBody>
      </p:sp>
      <p:sp>
        <p:nvSpPr>
          <p:cNvPr id="3" name="Content Placeholder 2"/>
          <p:cNvSpPr>
            <a:spLocks noGrp="1"/>
          </p:cNvSpPr>
          <p:nvPr>
            <p:ph idx="1"/>
          </p:nvPr>
        </p:nvSpPr>
        <p:spPr>
          <a:xfrm>
            <a:off x="179512" y="3429000"/>
            <a:ext cx="8856984" cy="3024336"/>
          </a:xfrm>
        </p:spPr>
        <p:txBody>
          <a:bodyPr>
            <a:normAutofit/>
          </a:bodyPr>
          <a:lstStyle/>
          <a:p>
            <a:pPr marL="0" indent="0">
              <a:buNone/>
            </a:pPr>
            <a:r>
              <a:rPr lang="en-IN" sz="1400" dirty="0" smtClean="0"/>
              <a:t>LinkedIn is </a:t>
            </a:r>
            <a:r>
              <a:rPr lang="en-IN" sz="1400" dirty="0"/>
              <a:t>an influential platform for business-to-business marketing. Advertising on this website can help to attract people who may be interested in your business or influencers who can help you get more business. Basically, LinkedIn is there to promote businesses. It depends on how well you use it. On LinkedIn, if a marketer has developed a good ad that talks about the right products and services for the right customer base, then the products will sell very quickly. If the ad is right but targeted customers are not, then it will still be called a </a:t>
            </a:r>
            <a:r>
              <a:rPr lang="en-IN" sz="1400" dirty="0" smtClean="0"/>
              <a:t>poor ad</a:t>
            </a:r>
            <a:r>
              <a:rPr lang="en-IN" sz="1400" dirty="0" smtClean="0"/>
              <a:t>.</a:t>
            </a:r>
          </a:p>
          <a:p>
            <a:pPr marL="0" indent="0">
              <a:buNone/>
            </a:pPr>
            <a:endParaRPr lang="en-IN" sz="1400" dirty="0"/>
          </a:p>
          <a:p>
            <a:pPr marL="0" indent="0">
              <a:buNone/>
            </a:pPr>
            <a:r>
              <a:rPr lang="en-IN" sz="1400" dirty="0"/>
              <a:t>They also help to create a strong web presence. Businesses need to set a budget that they are willing to spend when they decide to advertise by pay per click methods</a:t>
            </a:r>
            <a:r>
              <a:rPr lang="en-IN" sz="1400" dirty="0" smtClean="0"/>
              <a:t>. </a:t>
            </a:r>
            <a:r>
              <a:rPr lang="en-IN" sz="1400" dirty="0"/>
              <a:t>It is not possible for businesses to create these ads by themselves. Professionals should build these advertisements, as they can create advertisements that accommodate everything that needs to be put into the ad in the limited character spaces. Also, since we have experience in making these ads, we know what kind of ads attract what kind of customers. The advertisement should be uniquely done in order to trap customer attention.</a:t>
            </a:r>
            <a:endParaRPr lang="en-IN" sz="1400" dirty="0" smtClean="0"/>
          </a:p>
          <a:p>
            <a:pPr marL="0" indent="0">
              <a:buNone/>
            </a:pPr>
            <a:endParaRPr lang="en-IN" sz="1400" dirty="0"/>
          </a:p>
          <a:p>
            <a:pPr marL="0" indent="0">
              <a:buNone/>
            </a:pPr>
            <a:endParaRPr lang="en-IN" sz="1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476671"/>
            <a:ext cx="1512168" cy="116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1728753" cy="17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58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YouTube</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476671"/>
            <a:ext cx="1728192" cy="133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descr="C:\Users\Rohan\Downloads\youtube-logo.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1628800"/>
            <a:ext cx="3960440" cy="16561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512" y="3501008"/>
            <a:ext cx="8496944" cy="3939540"/>
          </a:xfrm>
          <a:prstGeom prst="rect">
            <a:avLst/>
          </a:prstGeom>
        </p:spPr>
        <p:txBody>
          <a:bodyPr wrap="square">
            <a:spAutoFit/>
          </a:bodyPr>
          <a:lstStyle/>
          <a:p>
            <a:pPr fontAlgn="base"/>
            <a:r>
              <a:rPr lang="en-IN" sz="1400" dirty="0" smtClean="0"/>
              <a:t>After Google, </a:t>
            </a:r>
            <a:r>
              <a:rPr lang="en-IN" sz="1400" dirty="0" err="1" smtClean="0"/>
              <a:t>Youtube</a:t>
            </a:r>
            <a:r>
              <a:rPr lang="en-IN" sz="1400" dirty="0" smtClean="0"/>
              <a:t> has the highest page views. It is commonly considered that this is a platform for entertainment but it goes beyond that. It provides opportunities to businessmen to market their products and service offerings to people across the globe. </a:t>
            </a:r>
            <a:r>
              <a:rPr lang="en-IN" sz="1400" dirty="0"/>
              <a:t>Since </a:t>
            </a:r>
            <a:r>
              <a:rPr lang="en-IN" sz="1400" dirty="0" err="1"/>
              <a:t>Y</a:t>
            </a:r>
            <a:r>
              <a:rPr lang="en-IN" sz="1400" dirty="0" err="1" smtClean="0"/>
              <a:t>outube</a:t>
            </a:r>
            <a:r>
              <a:rPr lang="en-IN" sz="1400" dirty="0" smtClean="0"/>
              <a:t> </a:t>
            </a:r>
            <a:r>
              <a:rPr lang="en-IN" sz="1400" dirty="0"/>
              <a:t>is a social marketing website that serves people from all over the world, marketing on this domain will only yield positive results</a:t>
            </a:r>
            <a:r>
              <a:rPr lang="en-IN" sz="1400" dirty="0" smtClean="0"/>
              <a:t>.</a:t>
            </a:r>
            <a:r>
              <a:rPr lang="en-IN" sz="1400" dirty="0"/>
              <a:t> </a:t>
            </a:r>
            <a:r>
              <a:rPr lang="en-IN" sz="1400" dirty="0" err="1"/>
              <a:t>Youtube</a:t>
            </a:r>
            <a:r>
              <a:rPr lang="en-IN" sz="1400" dirty="0"/>
              <a:t> marketing allows you to create a community and links the right people. It allows users to like and comment on videos. </a:t>
            </a:r>
            <a:endParaRPr lang="en-IN" sz="1400" dirty="0" smtClean="0"/>
          </a:p>
          <a:p>
            <a:pPr fontAlgn="base"/>
            <a:endParaRPr lang="en-IN" sz="1400" dirty="0"/>
          </a:p>
          <a:p>
            <a:pPr fontAlgn="base"/>
            <a:r>
              <a:rPr lang="en-IN" sz="1400" dirty="0" smtClean="0"/>
              <a:t>This </a:t>
            </a:r>
            <a:r>
              <a:rPr lang="en-IN" sz="1400" dirty="0"/>
              <a:t>feedback helps firms, as they understand clearly what customers are looking for. With this information, businesses can make changes in their offerings in a way that they can attract more and more customers towards </a:t>
            </a:r>
            <a:r>
              <a:rPr lang="en-IN" sz="1400" dirty="0" smtClean="0"/>
              <a:t>themselves. Another </a:t>
            </a:r>
            <a:r>
              <a:rPr lang="en-IN" sz="1400" dirty="0"/>
              <a:t>benefit of advertising on </a:t>
            </a:r>
            <a:r>
              <a:rPr lang="en-IN" sz="1400" dirty="0" err="1"/>
              <a:t>Y</a:t>
            </a:r>
            <a:r>
              <a:rPr lang="en-IN" sz="1400" dirty="0" err="1" smtClean="0"/>
              <a:t>outube</a:t>
            </a:r>
            <a:r>
              <a:rPr lang="en-IN" sz="1400" dirty="0" smtClean="0"/>
              <a:t> </a:t>
            </a:r>
            <a:r>
              <a:rPr lang="en-IN" sz="1400" dirty="0"/>
              <a:t>is that you can embed the link on your own website or blog, that will help your current and potential customers understand the workings of your organization as videos and graphics are usually </a:t>
            </a:r>
            <a:r>
              <a:rPr lang="en-IN" sz="1400" dirty="0" smtClean="0"/>
              <a:t>self-explanatory. The </a:t>
            </a:r>
            <a:r>
              <a:rPr lang="en-IN" sz="1400" dirty="0"/>
              <a:t>benefits of going online on </a:t>
            </a:r>
            <a:r>
              <a:rPr lang="en-IN" sz="1400" dirty="0" err="1"/>
              <a:t>youtube</a:t>
            </a:r>
            <a:r>
              <a:rPr lang="en-IN" sz="1400" dirty="0"/>
              <a:t> are many. A professional is well aware of how to tap these benefits and </a:t>
            </a:r>
            <a:r>
              <a:rPr lang="en-IN" sz="1400" dirty="0" smtClean="0"/>
              <a:t>experience utmost </a:t>
            </a:r>
            <a:r>
              <a:rPr lang="en-IN" sz="1400" dirty="0"/>
              <a:t>results out of it.</a:t>
            </a:r>
          </a:p>
          <a:p>
            <a:endParaRPr lang="en-IN" dirty="0" smtClean="0"/>
          </a:p>
          <a:p>
            <a:endParaRPr lang="en-IN" dirty="0"/>
          </a:p>
          <a:p>
            <a:endParaRPr lang="en-IN" dirty="0"/>
          </a:p>
        </p:txBody>
      </p:sp>
    </p:spTree>
    <p:extLst>
      <p:ext uri="{BB962C8B-B14F-4D97-AF65-F5344CB8AC3E}">
        <p14:creationId xmlns:p14="http://schemas.microsoft.com/office/powerpoint/2010/main" val="2950682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875</TotalTime>
  <Words>942</Words>
  <Application>Microsoft Office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  ANUVAA  DIGITAL  AGENCY</vt:lpstr>
      <vt:lpstr>  About Anuvaa</vt:lpstr>
      <vt:lpstr>  Our Services For SMM</vt:lpstr>
      <vt:lpstr>Our Services For SMM</vt:lpstr>
      <vt:lpstr> Facebook</vt:lpstr>
      <vt:lpstr>Twitter</vt:lpstr>
      <vt:lpstr>Pinterest</vt:lpstr>
      <vt:lpstr>Linkedin</vt:lpstr>
      <vt:lpstr>YouTube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ANUVAA DIGITAL AGENCY.</dc:title>
  <dc:creator>Rohan</dc:creator>
  <cp:lastModifiedBy>Rohan</cp:lastModifiedBy>
  <cp:revision>22</cp:revision>
  <dcterms:created xsi:type="dcterms:W3CDTF">2019-05-15T07:35:06Z</dcterms:created>
  <dcterms:modified xsi:type="dcterms:W3CDTF">2019-05-23T11:20:46Z</dcterms:modified>
</cp:coreProperties>
</file>