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bonsaiden.github.io/JavaScript-Garden/" TargetMode="External"/><Relationship Id="rId3" Type="http://schemas.openxmlformats.org/officeDocument/2006/relationships/hyperlink" Target="https://github.com/getify/You-Dont-Know-JS" TargetMode="External"/><Relationship Id="rId4" Type="http://schemas.openxmlformats.org/officeDocument/2006/relationships/hyperlink" Target="https://addyosmani.com/resources/essentialjsdesignpatterns/book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creationix/nvm" TargetMode="Externa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TODO: задачи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TODO: мемасики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Цель дня: разобраться с основами Node.js, Event Loop и основными модулями в  Node.js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Js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	Замыкания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	iife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this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arguments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Event Loop</a:t>
            </a:r>
          </a:p>
          <a:p>
            <a:pPr indent="38735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setTimeout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/>
              <a:t>Разбор примера с собеседования с setTimeout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curry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Node.js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nvm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	node versions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		https://github.com/nodejs/LTS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hello world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node-inspector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node repl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	.node_repl_history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global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require / module.exports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	cache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	circular deps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	require on the top of module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callbacks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	last argument is callback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	check for error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	first argument in callback is error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errors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	operational - handle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	programmer - crash and restart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	log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EventEmitter, Stream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observable pattern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EventEmitter api / examples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Stream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	types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	buffering / flowing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	Stream is EventEmitter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ru"/>
              <a:t>HTTP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createServer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get/post/put/anything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file upload stream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File System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Child Process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exec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execSync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spawn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npm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init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	naming rules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		dash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		use boring names for utils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	semver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		it’s for computer, not for human, 192.168.0 is OK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/>
              <a:t>		shrinkwrap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/>
              <a:t>			by default for all projects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ru"/>
              <a:t>			if devdeps --dev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install (i)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	npmsearch.com / npmjs.com / googlin with site:npmjs.com / github search with filter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		search for promise and find bluebird only on github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	--save (-S) / --save-dev (-D)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	don’t reinvent the wheel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umd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	quick notes AMD CommonJS Globals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publish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	quick note how simple it’s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start / test / run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	pre / post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	npm-run-all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		app build demo (T package.json)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nodemon / forever (pm2)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airbnb eslint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Задача на закрепление материала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Сорвенование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Ссылки</a:t>
            </a:r>
          </a:p>
          <a:p>
            <a:pPr lvl="0">
              <a:spcBef>
                <a:spcPts val="0"/>
              </a:spcBef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http://bonsaiden.github.io/JavaScript-Garden/</a:t>
            </a:r>
          </a:p>
          <a:p>
            <a:pPr lvl="0">
              <a:spcBef>
                <a:spcPts val="0"/>
              </a:spcBef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https://github.com/getify/You-Dont-Know-JS</a:t>
            </a:r>
          </a:p>
          <a:p>
            <a:pPr lvl="0">
              <a:spcBef>
                <a:spcPts val="0"/>
              </a:spcBef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https://addyosmani.com/resources/essentialjsdesignpatterns/book/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почему?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я не знаю…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создатель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TODO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Array.from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TODO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queue-stack image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demo in chrome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исполнение не блокируется для асинхронных операций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web worker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TODO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изображение добавления функции в очередь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всегда добавляется в очередь, даже если 0ms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очередь продвигается (как было сказано в прошлом слайде) только когда поток освобождается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упростим пример…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одно из решений - использовать let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это эквивалент примера с let (транспилированный с помощью babel)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можно просто заинлайнить функцию _loop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изначально нам точно известно, что curry принимает в качестве аргумента одну функцию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так же известно, что curry всегда возвращает функцию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сколько аргументов будет передаваться в run неизвестно - мы не объявляем их, потому что все равно будем их читать через arguments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если мы вызвали функцию run с достаточным количеством аргументов - тогда просто вызвать функцию, передав в нее все аргументы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иначе, мы вызываем bind над функцией run, добавляя в нее вновь переданные агрументы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Те аргументы, которые уже вызывались до этого, привязаны к этой функции.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Вызывая bind, мы прибавляем агрументы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Например, f.bind(null, 1).bind(null, 2) эквивалентно f.bind(null, 1, 2)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https://github.com/creationix/nvm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проще обновляться, проще переключаться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4 версия - lts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6-ая - последняя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DEMO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DEMO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TODO: проверить, что все ок с демо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DEMO (node-inspector folder (npm i &amp;&amp; npm start))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TODO убрать?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exports - лучше не использовать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require - будет далее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module - некоторая мета относительно модуля, а также module.exports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__filename - ...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__dirname - ...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require / module.exports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cache (DEMO)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circular deps (далее)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require синхронный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принято вызывать в начале модуля. Однако бывают исключения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Замыкание – это функция вместе со всеми внешними переменными, которые ей доступны.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Обычно, говоря «замыкание функции», подразумевают не саму эту функцию, а именно внешние переменные.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btw, лучше постараться не допускать подобных зависимостей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callbacks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last argument is callback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check for error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first argument in callback is error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don’t ẓ̫͇̯̭̣̲ͣ͑ͥ̂̐̊̓ͤ͋̃̉̔ͪͦͩ͊͑ͨȁ̗̪̮̲͕̪͉̠̮̮̞͓͕͓̬͎̓̈́ͦͤͥ͐͛ͪͫ̏͛̄͌̔l͙̘̳͔̬̺̳̼̯͎̬̝̖̝̠̘̹̖͂́̿̃͌ͪ̒ͮ̍ǵ̹͍̩̯̘͔̟͉̘͍ͭͭ̋̾ͮ̿̊ͩ͑̚ō̬̮̭̬̲̅̀̾̓̉̈́̍͋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TODO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errors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operational - handle</a:t>
            </a:r>
          </a:p>
          <a:p>
            <a:pPr indent="38735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programmer - crash and restart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	log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https://habrahabr.ru/post/222761/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 js в throw можно забросить что угодно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а просто создание ошибки не выбрасывает ее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синхронная функция - throw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асинхронная с колбеком - callback(error)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EventEmitter - ‘error’ событие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и логировать все ошибки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BOARD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Usage: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ru"/>
              <a:t>Child Process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ru"/>
              <a:t>Cluster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ru"/>
              <a:t>File System (file streams)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ru"/>
              <a:t>HTTP (reqres streams)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ru"/>
              <a:t>...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TODO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BOARD: 4 типа стримов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Типы - строки и буффер по дефолту, однако можно и объекты в objectMode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являются EE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Теоретически, функция имеет доступ ко всему внешнему скоупу, поэтому, пока функция не может быть удалена gc, весь скоуп тоже не может быть удален gc.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TODO: buffering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TODO: flowing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DEMO: server-simple (npm i &amp;&amp; npm start)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DEMO: server-methods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TODO: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async / sync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TODO: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exec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execSync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spawn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npm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init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naming rules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	dash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	use boring names for utils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semver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	it’s for computer, not for human, 192.168.0 is OK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install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npmsearch.com / npmjs.com / googlin with site:npmjs.com / github search with filter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--save / --save-dev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don’t reinvent the wheel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umd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publish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start / test / run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pre / post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npm-run-all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		app build demo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Однако, на практике, движок смотрит, какие переменные нужно скопировать в скоуп, и только их оставляет. Остальные же в итоге исчезают, и память используется в разумных количествах.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DEMO (Closure memory consumption https://iofjuupasli.github.io/startup-summer-js-intro/closure-memory/index.html)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нужно, чтобы создать скоуп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ru"/>
              <a:t>второе не прокатывает, потому что вызывать вот так внезапно можно только Function Expression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Если не добавить скобки, то js думает, что это Function Declaration, не понимает, и грустит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DEMO (IIFE https://iofjuupasli.github.io/startup-summer-js-intro/iife/index.html)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call, apply, bind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конструктор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вызов через точку на объекте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глобальный скоуп (кровь, кишки, use strict)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стрелочки es6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Node.js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js, node, npm, best practices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484525" y="0"/>
            <a:ext cx="8659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800">
                <a:solidFill>
                  <a:srgbClr val="0053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800">
                <a:solidFill>
                  <a:srgbClr val="B7734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800">
                <a:solidFill>
                  <a:srgbClr val="B7734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8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move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(dx) {</a:t>
            </a:r>
            <a:r>
              <a:rPr lang="ru" sz="1800">
                <a:solidFill>
                  <a:srgbClr val="0053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800">
                <a:solidFill>
                  <a:srgbClr val="B7734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dx;}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8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a.move(</a:t>
            </a:r>
            <a:r>
              <a:rPr lang="ru" sz="18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myNew(A, [</a:t>
            </a:r>
            <a:r>
              <a:rPr lang="ru" sz="18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b.move(</a:t>
            </a:r>
            <a:r>
              <a:rPr lang="ru" sz="18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764075" y="0"/>
            <a:ext cx="8379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2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2400">
                <a:solidFill>
                  <a:srgbClr val="0053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obj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f: f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obj.f()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obj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764075" y="0"/>
            <a:ext cx="8379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30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0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000">
                <a:solidFill>
                  <a:srgbClr val="0053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f()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0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20226_Brendan_Eich_001.jp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349" y="135299"/>
            <a:ext cx="3789300" cy="487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764075" y="0"/>
            <a:ext cx="8379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2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2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2400">
                <a:solidFill>
                  <a:srgbClr val="0053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f.</a:t>
            </a:r>
            <a:r>
              <a:rPr lang="ru" sz="24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({foo: </a:t>
            </a:r>
            <a:r>
              <a:rPr lang="ru" sz="2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'bar'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801350" y="0"/>
            <a:ext cx="8342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30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0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000">
                <a:solidFill>
                  <a:srgbClr val="0053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f.</a:t>
            </a:r>
            <a:r>
              <a:rPr lang="ru" sz="30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({foo: </a:t>
            </a:r>
            <a:r>
              <a:rPr lang="ru" sz="30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'bar'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})()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801350" y="0"/>
            <a:ext cx="8342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30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0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000">
                <a:solidFill>
                  <a:srgbClr val="0053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f().</a:t>
            </a:r>
            <a:r>
              <a:rPr lang="ru" sz="30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({foo: </a:t>
            </a:r>
            <a:r>
              <a:rPr lang="ru" sz="30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'bar'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arguments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11675" y="1017725"/>
            <a:ext cx="8659500" cy="41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(a, y)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arguments[</a:t>
            </a:r>
            <a:r>
              <a:rPr lang="ru" sz="18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ru" sz="1800">
                <a:solidFill>
                  <a:srgbClr val="AF82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1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arguments[</a:t>
            </a:r>
            <a:r>
              <a:rPr lang="ru" sz="18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ru" sz="1800">
                <a:solidFill>
                  <a:srgbClr val="AF82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2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arguments[</a:t>
            </a:r>
            <a:r>
              <a:rPr lang="ru" sz="18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ru" sz="1800">
                <a:solidFill>
                  <a:srgbClr val="AF82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undefined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arguments.</a:t>
            </a:r>
            <a:r>
              <a:rPr lang="ru" sz="1800">
                <a:solidFill>
                  <a:srgbClr val="B7734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AF82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2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8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800">
                <a:solidFill>
                  <a:srgbClr val="B7734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.slice.</a:t>
            </a:r>
            <a:r>
              <a:rPr lang="ru" sz="18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(arguments) </a:t>
            </a:r>
            <a:r>
              <a:rPr lang="ru" sz="1800">
                <a:solidFill>
                  <a:srgbClr val="AF82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[1, 2]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g(</a:t>
            </a:r>
            <a:r>
              <a:rPr lang="ru" sz="18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8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g.</a:t>
            </a:r>
            <a:r>
              <a:rPr lang="ru" sz="1800">
                <a:solidFill>
                  <a:srgbClr val="B7734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AF82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299050" y="358850"/>
            <a:ext cx="84129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30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0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(a, ...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myArgs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myArgs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.map(v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0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g(</a:t>
            </a:r>
            <a:r>
              <a:rPr lang="ru" sz="30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30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30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3000">
                <a:solidFill>
                  <a:srgbClr val="AF82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[2, 4]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g.</a:t>
            </a:r>
            <a:r>
              <a:rPr lang="ru" sz="3000">
                <a:solidFill>
                  <a:srgbClr val="B7734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000">
                <a:solidFill>
                  <a:srgbClr val="AF82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Event Loop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javascript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setTimeout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338925" y="318975"/>
            <a:ext cx="84330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8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k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8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8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(k)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8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8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}, </a:t>
            </a:r>
            <a:r>
              <a:rPr lang="ru" sz="18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8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(k)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8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558200" y="0"/>
            <a:ext cx="85857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30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0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0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i) {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30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30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30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30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}, </a:t>
            </a:r>
            <a:r>
              <a:rPr lang="ru" sz="30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558200" y="0"/>
            <a:ext cx="85857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(let i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0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0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i) {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30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30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30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30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}, </a:t>
            </a:r>
            <a:r>
              <a:rPr lang="ru" sz="30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558200" y="0"/>
            <a:ext cx="8585700" cy="50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_loop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2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_loop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(i) {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24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2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24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}, </a:t>
            </a:r>
            <a:r>
              <a:rPr lang="ru" sz="24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24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24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i) {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_loop(i)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538275" y="0"/>
            <a:ext cx="8605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30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0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0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i) {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(</a:t>
            </a:r>
            <a:r>
              <a:rPr lang="ru" sz="30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(i) {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30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30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30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30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}, </a:t>
            </a:r>
            <a:r>
              <a:rPr lang="ru" sz="30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}(i))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558200" y="0"/>
            <a:ext cx="8585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30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0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0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i) {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30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30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(i) {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30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30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}.bind(</a:t>
            </a:r>
            <a:r>
              <a:rPr lang="ru" sz="30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i), </a:t>
            </a:r>
            <a:r>
              <a:rPr lang="ru" sz="30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540450" y="0"/>
            <a:ext cx="8603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curry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(f) {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(arguments.</a:t>
            </a:r>
            <a:r>
              <a:rPr lang="ru">
                <a:solidFill>
                  <a:srgbClr val="B7734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f.</a:t>
            </a:r>
            <a:r>
              <a:rPr lang="ru">
                <a:solidFill>
                  <a:srgbClr val="B7734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f.</a:t>
            </a:r>
            <a:r>
              <a:rPr lang="ru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0053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arguments)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args </a:t>
            </a:r>
            <a:r>
              <a:rPr lang="ru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B7734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.slice.</a:t>
            </a:r>
            <a:r>
              <a:rPr lang="ru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(arguments)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B7734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.bind.</a:t>
            </a:r>
            <a:r>
              <a:rPr lang="ru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(run, [</a:t>
            </a:r>
            <a:r>
              <a:rPr lang="ru">
                <a:solidFill>
                  <a:srgbClr val="0053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ru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(args))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540450" y="0"/>
            <a:ext cx="8603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curry</a:t>
            </a:r>
            <a: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(f) {</a:t>
            </a:r>
            <a:b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(arguments.length &gt;= f.length) {</a:t>
            </a:r>
            <a:b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return f.apply(this, arguments)</a:t>
            </a:r>
            <a:b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var args = Array.prototype.slice.call(arguments)</a:t>
            </a:r>
            <a:b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Function.prototype.bind.apply(run, [this].concat(args))</a:t>
            </a:r>
            <a:b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540450" y="0"/>
            <a:ext cx="8603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curry(f) {</a:t>
            </a:r>
            <a:b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function run() {</a:t>
            </a:r>
            <a:b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(arguments.</a:t>
            </a:r>
            <a:r>
              <a:rPr b="1" lang="ru">
                <a:solidFill>
                  <a:srgbClr val="B7734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f.</a:t>
            </a:r>
            <a:r>
              <a:rPr b="1" lang="ru">
                <a:solidFill>
                  <a:srgbClr val="B7734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ru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f.</a:t>
            </a:r>
            <a:r>
              <a:rPr b="1" lang="ru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ru">
                <a:solidFill>
                  <a:srgbClr val="0053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arguments)</a:t>
            </a:r>
            <a:b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var args = Array.prototype.slice.call(arguments)</a:t>
            </a:r>
            <a:b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Function.prototype.bind.apply(run, [this].concat(args))</a:t>
            </a:r>
            <a:b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b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 чем разница между Java и JavaScript?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540450" y="0"/>
            <a:ext cx="8603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curry(f) {</a:t>
            </a:r>
            <a:b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function run() {</a:t>
            </a:r>
            <a:b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(arguments.length &gt;= f.length) {</a:t>
            </a:r>
            <a:b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return f.apply(this, arguments)</a:t>
            </a:r>
            <a:b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args </a:t>
            </a:r>
            <a:r>
              <a:rPr b="1" lang="ru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>
                <a:solidFill>
                  <a:srgbClr val="B7734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.slice.</a:t>
            </a:r>
            <a:r>
              <a:rPr b="1" lang="ru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(arguments)</a:t>
            </a:r>
            <a:b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ru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ru">
                <a:solidFill>
                  <a:srgbClr val="B7734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.bind.</a:t>
            </a:r>
            <a:r>
              <a:rPr b="1" lang="ru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(run, [</a:t>
            </a:r>
            <a:r>
              <a:rPr b="1" lang="ru">
                <a:solidFill>
                  <a:srgbClr val="0053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b="1" lang="ru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(args))</a:t>
            </a:r>
            <a:br>
              <a:rPr b="1"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2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(a, b, c) {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c;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f(</a:t>
            </a:r>
            <a:r>
              <a:rPr lang="ru" sz="24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24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24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curry(f)(</a:t>
            </a:r>
            <a:r>
              <a:rPr lang="ru" sz="24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24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lang="ru" sz="24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curry(f)(</a:t>
            </a:r>
            <a:r>
              <a:rPr lang="ru" sz="24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lang="ru" sz="24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lang="ru" sz="24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curry(f)()()()()()()()()(</a:t>
            </a:r>
            <a:r>
              <a:rPr lang="ru" sz="24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)()()()()()(</a:t>
            </a:r>
            <a:r>
              <a:rPr lang="ru" sz="24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24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Node.js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Установка: nvm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11700" y="877200"/>
            <a:ext cx="8220900" cy="39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36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nvm install v6</a:t>
            </a:r>
            <a:br>
              <a:rPr lang="ru" sz="36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6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nvm </a:t>
            </a:r>
            <a:r>
              <a:rPr lang="ru" sz="36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alias</a:t>
            </a:r>
            <a:r>
              <a:rPr lang="ru" sz="36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default v6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36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36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nvm use v4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hello world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node repl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node-inspector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global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451625" y="0"/>
            <a:ext cx="8692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(exports, require, module, __filename, __dirname)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require / module.exports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11700" y="1017725"/>
            <a:ext cx="8832300" cy="41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require(</a:t>
            </a:r>
            <a:r>
              <a:rPr lang="ru" sz="2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'path'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require(</a:t>
            </a:r>
            <a:r>
              <a:rPr lang="ru" sz="2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'ramda'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require(</a:t>
            </a:r>
            <a:r>
              <a:rPr lang="ru" sz="2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'./src/my-module'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module.exports.foo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2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'bar'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exports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foo: </a:t>
            </a:r>
            <a:r>
              <a:rPr lang="ru" sz="2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'bar'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ru"/>
              <a:t>Замыкания</a:t>
            </a:r>
          </a:p>
        </p:txBody>
      </p:sp>
      <p:pic>
        <p:nvPicPr>
          <p:cNvPr descr="fig2.pn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000" y="1017725"/>
            <a:ext cx="6180149" cy="384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/>
        </p:nvSpPr>
        <p:spPr>
          <a:xfrm>
            <a:off x="439075" y="0"/>
            <a:ext cx="8704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AF82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index.js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require(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'./a'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AF82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a.js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module.exports.aValue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'foo'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require(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'./b'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module.exports.aValue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'bar'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require(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'./b'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AF82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b.js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require(</a:t>
            </a:r>
            <a:r>
              <a:rPr lang="ru" sz="18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'./a'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8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(a.aValue) </a:t>
            </a:r>
            <a:r>
              <a:rPr lang="ru" sz="1800">
                <a:solidFill>
                  <a:srgbClr val="AF82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foo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callbacks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311700" y="1017725"/>
            <a:ext cx="8832300" cy="41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myFunction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(a, b, c, callback) {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setImmediate(() </a:t>
            </a:r>
            <a:r>
              <a:rPr lang="ru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callback(</a:t>
            </a:r>
            <a:r>
              <a:rPr lang="ru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 </a:t>
            </a:r>
            <a:r>
              <a:rPr lang="ru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ru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c)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})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myFunction(</a:t>
            </a:r>
            <a:r>
              <a:rPr lang="ru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(err, sum) </a:t>
            </a:r>
            <a:r>
              <a:rPr lang="ru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(err) {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.error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(err)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process.exit(</a:t>
            </a:r>
            <a:r>
              <a:rPr lang="ru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(sum);</a:t>
            </a:r>
            <a:b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Ошибки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551975" y="0"/>
            <a:ext cx="859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myFunc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800">
                <a:solidFill>
                  <a:srgbClr val="AF82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or doSmthAsync(...)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8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})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(e)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ru" sz="18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8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.error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(e)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myFunc()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Типы ошибок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Ошибки в программном коде: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Невалидные данные от юзера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Ошибка 3rd-party API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Разрыв соединения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Израсходование всей памяти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Обрабатывать на</a:t>
            </a:r>
            <a:r>
              <a:rPr lang="ru"/>
              <a:t> </a:t>
            </a:r>
            <a:r>
              <a:rPr lang="ru"/>
              <a:t>сколько возможно: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Retry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Информировать юзера о сути ошибки</a:t>
            </a:r>
          </a:p>
          <a:p>
            <a:pPr indent="-228600" lvl="0" marL="457200">
              <a:spcBef>
                <a:spcPts val="0"/>
              </a:spcBef>
            </a:pPr>
            <a:r>
              <a:rPr lang="ru"/>
              <a:t>Просто игнорить</a:t>
            </a:r>
          </a:p>
        </p:txBody>
      </p:sp>
      <p:sp>
        <p:nvSpPr>
          <p:cNvPr id="279" name="Shape 27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Ошибки в генетическом коде: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Опечатка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Неправильное использование API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Убивать, жестоко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EventEmitter, Stream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Observable pattern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EventEmitter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11700" y="1017725"/>
            <a:ext cx="8832300" cy="41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30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ee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0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EventEmitter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ee.on(</a:t>
            </a:r>
            <a:r>
              <a:rPr lang="ru" sz="30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'smth'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v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0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30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(v))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ee.emit(</a:t>
            </a:r>
            <a:r>
              <a:rPr lang="ru" sz="30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'smth'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 foo: </a:t>
            </a:r>
            <a:r>
              <a:rPr lang="ru" sz="30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'bar'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Streams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Readable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Writable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Duplex</a:t>
            </a:r>
          </a:p>
          <a:p>
            <a:pPr indent="-228600" lvl="0" marL="457200">
              <a:spcBef>
                <a:spcPts val="0"/>
              </a:spcBef>
            </a:pPr>
            <a:r>
              <a:rPr lang="ru"/>
              <a:t>Transform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/>
        </p:nvSpPr>
        <p:spPr>
          <a:xfrm>
            <a:off x="702525" y="0"/>
            <a:ext cx="8441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readable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getReadableStreamSomehow()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readable.on(</a:t>
            </a:r>
            <a:r>
              <a:rPr lang="ru" sz="2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'data'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chunk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2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24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(chunk.</a:t>
            </a:r>
            <a:r>
              <a:rPr lang="ru" sz="2400">
                <a:solidFill>
                  <a:srgbClr val="B7734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readable.on(</a:t>
            </a:r>
            <a:r>
              <a:rPr lang="ru" sz="2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'error'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error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2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24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.error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(error)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AF82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close, end, readable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30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0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0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brain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0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0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school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fun()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476550" y="0"/>
            <a:ext cx="8667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myStream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getWritableStreamSomehow()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myStream.</a:t>
            </a:r>
            <a:r>
              <a:rPr lang="ru" sz="24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2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'some data'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myStream.</a:t>
            </a:r>
            <a:r>
              <a:rPr lang="ru" sz="24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2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'some more data'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myStream.end(</a:t>
            </a:r>
            <a:r>
              <a:rPr lang="ru" sz="2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'done writing data'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247125" y="0"/>
            <a:ext cx="889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readable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getReadableStreamSomehow()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writable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fs.createWriteStream(</a:t>
            </a:r>
            <a:r>
              <a:rPr lang="ru" sz="2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'file.txt'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readable.pipe(writable)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HTTP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/>
        </p:nvSpPr>
        <p:spPr>
          <a:xfrm>
            <a:off x="378025" y="0"/>
            <a:ext cx="8766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http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require(</a:t>
            </a:r>
            <a:r>
              <a:rPr lang="ru" sz="2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'http'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server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http.createServer((req, res)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res.</a:t>
            </a:r>
            <a:r>
              <a:rPr lang="ru" sz="24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2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'fuf'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res.end()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server.listen(</a:t>
            </a:r>
            <a:r>
              <a:rPr lang="ru" sz="2400">
                <a:solidFill>
                  <a:srgbClr val="A8017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REST Server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File System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Child Process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npm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30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0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joe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0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brain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{}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0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0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30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university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boning(brain)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IIFE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311700" y="727650"/>
            <a:ext cx="7799100" cy="36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30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(){}());</a:t>
            </a: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30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3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(){}();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this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11700" y="1071750"/>
            <a:ext cx="88323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4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24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2400">
                <a:solidFill>
                  <a:srgbClr val="0053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.foo </a:t>
            </a:r>
            <a:r>
              <a:rPr lang="ru" sz="24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2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'bar'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f.</a:t>
            </a:r>
            <a:r>
              <a:rPr lang="ru" sz="24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({foo: </a:t>
            </a:r>
            <a:r>
              <a:rPr lang="ru" sz="2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'bar'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 </a:t>
            </a:r>
            <a:r>
              <a:rPr lang="ru" sz="2400">
                <a:solidFill>
                  <a:srgbClr val="AF82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f.</a:t>
            </a:r>
            <a:r>
              <a:rPr lang="ru" sz="24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({foo: </a:t>
            </a:r>
            <a:r>
              <a:rPr lang="ru" sz="2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'bar'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 </a:t>
            </a:r>
            <a:r>
              <a:rPr lang="ru" sz="2400">
                <a:solidFill>
                  <a:srgbClr val="AF82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b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f.</a:t>
            </a:r>
            <a:r>
              <a:rPr lang="ru" sz="24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({foo: </a:t>
            </a:r>
            <a:r>
              <a:rPr lang="ru" sz="24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'bar'</a:t>
            </a: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})() </a:t>
            </a:r>
            <a:r>
              <a:rPr lang="ru" sz="2400">
                <a:solidFill>
                  <a:srgbClr val="AF82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540450" y="223625"/>
            <a:ext cx="8603700" cy="49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21439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myNew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(constructor, args)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obj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A535A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.create(constructor.</a:t>
            </a:r>
            <a:r>
              <a:rPr lang="ru" sz="1800">
                <a:solidFill>
                  <a:srgbClr val="B7734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constructor.</a:t>
            </a:r>
            <a:r>
              <a:rPr lang="ru" sz="1800">
                <a:solidFill>
                  <a:srgbClr val="45AE3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(obj, args)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obj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