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C74831-D869-4A1C-B66C-5C16ABF9254B}">
  <a:tblStyle styleId="{9AC74831-D869-4A1C-B66C-5C16ABF9254B}"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1A91E15-A802-490E-93AC-AB1A92C6CC7E}" styleName="Table_1">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s"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337700"/>
            <a:ext cx="5017500" cy="3985200"/>
          </a:xfrm>
          <a:prstGeom prst="rect">
            <a:avLst/>
          </a:prstGeom>
        </p:spPr>
        <p:txBody>
          <a:bodyPr anchorCtr="0" anchor="t" bIns="91425" lIns="91425" rIns="91425" wrap="square" tIns="91425">
            <a:noAutofit/>
          </a:bodyPr>
          <a:lstStyle/>
          <a:p>
            <a:pPr indent="0" lvl="0" marL="0">
              <a:spcBef>
                <a:spcPts val="0"/>
              </a:spcBef>
              <a:buNone/>
            </a:pPr>
            <a:r>
              <a:rPr lang="es"/>
              <a:t>Emparejamientos en partidas oficiales de Counter-Strike</a:t>
            </a:r>
          </a:p>
          <a:p>
            <a:pPr indent="0" lvl="0" marL="0">
              <a:spcBef>
                <a:spcPts val="0"/>
              </a:spcBef>
              <a:buNone/>
            </a:pPr>
            <a:r>
              <a:t/>
            </a:r>
            <a:endParaRPr/>
          </a:p>
          <a:p>
            <a:pPr indent="0" lvl="0" marL="0">
              <a:spcBef>
                <a:spcPts val="0"/>
              </a:spcBef>
              <a:buNone/>
            </a:pPr>
            <a:r>
              <a:rPr i="1" lang="es" sz="1400"/>
              <a:t>Minería</a:t>
            </a:r>
            <a:r>
              <a:rPr i="1" lang="es" sz="1400"/>
              <a:t> de Datos</a:t>
            </a:r>
          </a:p>
        </p:txBody>
      </p:sp>
      <p:sp>
        <p:nvSpPr>
          <p:cNvPr id="135" name="Shape 135"/>
          <p:cNvSpPr txBox="1"/>
          <p:nvPr>
            <p:ph idx="1" type="subTitle"/>
          </p:nvPr>
        </p:nvSpPr>
        <p:spPr>
          <a:xfrm>
            <a:off x="5083950" y="4099600"/>
            <a:ext cx="3470700" cy="506100"/>
          </a:xfrm>
          <a:prstGeom prst="rect">
            <a:avLst/>
          </a:prstGeom>
        </p:spPr>
        <p:txBody>
          <a:bodyPr anchorCtr="0" anchor="t" bIns="91425" lIns="91425" rIns="91425" wrap="square" tIns="91425">
            <a:noAutofit/>
          </a:bodyPr>
          <a:lstStyle/>
          <a:p>
            <a:pPr indent="0" lvl="0" marL="0" rtl="0" algn="r">
              <a:spcBef>
                <a:spcPts val="0"/>
              </a:spcBef>
              <a:buNone/>
            </a:pPr>
            <a:r>
              <a:rPr lang="es" sz="1200"/>
              <a:t>Jonathan Cartagena</a:t>
            </a:r>
          </a:p>
          <a:p>
            <a:pPr indent="0" lvl="0" marL="0" algn="r">
              <a:spcBef>
                <a:spcPts val="0"/>
              </a:spcBef>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s"/>
              <a:t>Limpieza</a:t>
            </a:r>
          </a:p>
        </p:txBody>
      </p:sp>
      <p:graphicFrame>
        <p:nvGraphicFramePr>
          <p:cNvPr id="189" name="Shape 189"/>
          <p:cNvGraphicFramePr/>
          <p:nvPr/>
        </p:nvGraphicFramePr>
        <p:xfrm>
          <a:off x="1682175" y="1236525"/>
          <a:ext cx="3000000" cy="3000000"/>
        </p:xfrm>
        <a:graphic>
          <a:graphicData uri="http://schemas.openxmlformats.org/drawingml/2006/table">
            <a:tbl>
              <a:tblPr>
                <a:noFill/>
                <a:tableStyleId>{81A91E15-A802-490E-93AC-AB1A92C6CC7E}</a:tableStyleId>
              </a:tblPr>
              <a:tblGrid>
                <a:gridCol w="1910400"/>
                <a:gridCol w="1910400"/>
                <a:gridCol w="1910400"/>
              </a:tblGrid>
              <a:tr h="12700">
                <a:tc>
                  <a:txBody>
                    <a:bodyPr>
                      <a:noAutofit/>
                    </a:bodyPr>
                    <a:lstStyle/>
                    <a:p>
                      <a:pPr indent="0" lvl="0" marL="0" rtl="0" algn="ctr">
                        <a:spcBef>
                          <a:spcPts val="0"/>
                        </a:spcBef>
                        <a:buNone/>
                      </a:pPr>
                      <a:r>
                        <a:rPr lang="es" sz="1100"/>
                        <a:t>Variable</a:t>
                      </a:r>
                    </a:p>
                  </a:txBody>
                  <a:tcPr marT="63500" marB="63500" marR="63500" marL="63500">
                    <a:lnB cap="flat" cmpd="sng" w="12700">
                      <a:solidFill>
                        <a:srgbClr val="000000"/>
                      </a:solidFill>
                      <a:prstDash val="solid"/>
                      <a:round/>
                      <a:headEnd len="med" w="med" type="none"/>
                      <a:tailEnd len="med" w="med" type="none"/>
                    </a:lnB>
                    <a:solidFill>
                      <a:srgbClr val="C9DAF8"/>
                    </a:solidFill>
                  </a:tcPr>
                </a:tc>
                <a:tc>
                  <a:txBody>
                    <a:bodyPr>
                      <a:noAutofit/>
                    </a:bodyPr>
                    <a:lstStyle/>
                    <a:p>
                      <a:pPr indent="0" lvl="0" marL="0" rtl="0" algn="ctr">
                        <a:spcBef>
                          <a:spcPts val="0"/>
                        </a:spcBef>
                        <a:buNone/>
                      </a:pPr>
                      <a:r>
                        <a:rPr lang="es" sz="1100"/>
                        <a:t>Tipo</a:t>
                      </a:r>
                    </a:p>
                  </a:txBody>
                  <a:tcPr marT="63500" marB="63500" marR="63500" marL="63500">
                    <a:lnB cap="flat" cmpd="sng" w="12700">
                      <a:solidFill>
                        <a:srgbClr val="000000"/>
                      </a:solidFill>
                      <a:prstDash val="solid"/>
                      <a:round/>
                      <a:headEnd len="med" w="med" type="none"/>
                      <a:tailEnd len="med" w="med" type="none"/>
                    </a:lnB>
                    <a:solidFill>
                      <a:srgbClr val="C9DAF8"/>
                    </a:solidFill>
                  </a:tcPr>
                </a:tc>
                <a:tc>
                  <a:txBody>
                    <a:bodyPr>
                      <a:noAutofit/>
                    </a:bodyPr>
                    <a:lstStyle/>
                    <a:p>
                      <a:pPr indent="0" lvl="0" marL="0" rtl="0" algn="ctr">
                        <a:spcBef>
                          <a:spcPts val="0"/>
                        </a:spcBef>
                        <a:buNone/>
                      </a:pPr>
                      <a:r>
                        <a:rPr lang="es" sz="1100"/>
                        <a:t>Valor</a:t>
                      </a:r>
                    </a:p>
                  </a:txBody>
                  <a:tcPr marT="63500" marB="63500" marR="63500" marL="63500">
                    <a:lnB cap="flat" cmpd="sng" w="12700">
                      <a:solidFill>
                        <a:srgbClr val="000000"/>
                      </a:solidFill>
                      <a:prstDash val="solid"/>
                      <a:round/>
                      <a:headEnd len="med" w="med" type="none"/>
                      <a:tailEnd len="med" w="med" type="none"/>
                    </a:lnB>
                    <a:solidFill>
                      <a:srgbClr val="C9DAF8"/>
                    </a:solidFill>
                  </a:tcPr>
                </a:tc>
              </a:tr>
              <a:tr h="12700">
                <a:tc>
                  <a:txBody>
                    <a:bodyPr>
                      <a:noAutofit/>
                    </a:bodyPr>
                    <a:lstStyle/>
                    <a:p>
                      <a:pPr indent="0" lvl="0" marL="0" rtl="0">
                        <a:spcBef>
                          <a:spcPts val="0"/>
                        </a:spcBef>
                        <a:buNone/>
                      </a:pPr>
                      <a:r>
                        <a:rPr lang="es" sz="1100">
                          <a:solidFill>
                            <a:srgbClr val="FFFFFF"/>
                          </a:solidFill>
                        </a:rPr>
                        <a:t>bomba_sitio</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Nominal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No plantada: 1</a:t>
                      </a:r>
                    </a:p>
                    <a:p>
                      <a:pPr indent="0" lvl="0" marL="0" rtl="0">
                        <a:spcBef>
                          <a:spcPts val="0"/>
                        </a:spcBef>
                        <a:buNone/>
                      </a:pPr>
                      <a:r>
                        <a:rPr lang="es" sz="1100">
                          <a:solidFill>
                            <a:srgbClr val="FFFFFF"/>
                          </a:solidFill>
                        </a:rPr>
                        <a:t>Plantada en A: 2</a:t>
                      </a:r>
                    </a:p>
                    <a:p>
                      <a:pPr indent="0" lvl="0" marL="0" rtl="0">
                        <a:spcBef>
                          <a:spcPts val="0"/>
                        </a:spcBef>
                        <a:buNone/>
                      </a:pPr>
                      <a:r>
                        <a:rPr lang="es" sz="1100">
                          <a:solidFill>
                            <a:srgbClr val="FFFFFF"/>
                          </a:solidFill>
                        </a:rPr>
                        <a:t>Plantada en B: 3</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0" rtl="0">
                        <a:spcBef>
                          <a:spcPts val="0"/>
                        </a:spcBef>
                        <a:buNone/>
                      </a:pPr>
                      <a:r>
                        <a:rPr lang="es" sz="1100">
                          <a:solidFill>
                            <a:srgbClr val="FFFFFF"/>
                          </a:solidFill>
                        </a:rPr>
                        <a:t>hitbox</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Nominal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Cheast: 1</a:t>
                      </a:r>
                    </a:p>
                    <a:p>
                      <a:pPr indent="0" lvl="0" marL="0" rtl="0">
                        <a:spcBef>
                          <a:spcPts val="0"/>
                        </a:spcBef>
                        <a:buNone/>
                      </a:pPr>
                      <a:r>
                        <a:rPr lang="es" sz="1100">
                          <a:solidFill>
                            <a:srgbClr val="FFFFFF"/>
                          </a:solidFill>
                        </a:rPr>
                        <a:t>Generic: 2</a:t>
                      </a:r>
                    </a:p>
                    <a:p>
                      <a:pPr indent="0" lvl="0" marL="0" rtl="0">
                        <a:spcBef>
                          <a:spcPts val="0"/>
                        </a:spcBef>
                        <a:buNone/>
                      </a:pPr>
                      <a:r>
                        <a:rPr lang="es" sz="1100">
                          <a:solidFill>
                            <a:srgbClr val="FFFFFF"/>
                          </a:solidFill>
                        </a:rPr>
                        <a:t>Head: 3</a:t>
                      </a:r>
                    </a:p>
                    <a:p>
                      <a:pPr indent="0" lvl="0" marL="0" rtl="0">
                        <a:spcBef>
                          <a:spcPts val="0"/>
                        </a:spcBef>
                        <a:buNone/>
                      </a:pPr>
                      <a:r>
                        <a:rPr lang="es" sz="1100">
                          <a:solidFill>
                            <a:srgbClr val="FFFFFF"/>
                          </a:solidFill>
                        </a:rPr>
                        <a:t>LeftArm, RightArm: 4</a:t>
                      </a:r>
                    </a:p>
                    <a:p>
                      <a:pPr indent="0" lvl="0" marL="0" rtl="0">
                        <a:spcBef>
                          <a:spcPts val="0"/>
                        </a:spcBef>
                        <a:buNone/>
                      </a:pPr>
                      <a:r>
                        <a:rPr lang="es" sz="1100">
                          <a:solidFill>
                            <a:srgbClr val="FFFFFF"/>
                          </a:solidFill>
                        </a:rPr>
                        <a:t>LeftLeg, RightLeg: 5</a:t>
                      </a:r>
                    </a:p>
                    <a:p>
                      <a:pPr indent="0" lvl="0" marL="0" rtl="0">
                        <a:spcBef>
                          <a:spcPts val="0"/>
                        </a:spcBef>
                        <a:buNone/>
                      </a:pPr>
                      <a:r>
                        <a:rPr lang="es" sz="1100">
                          <a:solidFill>
                            <a:srgbClr val="FFFFFF"/>
                          </a:solidFill>
                        </a:rPr>
                        <a:t>Stomach: 6</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0" rtl="0">
                        <a:spcBef>
                          <a:spcPts val="0"/>
                        </a:spcBef>
                        <a:buNone/>
                      </a:pPr>
                      <a:r>
                        <a:rPr lang="es" sz="1100">
                          <a:solidFill>
                            <a:srgbClr val="FFFFFF"/>
                          </a:solidFill>
                        </a:rPr>
                        <a:t>eq_ganador</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Nominal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CounterTerrorist: 1</a:t>
                      </a:r>
                    </a:p>
                    <a:p>
                      <a:pPr indent="0" lvl="0" marL="0" rtl="0">
                        <a:spcBef>
                          <a:spcPts val="0"/>
                        </a:spcBef>
                        <a:buNone/>
                      </a:pPr>
                      <a:r>
                        <a:rPr lang="es" sz="1100">
                          <a:solidFill>
                            <a:srgbClr val="FFFFFF"/>
                          </a:solidFill>
                        </a:rPr>
                        <a:t>Terrorist: 2</a:t>
                      </a:r>
                    </a:p>
                    <a:p>
                      <a:pPr indent="0" lvl="0" marL="0" rtl="0">
                        <a:spcBef>
                          <a:spcPts val="0"/>
                        </a:spcBef>
                        <a:buNone/>
                      </a:pPr>
                      <a:r>
                        <a:t/>
                      </a:r>
                      <a:endParaRPr sz="1100">
                        <a:solidFill>
                          <a:srgbClr val="FFFFFF"/>
                        </a:solidFill>
                      </a:endParaRPr>
                    </a:p>
                    <a:p>
                      <a:pPr indent="0" lvl="0" marL="0" rtl="0">
                        <a:spcBef>
                          <a:spcPts val="0"/>
                        </a:spcBef>
                        <a:buNone/>
                      </a:pPr>
                      <a:r>
                        <a:t/>
                      </a:r>
                      <a:endParaRPr sz="1100">
                        <a:solidFill>
                          <a:srgbClr val="FFFFFF"/>
                        </a:solidFill>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0" rtl="0">
                        <a:spcBef>
                          <a:spcPts val="0"/>
                        </a:spcBef>
                        <a:buNone/>
                      </a:pPr>
                      <a:r>
                        <a:rPr lang="es" sz="1100">
                          <a:solidFill>
                            <a:srgbClr val="FFFFFF"/>
                          </a:solidFill>
                        </a:rPr>
                        <a:t>bomba_sitio</a:t>
                      </a:r>
                    </a:p>
                  </a:txBody>
                  <a:tcPr marT="63500" marB="63500" marR="63500" marL="63500">
                    <a:lnT cap="flat" cmpd="sng" w="12700">
                      <a:solidFill>
                        <a:srgbClr val="000000"/>
                      </a:solidFill>
                      <a:prstDash val="solid"/>
                      <a:round/>
                      <a:headEnd len="med" w="med" type="none"/>
                      <a:tailEnd len="med" w="med" type="none"/>
                    </a:lnT>
                  </a:tcPr>
                </a:tc>
                <a:tc>
                  <a:txBody>
                    <a:bodyPr>
                      <a:noAutofit/>
                    </a:bodyPr>
                    <a:lstStyle/>
                    <a:p>
                      <a:pPr indent="0" lvl="0" marL="0" rtl="0">
                        <a:spcBef>
                          <a:spcPts val="0"/>
                        </a:spcBef>
                        <a:buNone/>
                      </a:pPr>
                      <a:r>
                        <a:rPr lang="es" sz="1100">
                          <a:solidFill>
                            <a:srgbClr val="FFFFFF"/>
                          </a:solidFill>
                        </a:rPr>
                        <a:t>Nominal</a:t>
                      </a:r>
                    </a:p>
                  </a:txBody>
                  <a:tcPr marT="63500" marB="63500" marR="63500" marL="63500">
                    <a:lnT cap="flat" cmpd="sng" w="12700">
                      <a:solidFill>
                        <a:srgbClr val="000000"/>
                      </a:solidFill>
                      <a:prstDash val="solid"/>
                      <a:round/>
                      <a:headEnd len="med" w="med" type="none"/>
                      <a:tailEnd len="med" w="med" type="none"/>
                    </a:lnT>
                  </a:tcPr>
                </a:tc>
                <a:tc>
                  <a:txBody>
                    <a:bodyPr>
                      <a:noAutofit/>
                    </a:bodyPr>
                    <a:lstStyle/>
                    <a:p>
                      <a:pPr indent="0" lvl="0" marL="0" rtl="0">
                        <a:spcBef>
                          <a:spcPts val="0"/>
                        </a:spcBef>
                        <a:buNone/>
                      </a:pPr>
                      <a:r>
                        <a:rPr lang="es" sz="1100">
                          <a:solidFill>
                            <a:srgbClr val="FFFFFF"/>
                          </a:solidFill>
                        </a:rPr>
                        <a:t>No plantada: 1</a:t>
                      </a:r>
                    </a:p>
                    <a:p>
                      <a:pPr indent="0" lvl="0" marL="0" rtl="0">
                        <a:spcBef>
                          <a:spcPts val="0"/>
                        </a:spcBef>
                        <a:buNone/>
                      </a:pPr>
                      <a:r>
                        <a:rPr lang="es" sz="1100">
                          <a:solidFill>
                            <a:srgbClr val="FFFFFF"/>
                          </a:solidFill>
                        </a:rPr>
                        <a:t>Plantada en A: 2</a:t>
                      </a:r>
                    </a:p>
                    <a:p>
                      <a:pPr indent="0" lvl="0" marL="0" rtl="0">
                        <a:spcBef>
                          <a:spcPts val="0"/>
                        </a:spcBef>
                        <a:buNone/>
                      </a:pPr>
                      <a:r>
                        <a:rPr lang="es" sz="1100">
                          <a:solidFill>
                            <a:srgbClr val="FFFFFF"/>
                          </a:solidFill>
                        </a:rPr>
                        <a:t>Plantada en B: 3</a:t>
                      </a:r>
                    </a:p>
                  </a:txBody>
                  <a:tcPr marT="63500" marB="63500" marR="63500" marL="63500">
                    <a:lnT cap="flat" cmpd="sng" w="12700">
                      <a:solidFill>
                        <a:srgbClr val="000000"/>
                      </a:solidFill>
                      <a:prstDash val="solid"/>
                      <a:round/>
                      <a:headEnd len="med" w="med" type="none"/>
                      <a:tailEnd len="med" w="med"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s"/>
              <a:t>Limpieza</a:t>
            </a:r>
          </a:p>
        </p:txBody>
      </p:sp>
      <p:graphicFrame>
        <p:nvGraphicFramePr>
          <p:cNvPr id="195" name="Shape 195"/>
          <p:cNvGraphicFramePr/>
          <p:nvPr/>
        </p:nvGraphicFramePr>
        <p:xfrm>
          <a:off x="1682175" y="1236525"/>
          <a:ext cx="3000000" cy="3000000"/>
        </p:xfrm>
        <a:graphic>
          <a:graphicData uri="http://schemas.openxmlformats.org/drawingml/2006/table">
            <a:tbl>
              <a:tblPr>
                <a:noFill/>
                <a:tableStyleId>{81A91E15-A802-490E-93AC-AB1A92C6CC7E}</a:tableStyleId>
              </a:tblPr>
              <a:tblGrid>
                <a:gridCol w="1910400"/>
                <a:gridCol w="1910400"/>
                <a:gridCol w="1910400"/>
              </a:tblGrid>
              <a:tr h="12700">
                <a:tc>
                  <a:txBody>
                    <a:bodyPr>
                      <a:noAutofit/>
                    </a:bodyPr>
                    <a:lstStyle/>
                    <a:p>
                      <a:pPr indent="0" lvl="0" marL="0" rtl="0" algn="ctr">
                        <a:spcBef>
                          <a:spcPts val="0"/>
                        </a:spcBef>
                        <a:buNone/>
                      </a:pPr>
                      <a:r>
                        <a:rPr lang="es" sz="1100"/>
                        <a:t>Variable</a:t>
                      </a:r>
                    </a:p>
                  </a:txBody>
                  <a:tcPr marT="63500" marB="63500" marR="63500" marL="63500">
                    <a:lnB cap="flat" cmpd="sng" w="12700">
                      <a:solidFill>
                        <a:srgbClr val="000000"/>
                      </a:solidFill>
                      <a:prstDash val="solid"/>
                      <a:round/>
                      <a:headEnd len="med" w="med" type="none"/>
                      <a:tailEnd len="med" w="med" type="none"/>
                    </a:lnB>
                    <a:solidFill>
                      <a:srgbClr val="C9DAF8"/>
                    </a:solidFill>
                  </a:tcPr>
                </a:tc>
                <a:tc>
                  <a:txBody>
                    <a:bodyPr>
                      <a:noAutofit/>
                    </a:bodyPr>
                    <a:lstStyle/>
                    <a:p>
                      <a:pPr indent="0" lvl="0" marL="0" rtl="0" algn="ctr">
                        <a:spcBef>
                          <a:spcPts val="0"/>
                        </a:spcBef>
                        <a:buNone/>
                      </a:pPr>
                      <a:r>
                        <a:rPr lang="es" sz="1100"/>
                        <a:t>Tipo</a:t>
                      </a:r>
                    </a:p>
                  </a:txBody>
                  <a:tcPr marT="63500" marB="63500" marR="63500" marL="63500">
                    <a:lnB cap="flat" cmpd="sng" w="12700">
                      <a:solidFill>
                        <a:srgbClr val="000000"/>
                      </a:solidFill>
                      <a:prstDash val="solid"/>
                      <a:round/>
                      <a:headEnd len="med" w="med" type="none"/>
                      <a:tailEnd len="med" w="med" type="none"/>
                    </a:lnB>
                    <a:solidFill>
                      <a:srgbClr val="C9DAF8"/>
                    </a:solidFill>
                  </a:tcPr>
                </a:tc>
                <a:tc>
                  <a:txBody>
                    <a:bodyPr>
                      <a:noAutofit/>
                    </a:bodyPr>
                    <a:lstStyle/>
                    <a:p>
                      <a:pPr indent="0" lvl="0" marL="0" rtl="0" algn="ctr">
                        <a:spcBef>
                          <a:spcPts val="0"/>
                        </a:spcBef>
                        <a:buNone/>
                      </a:pPr>
                      <a:r>
                        <a:rPr lang="es" sz="1100"/>
                        <a:t>Valor</a:t>
                      </a:r>
                    </a:p>
                  </a:txBody>
                  <a:tcPr marT="63500" marB="63500" marR="63500" marL="63500">
                    <a:lnB cap="flat" cmpd="sng" w="12700">
                      <a:solidFill>
                        <a:srgbClr val="000000"/>
                      </a:solidFill>
                      <a:prstDash val="solid"/>
                      <a:round/>
                      <a:headEnd len="med" w="med" type="none"/>
                      <a:tailEnd len="med" w="med" type="none"/>
                    </a:lnB>
                    <a:solidFill>
                      <a:srgbClr val="C9DAF8"/>
                    </a:solidFill>
                  </a:tcPr>
                </a:tc>
              </a:tr>
              <a:tr h="12700">
                <a:tc>
                  <a:txBody>
                    <a:bodyPr>
                      <a:noAutofit/>
                    </a:bodyPr>
                    <a:lstStyle/>
                    <a:p>
                      <a:pPr indent="0" lvl="0" marL="0" rtl="0">
                        <a:spcBef>
                          <a:spcPts val="0"/>
                        </a:spcBef>
                        <a:buNone/>
                      </a:pPr>
                      <a:r>
                        <a:rPr lang="es" sz="1100">
                          <a:solidFill>
                            <a:srgbClr val="FFFFFF"/>
                          </a:solidFill>
                        </a:rPr>
                        <a:t>eq_ganador</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Nominal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CounterTerrorist: 1</a:t>
                      </a:r>
                    </a:p>
                    <a:p>
                      <a:pPr indent="0" lvl="0" marL="0" rtl="0">
                        <a:spcBef>
                          <a:spcPts val="0"/>
                        </a:spcBef>
                        <a:buNone/>
                      </a:pPr>
                      <a:r>
                        <a:rPr lang="es" sz="1100">
                          <a:solidFill>
                            <a:srgbClr val="FFFFFF"/>
                          </a:solidFill>
                        </a:rPr>
                        <a:t>Terrorist: 2</a:t>
                      </a:r>
                    </a:p>
                    <a:p>
                      <a:pPr indent="0" lvl="0" marL="0" rtl="0">
                        <a:spcBef>
                          <a:spcPts val="0"/>
                        </a:spcBef>
                        <a:buNone/>
                      </a:pPr>
                      <a:r>
                        <a:t/>
                      </a:r>
                      <a:endParaRPr sz="1100">
                        <a:solidFill>
                          <a:srgbClr val="FFFFFF"/>
                        </a:solidFill>
                      </a:endParaRPr>
                    </a:p>
                    <a:p>
                      <a:pPr indent="0" lvl="0" marL="0" rtl="0">
                        <a:spcBef>
                          <a:spcPts val="0"/>
                        </a:spcBef>
                        <a:buNone/>
                      </a:pPr>
                      <a:r>
                        <a:t/>
                      </a:r>
                      <a:endParaRPr sz="1100">
                        <a:solidFill>
                          <a:srgbClr val="FFFFFF"/>
                        </a:solidFill>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0" rtl="0">
                        <a:spcBef>
                          <a:spcPts val="0"/>
                        </a:spcBef>
                        <a:buNone/>
                      </a:pPr>
                      <a:r>
                        <a:rPr lang="es" sz="1100">
                          <a:solidFill>
                            <a:srgbClr val="FFFFFF"/>
                          </a:solidFill>
                        </a:rPr>
                        <a:t>tipo_ronda</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Nominal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buNone/>
                      </a:pPr>
                      <a:r>
                        <a:rPr lang="es" sz="1100">
                          <a:solidFill>
                            <a:srgbClr val="FFFFFF"/>
                          </a:solidFill>
                        </a:rPr>
                        <a:t>ECO: 1</a:t>
                      </a:r>
                    </a:p>
                    <a:p>
                      <a:pPr indent="0" lvl="0" marL="0" rtl="0">
                        <a:spcBef>
                          <a:spcPts val="0"/>
                        </a:spcBef>
                        <a:buNone/>
                      </a:pPr>
                      <a:r>
                        <a:rPr lang="es" sz="1100">
                          <a:solidFill>
                            <a:srgbClr val="FFFFFF"/>
                          </a:solidFill>
                        </a:rPr>
                        <a:t>FORCEBUY, PISTOL_ROUND, SEMIECO: 2</a:t>
                      </a:r>
                    </a:p>
                    <a:p>
                      <a:pPr indent="0" lvl="0" marL="0" rtl="0">
                        <a:spcBef>
                          <a:spcPts val="0"/>
                        </a:spcBef>
                        <a:buNone/>
                      </a:pPr>
                      <a:r>
                        <a:rPr lang="es" sz="1100">
                          <a:solidFill>
                            <a:srgbClr val="FFFFFF"/>
                          </a:solidFill>
                        </a:rPr>
                        <a:t>NORMAL: 3</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Análisis</a:t>
            </a:r>
            <a:r>
              <a:rPr lang="es"/>
              <a:t> Factorial</a:t>
            </a:r>
          </a:p>
        </p:txBody>
      </p:sp>
      <p:sp>
        <p:nvSpPr>
          <p:cNvPr id="201" name="Shape 201"/>
          <p:cNvSpPr txBox="1"/>
          <p:nvPr>
            <p:ph idx="1" type="body"/>
          </p:nvPr>
        </p:nvSpPr>
        <p:spPr>
          <a:xfrm>
            <a:off x="1297500" y="1567550"/>
            <a:ext cx="7038900" cy="3128700"/>
          </a:xfrm>
          <a:prstGeom prst="rect">
            <a:avLst/>
          </a:prstGeom>
        </p:spPr>
        <p:txBody>
          <a:bodyPr anchorCtr="0" anchor="t" bIns="91425" lIns="91425" rIns="91425" wrap="square" tIns="91425">
            <a:noAutofit/>
          </a:bodyPr>
          <a:lstStyle/>
          <a:p>
            <a:pPr indent="0" lvl="0" marL="0" rtl="0" algn="just">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s" sz="1400">
                <a:solidFill>
                  <a:srgbClr val="FFFFFF"/>
                </a:solidFill>
                <a:latin typeface="Arial"/>
                <a:ea typeface="Arial"/>
                <a:cs typeface="Arial"/>
                <a:sym typeface="Arial"/>
              </a:rPr>
              <a:t>Como la sig. &lt;0.05, se rechaza la H0 (Hipótesis nula). También se puede observar que la prueba de KMO es mayor a 0.5, que indica no rechazar la H0, teniendo sentido realizar un Análisis Factorial. </a:t>
            </a: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ctr">
              <a:spcBef>
                <a:spcPts val="0"/>
              </a:spcBef>
              <a:spcAft>
                <a:spcPts val="0"/>
              </a:spcAft>
              <a:buNone/>
            </a:pPr>
            <a:r>
              <a:rPr lang="es" sz="1400">
                <a:solidFill>
                  <a:srgbClr val="FFFFFF"/>
                </a:solidFill>
                <a:latin typeface="Arial"/>
                <a:ea typeface="Arial"/>
                <a:cs typeface="Arial"/>
                <a:sym typeface="Arial"/>
              </a:rPr>
              <a:t>Determinante 0,131</a:t>
            </a:r>
          </a:p>
        </p:txBody>
      </p:sp>
      <p:pic>
        <p:nvPicPr>
          <p:cNvPr id="202" name="Shape 202"/>
          <p:cNvPicPr preferRelativeResize="0"/>
          <p:nvPr/>
        </p:nvPicPr>
        <p:blipFill>
          <a:blip r:embed="rId3">
            <a:alphaModFix/>
          </a:blip>
          <a:stretch>
            <a:fillRect/>
          </a:stretch>
        </p:blipFill>
        <p:spPr>
          <a:xfrm>
            <a:off x="2557450" y="1567550"/>
            <a:ext cx="4029075" cy="148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Varianza Total Explicada</a:t>
            </a:r>
          </a:p>
        </p:txBody>
      </p:sp>
      <p:pic>
        <p:nvPicPr>
          <p:cNvPr id="208" name="Shape 208"/>
          <p:cNvPicPr preferRelativeResize="0"/>
          <p:nvPr/>
        </p:nvPicPr>
        <p:blipFill>
          <a:blip r:embed="rId3">
            <a:alphaModFix/>
          </a:blip>
          <a:stretch>
            <a:fillRect/>
          </a:stretch>
        </p:blipFill>
        <p:spPr>
          <a:xfrm>
            <a:off x="1704975" y="1556625"/>
            <a:ext cx="5734050" cy="208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Matriz de Componentes Rotados</a:t>
            </a:r>
          </a:p>
        </p:txBody>
      </p:sp>
      <p:graphicFrame>
        <p:nvGraphicFramePr>
          <p:cNvPr id="214" name="Shape 214"/>
          <p:cNvGraphicFramePr/>
          <p:nvPr/>
        </p:nvGraphicFramePr>
        <p:xfrm>
          <a:off x="1705000" y="1307850"/>
          <a:ext cx="3000000" cy="3000000"/>
        </p:xfrm>
        <a:graphic>
          <a:graphicData uri="http://schemas.openxmlformats.org/drawingml/2006/table">
            <a:tbl>
              <a:tblPr>
                <a:noFill/>
                <a:tableStyleId>{9AC74831-D869-4A1C-B66C-5C16ABF9254B}</a:tableStyleId>
              </a:tblPr>
              <a:tblGrid>
                <a:gridCol w="716750"/>
                <a:gridCol w="716750"/>
                <a:gridCol w="716750"/>
                <a:gridCol w="716750"/>
                <a:gridCol w="716750"/>
                <a:gridCol w="716750"/>
                <a:gridCol w="716750"/>
                <a:gridCol w="716750"/>
              </a:tblGrid>
              <a:tr h="203200">
                <a:tc gridSpan="8">
                  <a:txBody>
                    <a:bodyPr>
                      <a:noAutofit/>
                    </a:bodyPr>
                    <a:lstStyle/>
                    <a:p>
                      <a:pPr indent="0" lvl="0" marL="0" rtl="0" algn="ctr">
                        <a:lnSpc>
                          <a:spcPct val="115000"/>
                        </a:lnSpc>
                        <a:spcBef>
                          <a:spcPts val="0"/>
                        </a:spcBef>
                        <a:buNone/>
                      </a:pPr>
                      <a:r>
                        <a:rPr lang="es" sz="1000">
                          <a:solidFill>
                            <a:srgbClr val="FFFFFF"/>
                          </a:solidFill>
                        </a:rPr>
                        <a:t>Matriz de Componentes Rotados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hMerge="1"/>
                <a:tc hMerge="1"/>
                <a:tc hMerge="1"/>
                <a:tc hMerge="1"/>
                <a:tc hMerge="1"/>
                <a:tc hMerge="1"/>
                <a:tc hMerge="1"/>
              </a:tr>
              <a:tr h="203200">
                <a:tc rowSpan="2">
                  <a:txBody>
                    <a:bodyPr>
                      <a:noAutofit/>
                    </a:bodyPr>
                    <a:lstStyle/>
                    <a:p>
                      <a:pPr indent="0" lvl="0" mar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gridSpan="7">
                  <a:txBody>
                    <a:bodyPr>
                      <a:noAutofit/>
                    </a:bodyPr>
                    <a:lstStyle/>
                    <a:p>
                      <a:pPr indent="0" lvl="0" marL="0" rtl="0" algn="ctr">
                        <a:lnSpc>
                          <a:spcPct val="115000"/>
                        </a:lnSpc>
                        <a:spcBef>
                          <a:spcPts val="0"/>
                        </a:spcBef>
                        <a:buNone/>
                      </a:pPr>
                      <a:r>
                        <a:rPr lang="es" sz="1000">
                          <a:solidFill>
                            <a:srgbClr val="FFFFFF"/>
                          </a:solidFill>
                        </a:rPr>
                        <a:t>Componentes</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hMerge="1"/>
                <a:tc hMerge="1"/>
                <a:tc hMerge="1"/>
                <a:tc hMerge="1"/>
                <a:tc hMerge="1"/>
                <a:tc hMerge="1"/>
              </a:tr>
              <a:tr h="203200">
                <a:tc vMerge="1"/>
                <a:tc>
                  <a:txBody>
                    <a:bodyPr>
                      <a:noAutofit/>
                    </a:bodyPr>
                    <a:lstStyle/>
                    <a:p>
                      <a:pPr indent="0" lvl="0" marL="0" rtl="0" algn="ctr">
                        <a:lnSpc>
                          <a:spcPct val="115000"/>
                        </a:lnSpc>
                        <a:spcBef>
                          <a:spcPts val="0"/>
                        </a:spcBef>
                        <a:buNone/>
                      </a:pPr>
                      <a:r>
                        <a:rPr lang="es" sz="1000"/>
                        <a:t>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ctr">
                        <a:lnSpc>
                          <a:spcPct val="115000"/>
                        </a:lnSpc>
                        <a:spcBef>
                          <a:spcPts val="0"/>
                        </a:spcBef>
                        <a:buNone/>
                      </a:pPr>
                      <a:r>
                        <a:rPr lang="es" sz="1000"/>
                        <a:t>2</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ctr">
                        <a:lnSpc>
                          <a:spcPct val="115000"/>
                        </a:lnSpc>
                        <a:spcBef>
                          <a:spcPts val="0"/>
                        </a:spcBef>
                        <a:buNone/>
                      </a:pPr>
                      <a:r>
                        <a:rPr lang="es" sz="1000"/>
                        <a:t>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ctr">
                        <a:lnSpc>
                          <a:spcPct val="115000"/>
                        </a:lnSpc>
                        <a:spcBef>
                          <a:spcPts val="0"/>
                        </a:spcBef>
                        <a:buNone/>
                      </a:pPr>
                      <a:r>
                        <a:rPr lang="es" sz="1000"/>
                        <a:t>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ctr">
                        <a:lnSpc>
                          <a:spcPct val="115000"/>
                        </a:lnSpc>
                        <a:spcBef>
                          <a:spcPts val="0"/>
                        </a:spcBef>
                        <a:buNone/>
                      </a:pPr>
                      <a:r>
                        <a:rPr lang="es" sz="1000"/>
                        <a:t>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ctr">
                        <a:lnSpc>
                          <a:spcPct val="115000"/>
                        </a:lnSpc>
                        <a:spcBef>
                          <a:spcPts val="0"/>
                        </a:spcBef>
                        <a:buNone/>
                      </a:pPr>
                      <a:r>
                        <a:rPr lang="es" sz="1000"/>
                        <a:t>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ctr">
                        <a:lnSpc>
                          <a:spcPct val="115000"/>
                        </a:lnSpc>
                        <a:spcBef>
                          <a:spcPts val="0"/>
                        </a:spcBef>
                        <a:buNone/>
                      </a:pPr>
                      <a:r>
                        <a:rPr lang="es" sz="1000"/>
                        <a:t>7</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r>
              <a:tr h="203200">
                <a:tc>
                  <a:txBody>
                    <a:bodyPr>
                      <a:noAutofit/>
                    </a:bodyPr>
                    <a:lstStyle/>
                    <a:p>
                      <a:pPr indent="0" lvl="0" marL="0" rtl="0">
                        <a:lnSpc>
                          <a:spcPct val="115000"/>
                        </a:lnSpc>
                        <a:spcBef>
                          <a:spcPts val="0"/>
                        </a:spcBef>
                        <a:buNone/>
                      </a:pPr>
                      <a:r>
                        <a:rPr lang="es" sz="900"/>
                        <a:t>mapa</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-0,003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0,029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-0,025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0,994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-0,016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C343D"/>
                    </a:solidFill>
                  </a:tcPr>
                </a:tc>
                <a:tc>
                  <a:txBody>
                    <a:bodyPr>
                      <a:noAutofit/>
                    </a:bodyPr>
                    <a:lstStyle/>
                    <a:p>
                      <a:pPr indent="0" lvl="0" marL="0" rtl="0" algn="r">
                        <a:lnSpc>
                          <a:spcPct val="115000"/>
                        </a:lnSpc>
                        <a:spcBef>
                          <a:spcPts val="0"/>
                        </a:spcBef>
                        <a:buNone/>
                      </a:pPr>
                      <a:r>
                        <a:rPr lang="es" sz="1000">
                          <a:solidFill>
                            <a:srgbClr val="FFFFFF"/>
                          </a:solidFill>
                        </a:rPr>
                        <a:t>0,012</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indent="0" lvl="0" marL="0" rtl="0">
                        <a:lnSpc>
                          <a:spcPct val="115000"/>
                        </a:lnSpc>
                        <a:spcBef>
                          <a:spcPts val="0"/>
                        </a:spcBef>
                        <a:buNone/>
                      </a:pPr>
                      <a:r>
                        <a:rPr lang="es" sz="900"/>
                        <a:t>ata_side</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t>0,965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-0,053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0,029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0,024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0,027</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indent="0" lvl="0" marL="0" rtl="0">
                        <a:lnSpc>
                          <a:spcPct val="115000"/>
                        </a:lnSpc>
                        <a:spcBef>
                          <a:spcPts val="0"/>
                        </a:spcBef>
                        <a:buNone/>
                      </a:pPr>
                      <a:r>
                        <a:rPr lang="es" sz="900"/>
                        <a:t>vic_side</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t>-0,964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0,059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-0,043</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indent="0" lvl="0" marL="0" rtl="0">
                        <a:lnSpc>
                          <a:spcPct val="115000"/>
                        </a:lnSpc>
                        <a:spcBef>
                          <a:spcPts val="0"/>
                        </a:spcBef>
                        <a:buNone/>
                      </a:pPr>
                      <a:r>
                        <a:rPr lang="es" sz="900"/>
                        <a:t>hp_dmg</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0,011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-0,850</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0,176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-0,110</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-0,053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-0,018</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0,069</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indent="0" lvl="0" marL="0" rtl="0">
                        <a:lnSpc>
                          <a:spcPct val="115000"/>
                        </a:lnSpc>
                        <a:spcBef>
                          <a:spcPts val="0"/>
                        </a:spcBef>
                        <a:buNone/>
                      </a:pPr>
                      <a:r>
                        <a:rPr lang="es" sz="900"/>
                        <a:t>aim_dmg</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-0,026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-0,159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0,846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0,051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0,041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0,025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0,036</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indent="0" lvl="0" marL="0" rtl="0">
                        <a:lnSpc>
                          <a:spcPct val="115000"/>
                        </a:lnSpc>
                        <a:spcBef>
                          <a:spcPts val="0"/>
                        </a:spcBef>
                        <a:buNone/>
                      </a:pPr>
                      <a:r>
                        <a:rPr lang="es" sz="900"/>
                        <a:t>bomba_sitio</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0,023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0,989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-0,013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C343D"/>
                    </a:solidFill>
                  </a:tcPr>
                </a:tc>
                <a:tc>
                  <a:txBody>
                    <a:bodyPr>
                      <a:noAutofit/>
                    </a:bodyPr>
                    <a:lstStyle/>
                    <a:p>
                      <a:pPr indent="0" lvl="0" marL="0" rtl="0" algn="r">
                        <a:lnSpc>
                          <a:spcPct val="115000"/>
                        </a:lnSpc>
                        <a:spcBef>
                          <a:spcPts val="0"/>
                        </a:spcBef>
                        <a:buNone/>
                      </a:pPr>
                      <a:r>
                        <a:rPr lang="es" sz="1000">
                          <a:solidFill>
                            <a:srgbClr val="FFFFFF"/>
                          </a:solidFill>
                        </a:rPr>
                        <a:t>0,011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0,002</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indent="0" lvl="0" marL="0" rtl="0">
                        <a:lnSpc>
                          <a:spcPct val="115000"/>
                        </a:lnSpc>
                        <a:spcBef>
                          <a:spcPts val="0"/>
                        </a:spcBef>
                        <a:buNone/>
                      </a:pPr>
                      <a:r>
                        <a:rPr lang="es" sz="900"/>
                        <a:t>hitbox</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0,058</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-0,097</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0,075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C343D"/>
                    </a:solidFill>
                  </a:tcPr>
                </a:tc>
                <a:tc>
                  <a:txBody>
                    <a:bodyPr>
                      <a:noAutofit/>
                    </a:bodyPr>
                    <a:lstStyle/>
                    <a:p>
                      <a:pPr indent="0" lvl="0" marL="0" rtl="0" algn="r">
                        <a:lnSpc>
                          <a:spcPct val="115000"/>
                        </a:lnSpc>
                        <a:spcBef>
                          <a:spcPts val="0"/>
                        </a:spcBef>
                        <a:buNone/>
                      </a:pPr>
                      <a:r>
                        <a:rPr lang="es" sz="1000">
                          <a:solidFill>
                            <a:srgbClr val="FFFFFF"/>
                          </a:solidFill>
                        </a:rPr>
                        <a:t>0,003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0,012</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-0,001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0,989</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r>
              <a:tr h="203200">
                <a:tc>
                  <a:txBody>
                    <a:bodyPr>
                      <a:noAutofit/>
                    </a:bodyPr>
                    <a:lstStyle/>
                    <a:p>
                      <a:pPr indent="0" lvl="0" marL="0" rtl="0">
                        <a:lnSpc>
                          <a:spcPct val="115000"/>
                        </a:lnSpc>
                        <a:spcBef>
                          <a:spcPts val="0"/>
                        </a:spcBef>
                        <a:buNone/>
                      </a:pPr>
                      <a:r>
                        <a:rPr lang="es" sz="900"/>
                        <a:t>eq_ganador</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0,036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-0,024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0,012</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-0,016</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0,997</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-0,001</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C343D"/>
                    </a:solidFill>
                  </a:tcPr>
                </a:tc>
              </a:tr>
              <a:tr h="203200">
                <a:tc>
                  <a:txBody>
                    <a:bodyPr>
                      <a:noAutofit/>
                    </a:bodyPr>
                    <a:lstStyle/>
                    <a:p>
                      <a:pPr indent="0" lvl="0" marL="0" rtl="0">
                        <a:lnSpc>
                          <a:spcPct val="115000"/>
                        </a:lnSpc>
                        <a:spcBef>
                          <a:spcPts val="0"/>
                        </a:spcBef>
                        <a:buNone/>
                      </a:pPr>
                      <a:r>
                        <a:rPr lang="es" sz="900"/>
                        <a:t>tipo_ronda</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0,053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0,389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0,674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-0,045</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C343D"/>
                    </a:solidFill>
                  </a:tcPr>
                </a:tc>
                <a:tc>
                  <a:txBody>
                    <a:bodyPr>
                      <a:noAutofit/>
                    </a:bodyPr>
                    <a:lstStyle/>
                    <a:p>
                      <a:pPr indent="0" lvl="0" marL="0" rtl="0" algn="r">
                        <a:lnSpc>
                          <a:spcPct val="115000"/>
                        </a:lnSpc>
                        <a:spcBef>
                          <a:spcPts val="0"/>
                        </a:spcBef>
                        <a:buNone/>
                      </a:pPr>
                      <a:r>
                        <a:rPr lang="es" sz="1000">
                          <a:solidFill>
                            <a:srgbClr val="FFFFFF"/>
                          </a:solidFill>
                        </a:rPr>
                        <a:t>-0,102</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-0,074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0,070</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indent="0" lvl="0" marL="0" rtl="0">
                        <a:lnSpc>
                          <a:spcPct val="115000"/>
                        </a:lnSpc>
                        <a:spcBef>
                          <a:spcPts val="0"/>
                        </a:spcBef>
                        <a:buNone/>
                      </a:pPr>
                      <a:r>
                        <a:rPr lang="es" sz="900"/>
                        <a:t>bonus</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a:txBody>
                    <a:bodyPr>
                      <a:noAutofit/>
                    </a:bodyPr>
                    <a:lstStyle/>
                    <a:p>
                      <a:pPr indent="0" lvl="0" marL="0" rtl="0" algn="r">
                        <a:lnSpc>
                          <a:spcPct val="115000"/>
                        </a:lnSpc>
                        <a:spcBef>
                          <a:spcPts val="0"/>
                        </a:spcBef>
                        <a:buNone/>
                      </a:pPr>
                      <a:r>
                        <a:rPr lang="es" sz="1000">
                          <a:solidFill>
                            <a:srgbClr val="FFFFFF"/>
                          </a:solidFill>
                        </a:rPr>
                        <a:t>-0,151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t>0,752</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00"/>
                    </a:solidFill>
                  </a:tcPr>
                </a:tc>
                <a:tc>
                  <a:txBody>
                    <a:bodyPr>
                      <a:noAutofit/>
                    </a:bodyPr>
                    <a:lstStyle/>
                    <a:p>
                      <a:pPr indent="0" lvl="0" marL="0" rtl="0" algn="r">
                        <a:lnSpc>
                          <a:spcPct val="115000"/>
                        </a:lnSpc>
                        <a:spcBef>
                          <a:spcPts val="0"/>
                        </a:spcBef>
                        <a:buNone/>
                      </a:pPr>
                      <a:r>
                        <a:rPr lang="es" sz="1000">
                          <a:solidFill>
                            <a:srgbClr val="FFFFFF"/>
                          </a:solidFill>
                        </a:rPr>
                        <a:t>0,354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-0,163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-0,014</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-0,043</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r">
                        <a:lnSpc>
                          <a:spcPct val="115000"/>
                        </a:lnSpc>
                        <a:spcBef>
                          <a:spcPts val="0"/>
                        </a:spcBef>
                        <a:buNone/>
                      </a:pPr>
                      <a:r>
                        <a:rPr lang="es" sz="1000">
                          <a:solidFill>
                            <a:srgbClr val="FFFFFF"/>
                          </a:solidFill>
                        </a:rPr>
                        <a:t>-0,072</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gridSpan="8">
                  <a:txBody>
                    <a:bodyPr>
                      <a:noAutofit/>
                    </a:bodyPr>
                    <a:lstStyle/>
                    <a:p>
                      <a:pPr indent="0" lvl="0" marL="0" rtl="0">
                        <a:lnSpc>
                          <a:spcPct val="115000"/>
                        </a:lnSpc>
                        <a:spcBef>
                          <a:spcPts val="0"/>
                        </a:spcBef>
                        <a:buNone/>
                      </a:pPr>
                      <a:r>
                        <a:rPr lang="es" sz="1000"/>
                        <a:t>Método de extracción: análisis de componentes principales.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hMerge="1"/>
                <a:tc hMerge="1"/>
                <a:tc hMerge="1"/>
                <a:tc hMerge="1"/>
                <a:tc hMerge="1"/>
                <a:tc hMerge="1"/>
                <a:tc hMerge="1"/>
              </a:tr>
              <a:tr h="203200">
                <a:tc gridSpan="8">
                  <a:txBody>
                    <a:bodyPr>
                      <a:noAutofit/>
                    </a:bodyPr>
                    <a:lstStyle/>
                    <a:p>
                      <a:pPr indent="0" lvl="0" marL="0" rtl="0">
                        <a:lnSpc>
                          <a:spcPct val="115000"/>
                        </a:lnSpc>
                        <a:spcBef>
                          <a:spcPts val="0"/>
                        </a:spcBef>
                        <a:buNone/>
                      </a:pPr>
                      <a:r>
                        <a:rPr lang="es" sz="1000"/>
                        <a:t>Método de rotación: Varimax con normalización Kaiser.</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hMerge="1"/>
                <a:tc hMerge="1"/>
                <a:tc hMerge="1"/>
                <a:tc hMerge="1"/>
                <a:tc hMerge="1"/>
                <a:tc hMerge="1"/>
                <a:tc hMerge="1"/>
              </a:tr>
              <a:tr h="203200">
                <a:tc gridSpan="8">
                  <a:txBody>
                    <a:bodyPr>
                      <a:noAutofit/>
                    </a:bodyPr>
                    <a:lstStyle/>
                    <a:p>
                      <a:pPr indent="0" lvl="0" marL="0" rtl="0">
                        <a:lnSpc>
                          <a:spcPct val="115000"/>
                        </a:lnSpc>
                        <a:spcBef>
                          <a:spcPts val="0"/>
                        </a:spcBef>
                        <a:buNone/>
                      </a:pPr>
                      <a:r>
                        <a:rPr lang="es" sz="1000"/>
                        <a:t>La rotación ha convergido en 5 iteraciones.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9DAF8"/>
                    </a:solidFill>
                  </a:tcPr>
                </a:tc>
                <a:tc hMerge="1"/>
                <a:tc hMerge="1"/>
                <a:tc hMerge="1"/>
                <a:tc hMerge="1"/>
                <a:tc hMerge="1"/>
                <a:tc hMerge="1"/>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Modelamiento </a:t>
            </a:r>
          </a:p>
        </p:txBody>
      </p:sp>
      <p:pic>
        <p:nvPicPr>
          <p:cNvPr id="220" name="Shape 220"/>
          <p:cNvPicPr preferRelativeResize="0"/>
          <p:nvPr/>
        </p:nvPicPr>
        <p:blipFill>
          <a:blip r:embed="rId3">
            <a:alphaModFix/>
          </a:blip>
          <a:stretch>
            <a:fillRect/>
          </a:stretch>
        </p:blipFill>
        <p:spPr>
          <a:xfrm>
            <a:off x="1797100" y="1237400"/>
            <a:ext cx="5549796"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Arbol de Decision (</a:t>
            </a:r>
            <a:r>
              <a:rPr i="1" lang="es"/>
              <a:t>Bigml</a:t>
            </a:r>
            <a:r>
              <a:rPr lang="es"/>
              <a:t>)</a:t>
            </a:r>
          </a:p>
        </p:txBody>
      </p:sp>
      <p:pic>
        <p:nvPicPr>
          <p:cNvPr id="226" name="Shape 226"/>
          <p:cNvPicPr preferRelativeResize="0"/>
          <p:nvPr/>
        </p:nvPicPr>
        <p:blipFill>
          <a:blip r:embed="rId3">
            <a:alphaModFix/>
          </a:blip>
          <a:stretch>
            <a:fillRect/>
          </a:stretch>
        </p:blipFill>
        <p:spPr>
          <a:xfrm>
            <a:off x="2112700" y="1261475"/>
            <a:ext cx="4918598"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Predictores</a:t>
            </a:r>
          </a:p>
        </p:txBody>
      </p:sp>
      <p:pic>
        <p:nvPicPr>
          <p:cNvPr id="232" name="Shape 232"/>
          <p:cNvPicPr preferRelativeResize="0"/>
          <p:nvPr/>
        </p:nvPicPr>
        <p:blipFill>
          <a:blip r:embed="rId3">
            <a:alphaModFix/>
          </a:blip>
          <a:stretch>
            <a:fillRect/>
          </a:stretch>
        </p:blipFill>
        <p:spPr>
          <a:xfrm>
            <a:off x="1733550" y="1622850"/>
            <a:ext cx="5676900" cy="246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Naive Bayes (</a:t>
            </a:r>
            <a:r>
              <a:rPr i="1" lang="es"/>
              <a:t>Sklearn</a:t>
            </a:r>
            <a:r>
              <a:rPr lang="es"/>
              <a:t>)</a:t>
            </a:r>
          </a:p>
        </p:txBody>
      </p:sp>
      <p:sp>
        <p:nvSpPr>
          <p:cNvPr id="238" name="Shape 238"/>
          <p:cNvSpPr txBox="1"/>
          <p:nvPr>
            <p:ph idx="1" type="body"/>
          </p:nvPr>
        </p:nvSpPr>
        <p:spPr>
          <a:xfrm>
            <a:off x="1297500" y="1266400"/>
            <a:ext cx="7038900" cy="29112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data = pd.read_csv("dataset_v6.csv",header=0)</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data['split'] = np.random.randn(data.shape[0],1)</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msk = np.random.rand(len(data)) &lt;=0.8</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train = data[msk]</a:t>
            </a: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test = data[~msk]</a:t>
            </a: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prediction_var=['mapa','ata_side','vic_side','hp_dmg','arm_dmg','bomba_sitio','hitbox','eq_ganador','tipo_ronda','bonus']</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x_train = train[prediction_var]</a:t>
            </a: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y_train = train.Loan_Status</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x_test = test[prediction_var]</a:t>
            </a: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y_test = test.Loan_Status</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modelNB = GaussianNB()</a:t>
            </a: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modelNB_scores = cross_val_score(modelNB, x_train, y_train, cv=10, scoring='accuracy')</a:t>
            </a: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modelNB.fit(x_train, y_train)</a:t>
            </a: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print(modelNB_scores.mean())</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800">
                <a:solidFill>
                  <a:srgbClr val="FFFFFF"/>
                </a:solidFill>
                <a:latin typeface="Times New Roman"/>
                <a:ea typeface="Times New Roman"/>
                <a:cs typeface="Times New Roman"/>
                <a:sym typeface="Times New Roman"/>
              </a:rPr>
              <a:t>predicted = modelNB.predic(x_test)</a:t>
            </a:r>
          </a:p>
          <a:p>
            <a:pPr indent="0" lvl="0" marL="0" rtl="0">
              <a:lnSpc>
                <a:spcPct val="100000"/>
              </a:lnSpc>
              <a:spcBef>
                <a:spcPts val="0"/>
              </a:spcBef>
              <a:spcAft>
                <a:spcPts val="0"/>
              </a:spcAft>
              <a:buNone/>
            </a:pPr>
            <a:r>
              <a:t/>
            </a:r>
            <a:endParaRPr sz="8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1400">
                <a:solidFill>
                  <a:srgbClr val="FFFFFF"/>
                </a:solidFill>
                <a:latin typeface="Times New Roman"/>
                <a:ea typeface="Times New Roman"/>
                <a:cs typeface="Times New Roman"/>
                <a:sym typeface="Times New Roman"/>
              </a:rPr>
              <a:t>Output:</a:t>
            </a:r>
          </a:p>
          <a:p>
            <a:pPr indent="0" lvl="0" marL="0" rtl="0">
              <a:lnSpc>
                <a:spcPct val="100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s" sz="1400">
                <a:solidFill>
                  <a:srgbClr val="FFFFFF"/>
                </a:solidFill>
                <a:latin typeface="Times New Roman"/>
                <a:ea typeface="Times New Roman"/>
                <a:cs typeface="Times New Roman"/>
                <a:sym typeface="Times New Roman"/>
              </a:rPr>
              <a:t>0.9125137762</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Conclusiones</a:t>
            </a:r>
          </a:p>
        </p:txBody>
      </p:sp>
      <p:sp>
        <p:nvSpPr>
          <p:cNvPr id="244" name="Shape 24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lgn="just">
              <a:spcBef>
                <a:spcPts val="0"/>
              </a:spcBef>
              <a:spcAft>
                <a:spcPts val="0"/>
              </a:spcAft>
              <a:buNone/>
            </a:pPr>
            <a:r>
              <a:rPr lang="es" sz="1400">
                <a:solidFill>
                  <a:srgbClr val="FFFFFF"/>
                </a:solidFill>
                <a:latin typeface="Arial"/>
                <a:ea typeface="Arial"/>
                <a:cs typeface="Arial"/>
                <a:sym typeface="Arial"/>
              </a:rPr>
              <a:t>El modelo que ha obtenido un mayor puntaje es el Decision Tree el cual tiene un 93% del puntaje en la predicción lo cual permite ver que es el mejor modelo para predecir.</a:t>
            </a: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s" sz="1400">
                <a:solidFill>
                  <a:srgbClr val="FFFFFF"/>
                </a:solidFill>
                <a:latin typeface="Arial"/>
                <a:ea typeface="Arial"/>
                <a:cs typeface="Arial"/>
                <a:sym typeface="Arial"/>
              </a:rPr>
              <a:t>Se concluye que el modelo más acertivo para este caso es el modelo de árboles obtenido en Bigml tanto que el sistema actual tiene un gran porcentaje de aceptación. Así también es mejorar el porcentaje asertivo generando diferentes iteraciones y mejorar el modelo limpiando los histogramas de manera correcta y probar nuevas interacciones.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Introducción</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s" sz="1400">
                <a:solidFill>
                  <a:srgbClr val="FFFFFF"/>
                </a:solidFill>
                <a:latin typeface="Arial"/>
                <a:ea typeface="Arial"/>
                <a:cs typeface="Arial"/>
                <a:sym typeface="Arial"/>
              </a:rPr>
              <a:t>Los videojuegos son un área rica para la examinación de datos debido a su naturaleza digital. Ejemplos notables como la compleja economía en línea de EVE, el incidente de sangre corrupto de World of Warcraft e incluso los autos automovilísticos Grand Theft Auto nos dicen que la ficción está más cerca de la realidad de lo que realmente creemos. Se puede obtener una idea de la lógica y la toma de decisiones que enfrentan los jugadores cuando se colocan en escenarios hipotéticos y virtuales.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s"/>
              <a:t>Objetivos</a:t>
            </a:r>
          </a:p>
        </p:txBody>
      </p:sp>
      <p:sp>
        <p:nvSpPr>
          <p:cNvPr id="147" name="Shape 147"/>
          <p:cNvSpPr txBox="1"/>
          <p:nvPr>
            <p:ph idx="1" type="body"/>
          </p:nvPr>
        </p:nvSpPr>
        <p:spPr>
          <a:xfrm>
            <a:off x="1297500" y="1435050"/>
            <a:ext cx="7038900" cy="29112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s" sz="1800"/>
              <a:t>Encontrar un modelo predictivo para los bonus en partidas oficiales.</a:t>
            </a:r>
          </a:p>
          <a:p>
            <a:pPr indent="0" lvl="0" marL="0" rtl="0">
              <a:spcBef>
                <a:spcPts val="0"/>
              </a:spcBef>
              <a:buNone/>
            </a:pPr>
            <a:r>
              <a:t/>
            </a:r>
            <a:endParaRPr sz="1800"/>
          </a:p>
          <a:p>
            <a:pPr indent="0" lvl="0" marL="0" rtl="0">
              <a:spcBef>
                <a:spcPts val="0"/>
              </a:spcBef>
              <a:buNone/>
            </a:pPr>
            <a:r>
              <a:rPr lang="es" sz="1800"/>
              <a:t>Objetivos </a:t>
            </a:r>
            <a:r>
              <a:rPr lang="es" sz="1800"/>
              <a:t>Específicos</a:t>
            </a:r>
          </a:p>
          <a:p>
            <a:pPr indent="-342900" lvl="0" marL="457200" rtl="0">
              <a:spcBef>
                <a:spcPts val="0"/>
              </a:spcBef>
              <a:spcAft>
                <a:spcPts val="0"/>
              </a:spcAft>
              <a:buSzPts val="1800"/>
              <a:buChar char="-"/>
            </a:pPr>
            <a:r>
              <a:rPr lang="es" sz="1800"/>
              <a:t>Buscar conjuntos de datos que ayuden a generar la </a:t>
            </a:r>
            <a:r>
              <a:rPr lang="es" sz="1800"/>
              <a:t>predicción</a:t>
            </a:r>
          </a:p>
          <a:p>
            <a:pPr indent="-342900" lvl="0" marL="457200" rtl="0">
              <a:spcBef>
                <a:spcPts val="0"/>
              </a:spcBef>
              <a:spcAft>
                <a:spcPts val="0"/>
              </a:spcAft>
              <a:buSzPts val="1800"/>
              <a:buChar char="-"/>
            </a:pPr>
            <a:r>
              <a:rPr lang="es" sz="1800"/>
              <a:t>Segmentar y analizar variables en los conjuntos de datos</a:t>
            </a:r>
          </a:p>
          <a:p>
            <a:pPr indent="-342900" lvl="0" marL="457200" rtl="0">
              <a:spcBef>
                <a:spcPts val="0"/>
              </a:spcBef>
              <a:buSzPts val="1800"/>
              <a:buChar char="-"/>
            </a:pPr>
            <a:r>
              <a:rPr lang="es" sz="1800"/>
              <a:t>Evaluar resultados del modelo encontrado</a:t>
            </a:r>
          </a:p>
          <a:p>
            <a:pPr indent="0" lvl="0" marL="0" rt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s"/>
              <a:t>Metodología</a:t>
            </a:r>
            <a:r>
              <a:rPr lang="es"/>
              <a:t> KDD</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7500" lvl="0" marL="457200" rtl="0">
              <a:lnSpc>
                <a:spcPct val="200000"/>
              </a:lnSpc>
              <a:spcBef>
                <a:spcPts val="0"/>
              </a:spcBef>
              <a:spcAft>
                <a:spcPts val="0"/>
              </a:spcAft>
              <a:buSzPts val="1400"/>
              <a:buAutoNum type="arabicPeriod"/>
            </a:pPr>
            <a:r>
              <a:rPr lang="es" sz="1400"/>
              <a:t>Selección</a:t>
            </a:r>
            <a:r>
              <a:rPr lang="es" sz="1400"/>
              <a:t> de Datos</a:t>
            </a:r>
          </a:p>
          <a:p>
            <a:pPr indent="-317500" lvl="0" marL="457200" rtl="0">
              <a:lnSpc>
                <a:spcPct val="200000"/>
              </a:lnSpc>
              <a:spcBef>
                <a:spcPts val="0"/>
              </a:spcBef>
              <a:spcAft>
                <a:spcPts val="0"/>
              </a:spcAft>
              <a:buSzPts val="1400"/>
              <a:buAutoNum type="arabicPeriod"/>
            </a:pPr>
            <a:r>
              <a:rPr lang="es" sz="1400"/>
              <a:t>Pre-Procesamiento</a:t>
            </a:r>
          </a:p>
          <a:p>
            <a:pPr indent="-317500" lvl="0" marL="457200" rtl="0">
              <a:lnSpc>
                <a:spcPct val="200000"/>
              </a:lnSpc>
              <a:spcBef>
                <a:spcPts val="0"/>
              </a:spcBef>
              <a:spcAft>
                <a:spcPts val="0"/>
              </a:spcAft>
              <a:buSzPts val="1400"/>
              <a:buAutoNum type="arabicPeriod"/>
            </a:pPr>
            <a:r>
              <a:rPr lang="es" sz="1400"/>
              <a:t>Transformación</a:t>
            </a:r>
          </a:p>
          <a:p>
            <a:pPr indent="-317500" lvl="0" marL="457200" rtl="0">
              <a:lnSpc>
                <a:spcPct val="200000"/>
              </a:lnSpc>
              <a:spcBef>
                <a:spcPts val="0"/>
              </a:spcBef>
              <a:spcAft>
                <a:spcPts val="0"/>
              </a:spcAft>
              <a:buSzPts val="1400"/>
              <a:buAutoNum type="arabicPeriod"/>
            </a:pPr>
            <a:r>
              <a:rPr lang="es" sz="1400"/>
              <a:t>Data Mining</a:t>
            </a:r>
          </a:p>
          <a:p>
            <a:pPr indent="-317500" lvl="0" marL="457200" rtl="0">
              <a:lnSpc>
                <a:spcPct val="200000"/>
              </a:lnSpc>
              <a:spcBef>
                <a:spcPts val="0"/>
              </a:spcBef>
              <a:buSzPts val="1400"/>
              <a:buAutoNum type="arabicPeriod"/>
            </a:pPr>
            <a:r>
              <a:rPr lang="es" sz="1400"/>
              <a:t>Interpretacion y Evaluacion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Hipotesis</a:t>
            </a:r>
          </a:p>
          <a:p>
            <a:pPr indent="0" lvl="0" marL="0" rtl="0">
              <a:spcBef>
                <a:spcPts val="0"/>
              </a:spcBef>
              <a:buNone/>
            </a:pPr>
            <a:r>
              <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lgn="just">
              <a:spcBef>
                <a:spcPts val="0"/>
              </a:spcBef>
              <a:spcAft>
                <a:spcPts val="0"/>
              </a:spcAft>
              <a:buNone/>
            </a:pPr>
            <a:r>
              <a:rPr lang="es" sz="1800">
                <a:solidFill>
                  <a:srgbClr val="FFFFFF"/>
                </a:solidFill>
                <a:latin typeface="Arial"/>
                <a:ea typeface="Arial"/>
                <a:cs typeface="Arial"/>
                <a:sym typeface="Arial"/>
              </a:rPr>
              <a:t>Las partidas de emparejamiento no demuestran la mayoría de las veces el nivel de los jugadores en distintas ligas, esto debido al mal juego colectivo con otro jugadores y sistemas de puntuación fijados.</a:t>
            </a:r>
          </a:p>
          <a:p>
            <a:pPr indent="0" lvl="0" mar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Dataset</a:t>
            </a:r>
          </a:p>
        </p:txBody>
      </p:sp>
      <p:graphicFrame>
        <p:nvGraphicFramePr>
          <p:cNvPr id="165" name="Shape 165"/>
          <p:cNvGraphicFramePr/>
          <p:nvPr/>
        </p:nvGraphicFramePr>
        <p:xfrm>
          <a:off x="437150" y="1670275"/>
          <a:ext cx="3000000" cy="3000000"/>
        </p:xfrm>
        <a:graphic>
          <a:graphicData uri="http://schemas.openxmlformats.org/drawingml/2006/table">
            <a:tbl>
              <a:tblPr>
                <a:noFill/>
                <a:tableStyleId>{9AC74831-D869-4A1C-B66C-5C16ABF9254B}</a:tableStyleId>
              </a:tblPr>
              <a:tblGrid>
                <a:gridCol w="842325"/>
                <a:gridCol w="745975"/>
                <a:gridCol w="1546975"/>
                <a:gridCol w="601425"/>
                <a:gridCol w="474925"/>
                <a:gridCol w="842325"/>
                <a:gridCol w="842325"/>
                <a:gridCol w="842325"/>
                <a:gridCol w="842325"/>
                <a:gridCol w="842325"/>
              </a:tblGrid>
              <a:tr h="249425">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mapa</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ata_side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vic_side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hp_dmg</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arm_dmg</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bomba_sitio</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hitbox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eq_ganador</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ct_eq_val</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c>
                  <a:txBody>
                    <a:bodyPr>
                      <a:noAutofit/>
                    </a:bodyPr>
                    <a:lstStyle/>
                    <a:p>
                      <a:pPr indent="0" lvl="0" marL="0" rtl="0" algn="ctr">
                        <a:lnSpc>
                          <a:spcPct val="115000"/>
                        </a:lnSpc>
                        <a:spcBef>
                          <a:spcPts val="0"/>
                        </a:spcBef>
                        <a:buNone/>
                      </a:pPr>
                      <a:r>
                        <a:rPr lang="es" sz="700">
                          <a:solidFill>
                            <a:srgbClr val="FFFFFF"/>
                          </a:solidFill>
                          <a:latin typeface="Calibri"/>
                          <a:ea typeface="Calibri"/>
                          <a:cs typeface="Calibri"/>
                          <a:sym typeface="Calibri"/>
                        </a:rPr>
                        <a:t>t_eq_val</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r>
              <a:tr h="916950">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de_dust2</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CounterTerrorist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18</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0</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A</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RightLeg</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12400</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4700</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16950">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de_dust2</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CounterTerrorist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22</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A</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Chest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12400</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4700</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16950">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de_dust2</a:t>
                      </a:r>
                    </a:p>
                  </a:txBody>
                  <a:tcPr marT="25400" marB="25400" marR="25400" marL="25400" anchor="b">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CounterTerrorist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29</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1</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A</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Stomach</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Terrorist</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12400</a:t>
                      </a:r>
                    </a:p>
                  </a:txBody>
                  <a:tcPr marT="25400" marB="25400" marR="25400" marL="25400"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s">
                          <a:solidFill>
                            <a:srgbClr val="FFFFFF"/>
                          </a:solidFill>
                          <a:latin typeface="Calibri"/>
                          <a:ea typeface="Calibri"/>
                          <a:cs typeface="Calibri"/>
                          <a:sym typeface="Calibri"/>
                        </a:rPr>
                        <a:t>4700</a:t>
                      </a:r>
                    </a:p>
                  </a:txBody>
                  <a:tcPr marT="25400" marB="25400" marR="25400" marL="25400" anchor="b">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s"/>
              <a:t>Variables de Entrada</a:t>
            </a:r>
          </a:p>
        </p:txBody>
      </p:sp>
      <p:sp>
        <p:nvSpPr>
          <p:cNvPr id="171" name="Shape 171"/>
          <p:cNvSpPr txBox="1"/>
          <p:nvPr>
            <p:ph idx="1" type="body"/>
          </p:nvPr>
        </p:nvSpPr>
        <p:spPr>
          <a:xfrm>
            <a:off x="1297500" y="1368800"/>
            <a:ext cx="7038900" cy="2911200"/>
          </a:xfrm>
          <a:prstGeom prst="rect">
            <a:avLst/>
          </a:prstGeom>
        </p:spPr>
        <p:txBody>
          <a:bodyPr anchorCtr="0" anchor="t" bIns="91425" lIns="91425" rIns="91425" wrap="square" tIns="91425">
            <a:noAutofit/>
          </a:bodyPr>
          <a:lstStyle/>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mapa: El mapa oficial en el que se jugó el partido.</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ata_side: El equipo en el que está atacando el jugador que causó daño a la víctima. Puede ser terrorista o antiterrorista.</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vic_side: El lado en el que estaba la víctima. Puede ser terrorista o antiterrorista.</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hp_dmg: El daño total se reparte en ese duelo a la víctima. Cada jugador comienza la ronda con 100 hp máx.</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arm_dmg: El daño total se aplicó a kevlar. Tres cosas a tener en cuenta: 1. Kevlar es un artículo opcional que los jugadores eligen comprar 2. Kevlar solo protege el área del pecho y 3. El daño a Kevlar ya se contabiliza en hp_dmg, es decir, si hp_dmg = 50 y arm_dmg = 50, el El jugador solo ha perdido 50 CV y ​​aún está vivo.</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bomb_sitio: El sitio donde se coloca la bomba (solo A o B) y vacío si bomba_plantada es falso.</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hitbox: el área del cuerpo en la que se golpeó a la víctima.</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eq_ganador: El equipo que ganó al final de esa ronda.</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ct_eq_val: Valor total del equipamiento del equipo contra-terrorista (arma + granadas + armadura + utilidades) después del tiempo de compra.</a:t>
            </a:r>
          </a:p>
          <a:p>
            <a:pPr indent="-298450" lvl="0" marL="457200" rtl="0" algn="just">
              <a:spcBef>
                <a:spcPts val="0"/>
              </a:spcBef>
              <a:spcAft>
                <a:spcPts val="0"/>
              </a:spcAft>
              <a:buClr>
                <a:srgbClr val="FFFFFF"/>
              </a:buClr>
              <a:buSzPts val="1100"/>
              <a:buFont typeface="Arial"/>
              <a:buAutoNum type="arabicPeriod"/>
            </a:pPr>
            <a:r>
              <a:rPr lang="es" sz="1100">
                <a:solidFill>
                  <a:srgbClr val="FFFFFF"/>
                </a:solidFill>
                <a:latin typeface="Arial"/>
                <a:ea typeface="Arial"/>
                <a:cs typeface="Arial"/>
                <a:sym typeface="Arial"/>
              </a:rPr>
              <a:t>t_eq_val: Valor del equipo total del equipo terrorista (arma + granadas + armadura + utilidades) después del tiempo de compra.</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s"/>
              <a:t>Variables de Salida</a:t>
            </a:r>
          </a:p>
        </p:txBody>
      </p:sp>
      <p:sp>
        <p:nvSpPr>
          <p:cNvPr id="177" name="Shape 17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AutoNum type="arabicPeriod"/>
            </a:pPr>
            <a:r>
              <a:rPr lang="es" sz="1400">
                <a:solidFill>
                  <a:srgbClr val="FFFFFF"/>
                </a:solidFill>
                <a:latin typeface="Arial"/>
                <a:ea typeface="Arial"/>
                <a:cs typeface="Arial"/>
                <a:sym typeface="Arial"/>
              </a:rPr>
              <a:t>bonus: Valor que se asignara al jugador después de la ronda jugada, puede ser 1 o 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
              <a:t>Limpieza</a:t>
            </a:r>
          </a:p>
        </p:txBody>
      </p:sp>
      <p:graphicFrame>
        <p:nvGraphicFramePr>
          <p:cNvPr id="183" name="Shape 183"/>
          <p:cNvGraphicFramePr/>
          <p:nvPr/>
        </p:nvGraphicFramePr>
        <p:xfrm>
          <a:off x="1682175" y="1236525"/>
          <a:ext cx="3000000" cy="3000000"/>
        </p:xfrm>
        <a:graphic>
          <a:graphicData uri="http://schemas.openxmlformats.org/drawingml/2006/table">
            <a:tbl>
              <a:tblPr>
                <a:noFill/>
                <a:tableStyleId>{81A91E15-A802-490E-93AC-AB1A92C6CC7E}</a:tableStyleId>
              </a:tblPr>
              <a:tblGrid>
                <a:gridCol w="1910400"/>
                <a:gridCol w="1910400"/>
                <a:gridCol w="1910400"/>
              </a:tblGrid>
              <a:tr h="12700">
                <a:tc>
                  <a:txBody>
                    <a:bodyPr>
                      <a:noAutofit/>
                    </a:bodyPr>
                    <a:lstStyle/>
                    <a:p>
                      <a:pPr indent="0" lvl="0" marL="0" rtl="0" algn="ctr">
                        <a:spcBef>
                          <a:spcPts val="0"/>
                        </a:spcBef>
                        <a:buNone/>
                      </a:pPr>
                      <a:r>
                        <a:rPr lang="es" sz="1100"/>
                        <a:t>Variable</a:t>
                      </a:r>
                    </a:p>
                  </a:txBody>
                  <a:tcPr marT="63500" marB="63500" marR="63500" marL="63500">
                    <a:solidFill>
                      <a:srgbClr val="C9DAF8"/>
                    </a:solidFill>
                  </a:tcPr>
                </a:tc>
                <a:tc>
                  <a:txBody>
                    <a:bodyPr>
                      <a:noAutofit/>
                    </a:bodyPr>
                    <a:lstStyle/>
                    <a:p>
                      <a:pPr indent="0" lvl="0" marL="0" rtl="0" algn="ctr">
                        <a:spcBef>
                          <a:spcPts val="0"/>
                        </a:spcBef>
                        <a:buNone/>
                      </a:pPr>
                      <a:r>
                        <a:rPr lang="es" sz="1100"/>
                        <a:t>Tipo</a:t>
                      </a:r>
                    </a:p>
                  </a:txBody>
                  <a:tcPr marT="63500" marB="63500" marR="63500" marL="63500">
                    <a:solidFill>
                      <a:srgbClr val="C9DAF8"/>
                    </a:solidFill>
                  </a:tcPr>
                </a:tc>
                <a:tc>
                  <a:txBody>
                    <a:bodyPr>
                      <a:noAutofit/>
                    </a:bodyPr>
                    <a:lstStyle/>
                    <a:p>
                      <a:pPr indent="0" lvl="0" marL="0" rtl="0" algn="ctr">
                        <a:spcBef>
                          <a:spcPts val="0"/>
                        </a:spcBef>
                        <a:buNone/>
                      </a:pPr>
                      <a:r>
                        <a:rPr lang="es" sz="1100"/>
                        <a:t>Valor</a:t>
                      </a:r>
                    </a:p>
                  </a:txBody>
                  <a:tcPr marT="63500" marB="63500" marR="63500" marL="63500">
                    <a:solidFill>
                      <a:srgbClr val="C9DAF8"/>
                    </a:solidFill>
                  </a:tcPr>
                </a:tc>
              </a:tr>
              <a:tr h="12700">
                <a:tc>
                  <a:txBody>
                    <a:bodyPr>
                      <a:noAutofit/>
                    </a:bodyPr>
                    <a:lstStyle/>
                    <a:p>
                      <a:pPr indent="0" lvl="0" marL="0" rtl="0">
                        <a:spcBef>
                          <a:spcPts val="0"/>
                        </a:spcBef>
                        <a:buNone/>
                      </a:pPr>
                      <a:r>
                        <a:rPr lang="es" sz="1100">
                          <a:solidFill>
                            <a:srgbClr val="FFFFFF"/>
                          </a:solidFill>
                        </a:rPr>
                        <a:t>mapa</a:t>
                      </a:r>
                    </a:p>
                  </a:txBody>
                  <a:tcPr marT="63500" marB="63500" marR="63500" marL="63500"/>
                </a:tc>
                <a:tc>
                  <a:txBody>
                    <a:bodyPr>
                      <a:noAutofit/>
                    </a:bodyPr>
                    <a:lstStyle/>
                    <a:p>
                      <a:pPr indent="0" lvl="0" marL="0" rtl="0">
                        <a:spcBef>
                          <a:spcPts val="0"/>
                        </a:spcBef>
                        <a:buNone/>
                      </a:pPr>
                      <a:r>
                        <a:rPr lang="es" sz="1100">
                          <a:solidFill>
                            <a:srgbClr val="FFFFFF"/>
                          </a:solidFill>
                        </a:rPr>
                        <a:t>Nominal</a:t>
                      </a:r>
                    </a:p>
                  </a:txBody>
                  <a:tcPr marT="63500" marB="63500" marR="63500" marL="63500"/>
                </a:tc>
                <a:tc>
                  <a:txBody>
                    <a:bodyPr>
                      <a:noAutofit/>
                    </a:bodyPr>
                    <a:lstStyle/>
                    <a:p>
                      <a:pPr indent="0" lvl="0" marL="0" rtl="0">
                        <a:spcBef>
                          <a:spcPts val="0"/>
                        </a:spcBef>
                        <a:buNone/>
                      </a:pPr>
                      <a:r>
                        <a:rPr lang="es" sz="1100">
                          <a:solidFill>
                            <a:srgbClr val="FFFFFF"/>
                          </a:solidFill>
                        </a:rPr>
                        <a:t>de_cache:  1</a:t>
                      </a:r>
                    </a:p>
                    <a:p>
                      <a:pPr indent="0" lvl="0" marL="0" rtl="0">
                        <a:spcBef>
                          <a:spcPts val="0"/>
                        </a:spcBef>
                        <a:buNone/>
                      </a:pPr>
                      <a:r>
                        <a:rPr lang="es" sz="1100">
                          <a:solidFill>
                            <a:srgbClr val="FFFFFF"/>
                          </a:solidFill>
                        </a:rPr>
                        <a:t>de_dust2:   2</a:t>
                      </a:r>
                    </a:p>
                    <a:p>
                      <a:pPr indent="0" lvl="0" marL="0" rtl="0">
                        <a:spcBef>
                          <a:spcPts val="0"/>
                        </a:spcBef>
                        <a:buNone/>
                      </a:pPr>
                      <a:r>
                        <a:rPr lang="es" sz="1100">
                          <a:solidFill>
                            <a:srgbClr val="FFFFFF"/>
                          </a:solidFill>
                        </a:rPr>
                        <a:t>de_mirage: 3</a:t>
                      </a:r>
                    </a:p>
                    <a:p>
                      <a:pPr indent="0" lvl="0" marL="0" rtl="0">
                        <a:spcBef>
                          <a:spcPts val="0"/>
                        </a:spcBef>
                        <a:buNone/>
                      </a:pPr>
                      <a:r>
                        <a:rPr lang="es" sz="1100">
                          <a:solidFill>
                            <a:srgbClr val="FFFFFF"/>
                          </a:solidFill>
                        </a:rPr>
                        <a:t>de_inferno, de_cbble, de_overpass, de_train: 4</a:t>
                      </a:r>
                    </a:p>
                  </a:txBody>
                  <a:tcPr marT="63500" marB="63500" marR="63500" marL="63500"/>
                </a:tc>
              </a:tr>
              <a:tr h="12700">
                <a:tc>
                  <a:txBody>
                    <a:bodyPr>
                      <a:noAutofit/>
                    </a:bodyPr>
                    <a:lstStyle/>
                    <a:p>
                      <a:pPr indent="0" lvl="0" marL="0" rtl="0">
                        <a:spcBef>
                          <a:spcPts val="0"/>
                        </a:spcBef>
                        <a:buNone/>
                      </a:pPr>
                      <a:r>
                        <a:rPr lang="es" sz="1100">
                          <a:solidFill>
                            <a:srgbClr val="FFFFFF"/>
                          </a:solidFill>
                        </a:rPr>
                        <a:t> ata_side</a:t>
                      </a:r>
                    </a:p>
                  </a:txBody>
                  <a:tcPr marT="63500" marB="63500" marR="63500" marL="63500"/>
                </a:tc>
                <a:tc>
                  <a:txBody>
                    <a:bodyPr>
                      <a:noAutofit/>
                    </a:bodyPr>
                    <a:lstStyle/>
                    <a:p>
                      <a:pPr indent="0" lvl="0" marL="0" rtl="0">
                        <a:spcBef>
                          <a:spcPts val="0"/>
                        </a:spcBef>
                        <a:buNone/>
                      </a:pPr>
                      <a:r>
                        <a:rPr lang="es" sz="1100">
                          <a:solidFill>
                            <a:srgbClr val="FFFFFF"/>
                          </a:solidFill>
                        </a:rPr>
                        <a:t>Nominal</a:t>
                      </a:r>
                    </a:p>
                  </a:txBody>
                  <a:tcPr marT="63500" marB="63500" marR="63500" marL="63500"/>
                </a:tc>
                <a:tc>
                  <a:txBody>
                    <a:bodyPr>
                      <a:noAutofit/>
                    </a:bodyPr>
                    <a:lstStyle/>
                    <a:p>
                      <a:pPr indent="0" lvl="0" marL="0" rtl="0">
                        <a:spcBef>
                          <a:spcPts val="0"/>
                        </a:spcBef>
                        <a:buNone/>
                      </a:pPr>
                      <a:r>
                        <a:rPr lang="es" sz="1100">
                          <a:solidFill>
                            <a:srgbClr val="FFFFFF"/>
                          </a:solidFill>
                        </a:rPr>
                        <a:t>CounterTerrorist: 1</a:t>
                      </a:r>
                    </a:p>
                    <a:p>
                      <a:pPr indent="0" lvl="0" marL="0" rtl="0">
                        <a:spcBef>
                          <a:spcPts val="0"/>
                        </a:spcBef>
                        <a:buNone/>
                      </a:pPr>
                      <a:r>
                        <a:rPr lang="es" sz="1100">
                          <a:solidFill>
                            <a:srgbClr val="FFFFFF"/>
                          </a:solidFill>
                        </a:rPr>
                        <a:t>Terrorist: 2</a:t>
                      </a:r>
                    </a:p>
                  </a:txBody>
                  <a:tcPr marT="63500" marB="63500" marR="63500" marL="63500"/>
                </a:tc>
              </a:tr>
              <a:tr h="12700">
                <a:tc>
                  <a:txBody>
                    <a:bodyPr>
                      <a:noAutofit/>
                    </a:bodyPr>
                    <a:lstStyle/>
                    <a:p>
                      <a:pPr indent="0" lvl="0" marL="0" rtl="0">
                        <a:spcBef>
                          <a:spcPts val="0"/>
                        </a:spcBef>
                        <a:buNone/>
                      </a:pPr>
                      <a:r>
                        <a:rPr lang="es" sz="1100">
                          <a:solidFill>
                            <a:srgbClr val="FFFFFF"/>
                          </a:solidFill>
                        </a:rPr>
                        <a:t>vic_side</a:t>
                      </a:r>
                    </a:p>
                  </a:txBody>
                  <a:tcPr marT="63500" marB="63500" marR="63500" marL="63500"/>
                </a:tc>
                <a:tc>
                  <a:txBody>
                    <a:bodyPr>
                      <a:noAutofit/>
                    </a:bodyPr>
                    <a:lstStyle/>
                    <a:p>
                      <a:pPr indent="0" lvl="0" marL="0" rtl="0">
                        <a:spcBef>
                          <a:spcPts val="0"/>
                        </a:spcBef>
                        <a:buNone/>
                      </a:pPr>
                      <a:r>
                        <a:rPr lang="es" sz="1100">
                          <a:solidFill>
                            <a:srgbClr val="FFFFFF"/>
                          </a:solidFill>
                        </a:rPr>
                        <a:t>Nominal</a:t>
                      </a:r>
                    </a:p>
                  </a:txBody>
                  <a:tcPr marT="63500" marB="63500" marR="63500" marL="63500"/>
                </a:tc>
                <a:tc>
                  <a:txBody>
                    <a:bodyPr>
                      <a:noAutofit/>
                    </a:bodyPr>
                    <a:lstStyle/>
                    <a:p>
                      <a:pPr indent="0" lvl="0" marL="0" rtl="0">
                        <a:spcBef>
                          <a:spcPts val="0"/>
                        </a:spcBef>
                        <a:buNone/>
                      </a:pPr>
                      <a:r>
                        <a:rPr lang="es" sz="1100">
                          <a:solidFill>
                            <a:srgbClr val="FFFFFF"/>
                          </a:solidFill>
                        </a:rPr>
                        <a:t>CounterTerrorist: 1</a:t>
                      </a:r>
                    </a:p>
                    <a:p>
                      <a:pPr indent="0" lvl="0" marL="0" rtl="0">
                        <a:spcBef>
                          <a:spcPts val="0"/>
                        </a:spcBef>
                        <a:buNone/>
                      </a:pPr>
                      <a:r>
                        <a:rPr lang="es" sz="1100">
                          <a:solidFill>
                            <a:srgbClr val="FFFFFF"/>
                          </a:solidFill>
                        </a:rPr>
                        <a:t>Terrorist 2</a:t>
                      </a:r>
                    </a:p>
                  </a:txBody>
                  <a:tcPr marT="63500" marB="63500" marR="63500" marL="63500"/>
                </a:tc>
              </a:tr>
              <a:tr h="12700">
                <a:tc>
                  <a:txBody>
                    <a:bodyPr>
                      <a:noAutofit/>
                    </a:bodyPr>
                    <a:lstStyle/>
                    <a:p>
                      <a:pPr indent="0" lvl="0" marL="0" rtl="0">
                        <a:spcBef>
                          <a:spcPts val="0"/>
                        </a:spcBef>
                        <a:buNone/>
                      </a:pPr>
                      <a:r>
                        <a:rPr lang="es" sz="1100">
                          <a:solidFill>
                            <a:srgbClr val="FFFFFF"/>
                          </a:solidFill>
                        </a:rPr>
                        <a:t>hp_dmg</a:t>
                      </a:r>
                    </a:p>
                  </a:txBody>
                  <a:tcPr marT="63500" marB="63500" marR="63500" marL="63500"/>
                </a:tc>
                <a:tc>
                  <a:txBody>
                    <a:bodyPr>
                      <a:noAutofit/>
                    </a:bodyPr>
                    <a:lstStyle/>
                    <a:p>
                      <a:pPr indent="0" lvl="0" marL="0" rtl="0">
                        <a:spcBef>
                          <a:spcPts val="0"/>
                        </a:spcBef>
                        <a:buNone/>
                      </a:pPr>
                      <a:r>
                        <a:rPr lang="es" sz="1100">
                          <a:solidFill>
                            <a:srgbClr val="FFFFFF"/>
                          </a:solidFill>
                        </a:rPr>
                        <a:t>Ordinal</a:t>
                      </a:r>
                    </a:p>
                  </a:txBody>
                  <a:tcPr marT="63500" marB="63500" marR="63500" marL="63500"/>
                </a:tc>
                <a:tc>
                  <a:txBody>
                    <a:bodyPr>
                      <a:noAutofit/>
                    </a:bodyPr>
                    <a:lstStyle/>
                    <a:p>
                      <a:pPr indent="0" lvl="0" marL="0" rtl="0">
                        <a:spcBef>
                          <a:spcPts val="0"/>
                        </a:spcBef>
                        <a:buNone/>
                      </a:pPr>
                      <a:r>
                        <a:rPr lang="es" sz="1100">
                          <a:solidFill>
                            <a:srgbClr val="FFFFFF"/>
                          </a:solidFill>
                        </a:rPr>
                        <a:t>Entre 1-9: 1</a:t>
                      </a:r>
                    </a:p>
                    <a:p>
                      <a:pPr indent="0" lvl="0" marL="0" rtl="0">
                        <a:spcBef>
                          <a:spcPts val="0"/>
                        </a:spcBef>
                        <a:buNone/>
                      </a:pPr>
                      <a:r>
                        <a:rPr lang="es" sz="1100">
                          <a:solidFill>
                            <a:srgbClr val="FFFFFF"/>
                          </a:solidFill>
                        </a:rPr>
                        <a:t>Entre 29-34: 2</a:t>
                      </a:r>
                    </a:p>
                    <a:p>
                      <a:pPr indent="0" lvl="0" marL="0" rtl="0">
                        <a:spcBef>
                          <a:spcPts val="0"/>
                        </a:spcBef>
                        <a:buNone/>
                      </a:pPr>
                      <a:r>
                        <a:rPr lang="es" sz="1100">
                          <a:solidFill>
                            <a:srgbClr val="FFFFFF"/>
                          </a:solidFill>
                        </a:rPr>
                        <a:t>Entre 35-58: 3</a:t>
                      </a:r>
                    </a:p>
                    <a:p>
                      <a:pPr indent="0" lvl="0" marL="0" rtl="0">
                        <a:spcBef>
                          <a:spcPts val="0"/>
                        </a:spcBef>
                        <a:buNone/>
                      </a:pPr>
                      <a:r>
                        <a:rPr lang="es" sz="1100">
                          <a:solidFill>
                            <a:srgbClr val="FFFFFF"/>
                          </a:solidFill>
                        </a:rPr>
                        <a:t>Entre 59-100: 4</a:t>
                      </a:r>
                    </a:p>
                  </a:txBody>
                  <a:tcPr marT="63500" marB="63500" marR="63500" marL="63500"/>
                </a:tc>
              </a:tr>
              <a:tr h="12700">
                <a:tc>
                  <a:txBody>
                    <a:bodyPr>
                      <a:noAutofit/>
                    </a:bodyPr>
                    <a:lstStyle/>
                    <a:p>
                      <a:pPr indent="0" lvl="0" marL="0" rtl="0">
                        <a:spcBef>
                          <a:spcPts val="0"/>
                        </a:spcBef>
                        <a:buNone/>
                      </a:pPr>
                      <a:r>
                        <a:rPr lang="es" sz="1100">
                          <a:solidFill>
                            <a:srgbClr val="FFFFFF"/>
                          </a:solidFill>
                        </a:rPr>
                        <a:t>arm_dmg</a:t>
                      </a:r>
                    </a:p>
                  </a:txBody>
                  <a:tcPr marT="63500" marB="63500" marR="63500" marL="63500"/>
                </a:tc>
                <a:tc>
                  <a:txBody>
                    <a:bodyPr>
                      <a:noAutofit/>
                    </a:bodyPr>
                    <a:lstStyle/>
                    <a:p>
                      <a:pPr indent="0" lvl="0" marL="0" rtl="0">
                        <a:spcBef>
                          <a:spcPts val="0"/>
                        </a:spcBef>
                        <a:buNone/>
                      </a:pPr>
                      <a:r>
                        <a:rPr lang="es" sz="1100">
                          <a:solidFill>
                            <a:srgbClr val="FFFFFF"/>
                          </a:solidFill>
                        </a:rPr>
                        <a:t>Ordinal</a:t>
                      </a:r>
                    </a:p>
                  </a:txBody>
                  <a:tcPr marT="63500" marB="63500" marR="63500" marL="63500"/>
                </a:tc>
                <a:tc>
                  <a:txBody>
                    <a:bodyPr>
                      <a:noAutofit/>
                    </a:bodyPr>
                    <a:lstStyle/>
                    <a:p>
                      <a:pPr indent="0" lvl="0" marL="0" rtl="0">
                        <a:spcBef>
                          <a:spcPts val="0"/>
                        </a:spcBef>
                        <a:buNone/>
                      </a:pPr>
                      <a:r>
                        <a:rPr lang="es" sz="1100">
                          <a:solidFill>
                            <a:srgbClr val="FFFFFF"/>
                          </a:solidFill>
                        </a:rPr>
                        <a:t>0 daño: 1</a:t>
                      </a:r>
                    </a:p>
                    <a:p>
                      <a:pPr indent="0" lvl="0" marL="0" rtl="0">
                        <a:spcBef>
                          <a:spcPts val="0"/>
                        </a:spcBef>
                        <a:buNone/>
                      </a:pPr>
                      <a:r>
                        <a:rPr lang="es" sz="1100">
                          <a:solidFill>
                            <a:srgbClr val="FFFFFF"/>
                          </a:solidFill>
                        </a:rPr>
                        <a:t>Entre 1-7: 2</a:t>
                      </a: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