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8" r:id="rId3"/>
    <p:sldId id="257" r:id="rId4"/>
    <p:sldId id="259" r:id="rId5"/>
    <p:sldId id="260" r:id="rId6"/>
    <p:sldId id="262"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39"/>
    <p:restoredTop sz="94658"/>
  </p:normalViewPr>
  <p:slideViewPr>
    <p:cSldViewPr snapToGrid="0" snapToObjects="1">
      <p:cViewPr>
        <p:scale>
          <a:sx n="119" d="100"/>
          <a:sy n="119" d="100"/>
        </p:scale>
        <p:origin x="1184" y="4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689D58-0667-454B-90B9-754CFFA760DD}" type="datetimeFigureOut">
              <a:rPr lang="en-US" smtClean="0"/>
              <a:t>4/21/22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2420C6-8CF6-C646-A9F7-F75FCA86D51E}" type="slidenum">
              <a:rPr lang="en-US" smtClean="0"/>
              <a:t>‹#›</a:t>
            </a:fld>
            <a:endParaRPr lang="en-US"/>
          </a:p>
        </p:txBody>
      </p:sp>
    </p:spTree>
    <p:extLst>
      <p:ext uri="{BB962C8B-B14F-4D97-AF65-F5344CB8AC3E}">
        <p14:creationId xmlns:p14="http://schemas.microsoft.com/office/powerpoint/2010/main" val="3372749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2420C6-8CF6-C646-A9F7-F75FCA86D51E}" type="slidenum">
              <a:rPr lang="en-US" smtClean="0"/>
              <a:t>3</a:t>
            </a:fld>
            <a:endParaRPr lang="en-US"/>
          </a:p>
        </p:txBody>
      </p:sp>
    </p:spTree>
    <p:extLst>
      <p:ext uri="{BB962C8B-B14F-4D97-AF65-F5344CB8AC3E}">
        <p14:creationId xmlns:p14="http://schemas.microsoft.com/office/powerpoint/2010/main" val="3712351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2420C6-8CF6-C646-A9F7-F75FCA86D51E}" type="slidenum">
              <a:rPr lang="en-US" smtClean="0"/>
              <a:t>4</a:t>
            </a:fld>
            <a:endParaRPr lang="en-US"/>
          </a:p>
        </p:txBody>
      </p:sp>
    </p:spTree>
    <p:extLst>
      <p:ext uri="{BB962C8B-B14F-4D97-AF65-F5344CB8AC3E}">
        <p14:creationId xmlns:p14="http://schemas.microsoft.com/office/powerpoint/2010/main" val="13275944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102D-07EB-DB2D-37EA-95A8F9EEDD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A45B1B5-7A6F-57F1-5D6C-6FA2534A11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4725A9B-8B5D-A05B-2BC0-1A73590DD172}"/>
              </a:ext>
            </a:extLst>
          </p:cNvPr>
          <p:cNvSpPr>
            <a:spLocks noGrp="1"/>
          </p:cNvSpPr>
          <p:nvPr>
            <p:ph type="dt" sz="half" idx="10"/>
          </p:nvPr>
        </p:nvSpPr>
        <p:spPr/>
        <p:txBody>
          <a:bodyPr/>
          <a:lstStyle/>
          <a:p>
            <a:fld id="{C0CE23A3-271A-9341-83A4-E460D99A2083}" type="datetimeFigureOut">
              <a:rPr lang="en-US" smtClean="0"/>
              <a:t>4/21/22</a:t>
            </a:fld>
            <a:endParaRPr lang="en-US"/>
          </a:p>
        </p:txBody>
      </p:sp>
      <p:sp>
        <p:nvSpPr>
          <p:cNvPr id="5" name="Footer Placeholder 4">
            <a:extLst>
              <a:ext uri="{FF2B5EF4-FFF2-40B4-BE49-F238E27FC236}">
                <a16:creationId xmlns:a16="http://schemas.microsoft.com/office/drawing/2014/main" id="{2E740234-0FF8-A3BB-40F7-BB4F056C6A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C88B51-16BC-ECA1-27C3-6788CA6C9DF8}"/>
              </a:ext>
            </a:extLst>
          </p:cNvPr>
          <p:cNvSpPr>
            <a:spLocks noGrp="1"/>
          </p:cNvSpPr>
          <p:nvPr>
            <p:ph type="sldNum" sz="quarter" idx="12"/>
          </p:nvPr>
        </p:nvSpPr>
        <p:spPr/>
        <p:txBody>
          <a:bodyPr/>
          <a:lstStyle/>
          <a:p>
            <a:fld id="{B646684C-C632-154A-B43D-77E525C96361}" type="slidenum">
              <a:rPr lang="en-US" smtClean="0"/>
              <a:t>‹#›</a:t>
            </a:fld>
            <a:endParaRPr lang="en-US"/>
          </a:p>
        </p:txBody>
      </p:sp>
    </p:spTree>
    <p:extLst>
      <p:ext uri="{BB962C8B-B14F-4D97-AF65-F5344CB8AC3E}">
        <p14:creationId xmlns:p14="http://schemas.microsoft.com/office/powerpoint/2010/main" val="492169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E8643-50E8-2F6A-CC47-447939ECCF0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A1AF13-7D89-6431-039D-F4310ECE77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C59A78-6E03-748D-B798-0644BF0BC20E}"/>
              </a:ext>
            </a:extLst>
          </p:cNvPr>
          <p:cNvSpPr>
            <a:spLocks noGrp="1"/>
          </p:cNvSpPr>
          <p:nvPr>
            <p:ph type="dt" sz="half" idx="10"/>
          </p:nvPr>
        </p:nvSpPr>
        <p:spPr/>
        <p:txBody>
          <a:bodyPr/>
          <a:lstStyle/>
          <a:p>
            <a:fld id="{C0CE23A3-271A-9341-83A4-E460D99A2083}" type="datetimeFigureOut">
              <a:rPr lang="en-US" smtClean="0"/>
              <a:t>4/21/22</a:t>
            </a:fld>
            <a:endParaRPr lang="en-US"/>
          </a:p>
        </p:txBody>
      </p:sp>
      <p:sp>
        <p:nvSpPr>
          <p:cNvPr id="5" name="Footer Placeholder 4">
            <a:extLst>
              <a:ext uri="{FF2B5EF4-FFF2-40B4-BE49-F238E27FC236}">
                <a16:creationId xmlns:a16="http://schemas.microsoft.com/office/drawing/2014/main" id="{DC7CCC09-70DE-2A6A-6801-B3C0AE88B4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573507-FFE7-BD52-C61B-6D36A4FE243C}"/>
              </a:ext>
            </a:extLst>
          </p:cNvPr>
          <p:cNvSpPr>
            <a:spLocks noGrp="1"/>
          </p:cNvSpPr>
          <p:nvPr>
            <p:ph type="sldNum" sz="quarter" idx="12"/>
          </p:nvPr>
        </p:nvSpPr>
        <p:spPr/>
        <p:txBody>
          <a:bodyPr/>
          <a:lstStyle/>
          <a:p>
            <a:fld id="{B646684C-C632-154A-B43D-77E525C96361}" type="slidenum">
              <a:rPr lang="en-US" smtClean="0"/>
              <a:t>‹#›</a:t>
            </a:fld>
            <a:endParaRPr lang="en-US"/>
          </a:p>
        </p:txBody>
      </p:sp>
    </p:spTree>
    <p:extLst>
      <p:ext uri="{BB962C8B-B14F-4D97-AF65-F5344CB8AC3E}">
        <p14:creationId xmlns:p14="http://schemas.microsoft.com/office/powerpoint/2010/main" val="982084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847BDD-33E4-ED38-434F-4C646F1D3FA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C3E19D5-C06C-B3C5-678C-254D7E1C28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D18F32-5DBC-DD22-EC92-C4893408706D}"/>
              </a:ext>
            </a:extLst>
          </p:cNvPr>
          <p:cNvSpPr>
            <a:spLocks noGrp="1"/>
          </p:cNvSpPr>
          <p:nvPr>
            <p:ph type="dt" sz="half" idx="10"/>
          </p:nvPr>
        </p:nvSpPr>
        <p:spPr/>
        <p:txBody>
          <a:bodyPr/>
          <a:lstStyle/>
          <a:p>
            <a:fld id="{C0CE23A3-271A-9341-83A4-E460D99A2083}" type="datetimeFigureOut">
              <a:rPr lang="en-US" smtClean="0"/>
              <a:t>4/21/22</a:t>
            </a:fld>
            <a:endParaRPr lang="en-US"/>
          </a:p>
        </p:txBody>
      </p:sp>
      <p:sp>
        <p:nvSpPr>
          <p:cNvPr id="5" name="Footer Placeholder 4">
            <a:extLst>
              <a:ext uri="{FF2B5EF4-FFF2-40B4-BE49-F238E27FC236}">
                <a16:creationId xmlns:a16="http://schemas.microsoft.com/office/drawing/2014/main" id="{BAB1236F-0E56-504F-E74A-FB27F132CD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B8DE2B-1A5A-5A4F-252F-914E2EE56D0D}"/>
              </a:ext>
            </a:extLst>
          </p:cNvPr>
          <p:cNvSpPr>
            <a:spLocks noGrp="1"/>
          </p:cNvSpPr>
          <p:nvPr>
            <p:ph type="sldNum" sz="quarter" idx="12"/>
          </p:nvPr>
        </p:nvSpPr>
        <p:spPr/>
        <p:txBody>
          <a:bodyPr/>
          <a:lstStyle/>
          <a:p>
            <a:fld id="{B646684C-C632-154A-B43D-77E525C96361}" type="slidenum">
              <a:rPr lang="en-US" smtClean="0"/>
              <a:t>‹#›</a:t>
            </a:fld>
            <a:endParaRPr lang="en-US"/>
          </a:p>
        </p:txBody>
      </p:sp>
    </p:spTree>
    <p:extLst>
      <p:ext uri="{BB962C8B-B14F-4D97-AF65-F5344CB8AC3E}">
        <p14:creationId xmlns:p14="http://schemas.microsoft.com/office/powerpoint/2010/main" val="2772698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9E048-776F-026A-6E17-9CFD7DE6D5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4613C1-9B3E-0E83-8DF8-6FDA1D2B77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6041E-A413-C2FA-6DA5-FEE5E0B42C38}"/>
              </a:ext>
            </a:extLst>
          </p:cNvPr>
          <p:cNvSpPr>
            <a:spLocks noGrp="1"/>
          </p:cNvSpPr>
          <p:nvPr>
            <p:ph type="dt" sz="half" idx="10"/>
          </p:nvPr>
        </p:nvSpPr>
        <p:spPr/>
        <p:txBody>
          <a:bodyPr/>
          <a:lstStyle/>
          <a:p>
            <a:fld id="{C0CE23A3-271A-9341-83A4-E460D99A2083}" type="datetimeFigureOut">
              <a:rPr lang="en-US" smtClean="0"/>
              <a:t>4/21/22</a:t>
            </a:fld>
            <a:endParaRPr lang="en-US"/>
          </a:p>
        </p:txBody>
      </p:sp>
      <p:sp>
        <p:nvSpPr>
          <p:cNvPr id="5" name="Footer Placeholder 4">
            <a:extLst>
              <a:ext uri="{FF2B5EF4-FFF2-40B4-BE49-F238E27FC236}">
                <a16:creationId xmlns:a16="http://schemas.microsoft.com/office/drawing/2014/main" id="{A4A3663A-2947-B5A8-0BC1-286F3A7A62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B2F652-9047-D8BF-DD09-33FDD67ABCE6}"/>
              </a:ext>
            </a:extLst>
          </p:cNvPr>
          <p:cNvSpPr>
            <a:spLocks noGrp="1"/>
          </p:cNvSpPr>
          <p:nvPr>
            <p:ph type="sldNum" sz="quarter" idx="12"/>
          </p:nvPr>
        </p:nvSpPr>
        <p:spPr/>
        <p:txBody>
          <a:bodyPr/>
          <a:lstStyle/>
          <a:p>
            <a:fld id="{B646684C-C632-154A-B43D-77E525C96361}" type="slidenum">
              <a:rPr lang="en-US" smtClean="0"/>
              <a:t>‹#›</a:t>
            </a:fld>
            <a:endParaRPr lang="en-US"/>
          </a:p>
        </p:txBody>
      </p:sp>
    </p:spTree>
    <p:extLst>
      <p:ext uri="{BB962C8B-B14F-4D97-AF65-F5344CB8AC3E}">
        <p14:creationId xmlns:p14="http://schemas.microsoft.com/office/powerpoint/2010/main" val="1519215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B7502-34FA-0F9B-1E2A-BC9CA53D37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CA6E1F-E982-9032-A80A-E5CB9B7222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43DA09-B228-1AA0-98EF-F7D74B4121BD}"/>
              </a:ext>
            </a:extLst>
          </p:cNvPr>
          <p:cNvSpPr>
            <a:spLocks noGrp="1"/>
          </p:cNvSpPr>
          <p:nvPr>
            <p:ph type="dt" sz="half" idx="10"/>
          </p:nvPr>
        </p:nvSpPr>
        <p:spPr/>
        <p:txBody>
          <a:bodyPr/>
          <a:lstStyle/>
          <a:p>
            <a:fld id="{C0CE23A3-271A-9341-83A4-E460D99A2083}" type="datetimeFigureOut">
              <a:rPr lang="en-US" smtClean="0"/>
              <a:t>4/21/22</a:t>
            </a:fld>
            <a:endParaRPr lang="en-US"/>
          </a:p>
        </p:txBody>
      </p:sp>
      <p:sp>
        <p:nvSpPr>
          <p:cNvPr id="5" name="Footer Placeholder 4">
            <a:extLst>
              <a:ext uri="{FF2B5EF4-FFF2-40B4-BE49-F238E27FC236}">
                <a16:creationId xmlns:a16="http://schemas.microsoft.com/office/drawing/2014/main" id="{C0BDCEFE-253E-8B2D-0C28-91A98C9D88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A87497-AEF2-A6C0-2E47-77EC510A67EE}"/>
              </a:ext>
            </a:extLst>
          </p:cNvPr>
          <p:cNvSpPr>
            <a:spLocks noGrp="1"/>
          </p:cNvSpPr>
          <p:nvPr>
            <p:ph type="sldNum" sz="quarter" idx="12"/>
          </p:nvPr>
        </p:nvSpPr>
        <p:spPr/>
        <p:txBody>
          <a:bodyPr/>
          <a:lstStyle/>
          <a:p>
            <a:fld id="{B646684C-C632-154A-B43D-77E525C96361}" type="slidenum">
              <a:rPr lang="en-US" smtClean="0"/>
              <a:t>‹#›</a:t>
            </a:fld>
            <a:endParaRPr lang="en-US"/>
          </a:p>
        </p:txBody>
      </p:sp>
    </p:spTree>
    <p:extLst>
      <p:ext uri="{BB962C8B-B14F-4D97-AF65-F5344CB8AC3E}">
        <p14:creationId xmlns:p14="http://schemas.microsoft.com/office/powerpoint/2010/main" val="808319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3AC0E-FB9F-ACC1-0B93-C8EFF92604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0D4E9A-E964-F78C-3A53-E9D8B0797D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44F75A0-53E3-CBE2-EE3D-A4E437B4AAE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78F2B4A-6C24-05E0-E8B8-B8CF799FEEF4}"/>
              </a:ext>
            </a:extLst>
          </p:cNvPr>
          <p:cNvSpPr>
            <a:spLocks noGrp="1"/>
          </p:cNvSpPr>
          <p:nvPr>
            <p:ph type="dt" sz="half" idx="10"/>
          </p:nvPr>
        </p:nvSpPr>
        <p:spPr/>
        <p:txBody>
          <a:bodyPr/>
          <a:lstStyle/>
          <a:p>
            <a:fld id="{C0CE23A3-271A-9341-83A4-E460D99A2083}" type="datetimeFigureOut">
              <a:rPr lang="en-US" smtClean="0"/>
              <a:t>4/21/22</a:t>
            </a:fld>
            <a:endParaRPr lang="en-US"/>
          </a:p>
        </p:txBody>
      </p:sp>
      <p:sp>
        <p:nvSpPr>
          <p:cNvPr id="6" name="Footer Placeholder 5">
            <a:extLst>
              <a:ext uri="{FF2B5EF4-FFF2-40B4-BE49-F238E27FC236}">
                <a16:creationId xmlns:a16="http://schemas.microsoft.com/office/drawing/2014/main" id="{BC609302-8189-9103-24E3-FC690F6FCD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6C8FC6-3977-062F-0E3E-17FEA15C2AC3}"/>
              </a:ext>
            </a:extLst>
          </p:cNvPr>
          <p:cNvSpPr>
            <a:spLocks noGrp="1"/>
          </p:cNvSpPr>
          <p:nvPr>
            <p:ph type="sldNum" sz="quarter" idx="12"/>
          </p:nvPr>
        </p:nvSpPr>
        <p:spPr/>
        <p:txBody>
          <a:bodyPr/>
          <a:lstStyle/>
          <a:p>
            <a:fld id="{B646684C-C632-154A-B43D-77E525C96361}" type="slidenum">
              <a:rPr lang="en-US" smtClean="0"/>
              <a:t>‹#›</a:t>
            </a:fld>
            <a:endParaRPr lang="en-US"/>
          </a:p>
        </p:txBody>
      </p:sp>
    </p:spTree>
    <p:extLst>
      <p:ext uri="{BB962C8B-B14F-4D97-AF65-F5344CB8AC3E}">
        <p14:creationId xmlns:p14="http://schemas.microsoft.com/office/powerpoint/2010/main" val="1976786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BC7AA-0577-5010-3B19-5F1D04B9F0B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D80027E-19FC-E27B-2C63-9605C0B822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B42C29-8541-F4FF-878C-AF73EE4064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B5F6F6-D35E-D166-2C16-99F2CFBBE7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6BF68BA-E828-AE5D-3EB3-41177D84E4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18532EA-E6A5-6463-3C3C-0BF3CDB77FFB}"/>
              </a:ext>
            </a:extLst>
          </p:cNvPr>
          <p:cNvSpPr>
            <a:spLocks noGrp="1"/>
          </p:cNvSpPr>
          <p:nvPr>
            <p:ph type="dt" sz="half" idx="10"/>
          </p:nvPr>
        </p:nvSpPr>
        <p:spPr/>
        <p:txBody>
          <a:bodyPr/>
          <a:lstStyle/>
          <a:p>
            <a:fld id="{C0CE23A3-271A-9341-83A4-E460D99A2083}" type="datetimeFigureOut">
              <a:rPr lang="en-US" smtClean="0"/>
              <a:t>4/21/22</a:t>
            </a:fld>
            <a:endParaRPr lang="en-US"/>
          </a:p>
        </p:txBody>
      </p:sp>
      <p:sp>
        <p:nvSpPr>
          <p:cNvPr id="8" name="Footer Placeholder 7">
            <a:extLst>
              <a:ext uri="{FF2B5EF4-FFF2-40B4-BE49-F238E27FC236}">
                <a16:creationId xmlns:a16="http://schemas.microsoft.com/office/drawing/2014/main" id="{113BCCD3-13D4-45E8-387C-4CEA760572B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32EA02-8ACC-4117-115A-73E5B79CDCF3}"/>
              </a:ext>
            </a:extLst>
          </p:cNvPr>
          <p:cNvSpPr>
            <a:spLocks noGrp="1"/>
          </p:cNvSpPr>
          <p:nvPr>
            <p:ph type="sldNum" sz="quarter" idx="12"/>
          </p:nvPr>
        </p:nvSpPr>
        <p:spPr/>
        <p:txBody>
          <a:bodyPr/>
          <a:lstStyle/>
          <a:p>
            <a:fld id="{B646684C-C632-154A-B43D-77E525C96361}" type="slidenum">
              <a:rPr lang="en-US" smtClean="0"/>
              <a:t>‹#›</a:t>
            </a:fld>
            <a:endParaRPr lang="en-US"/>
          </a:p>
        </p:txBody>
      </p:sp>
    </p:spTree>
    <p:extLst>
      <p:ext uri="{BB962C8B-B14F-4D97-AF65-F5344CB8AC3E}">
        <p14:creationId xmlns:p14="http://schemas.microsoft.com/office/powerpoint/2010/main" val="2978800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7C35E-D9A0-7146-E7DD-CE97FB1FB89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711C2BC-E47F-92D1-3FF3-1C3F6A3E19FC}"/>
              </a:ext>
            </a:extLst>
          </p:cNvPr>
          <p:cNvSpPr>
            <a:spLocks noGrp="1"/>
          </p:cNvSpPr>
          <p:nvPr>
            <p:ph type="dt" sz="half" idx="10"/>
          </p:nvPr>
        </p:nvSpPr>
        <p:spPr/>
        <p:txBody>
          <a:bodyPr/>
          <a:lstStyle/>
          <a:p>
            <a:fld id="{C0CE23A3-271A-9341-83A4-E460D99A2083}" type="datetimeFigureOut">
              <a:rPr lang="en-US" smtClean="0"/>
              <a:t>4/21/22</a:t>
            </a:fld>
            <a:endParaRPr lang="en-US"/>
          </a:p>
        </p:txBody>
      </p:sp>
      <p:sp>
        <p:nvSpPr>
          <p:cNvPr id="4" name="Footer Placeholder 3">
            <a:extLst>
              <a:ext uri="{FF2B5EF4-FFF2-40B4-BE49-F238E27FC236}">
                <a16:creationId xmlns:a16="http://schemas.microsoft.com/office/drawing/2014/main" id="{C1FB6C1D-EE2D-747A-6675-2355B6420E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CB51BF2-DA9F-8E5B-7529-7C0844FD214F}"/>
              </a:ext>
            </a:extLst>
          </p:cNvPr>
          <p:cNvSpPr>
            <a:spLocks noGrp="1"/>
          </p:cNvSpPr>
          <p:nvPr>
            <p:ph type="sldNum" sz="quarter" idx="12"/>
          </p:nvPr>
        </p:nvSpPr>
        <p:spPr/>
        <p:txBody>
          <a:bodyPr/>
          <a:lstStyle/>
          <a:p>
            <a:fld id="{B646684C-C632-154A-B43D-77E525C96361}" type="slidenum">
              <a:rPr lang="en-US" smtClean="0"/>
              <a:t>‹#›</a:t>
            </a:fld>
            <a:endParaRPr lang="en-US"/>
          </a:p>
        </p:txBody>
      </p:sp>
    </p:spTree>
    <p:extLst>
      <p:ext uri="{BB962C8B-B14F-4D97-AF65-F5344CB8AC3E}">
        <p14:creationId xmlns:p14="http://schemas.microsoft.com/office/powerpoint/2010/main" val="1597106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413DD2-D888-C690-9A30-FA358D813310}"/>
              </a:ext>
            </a:extLst>
          </p:cNvPr>
          <p:cNvSpPr>
            <a:spLocks noGrp="1"/>
          </p:cNvSpPr>
          <p:nvPr>
            <p:ph type="dt" sz="half" idx="10"/>
          </p:nvPr>
        </p:nvSpPr>
        <p:spPr/>
        <p:txBody>
          <a:bodyPr/>
          <a:lstStyle/>
          <a:p>
            <a:fld id="{C0CE23A3-271A-9341-83A4-E460D99A2083}" type="datetimeFigureOut">
              <a:rPr lang="en-US" smtClean="0"/>
              <a:t>4/21/22</a:t>
            </a:fld>
            <a:endParaRPr lang="en-US"/>
          </a:p>
        </p:txBody>
      </p:sp>
      <p:sp>
        <p:nvSpPr>
          <p:cNvPr id="3" name="Footer Placeholder 2">
            <a:extLst>
              <a:ext uri="{FF2B5EF4-FFF2-40B4-BE49-F238E27FC236}">
                <a16:creationId xmlns:a16="http://schemas.microsoft.com/office/drawing/2014/main" id="{5FDE1366-7ED4-6FF6-0023-5121352D7C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7DBDBF2-E61D-6A18-FBFD-B79F2C599290}"/>
              </a:ext>
            </a:extLst>
          </p:cNvPr>
          <p:cNvSpPr>
            <a:spLocks noGrp="1"/>
          </p:cNvSpPr>
          <p:nvPr>
            <p:ph type="sldNum" sz="quarter" idx="12"/>
          </p:nvPr>
        </p:nvSpPr>
        <p:spPr/>
        <p:txBody>
          <a:bodyPr/>
          <a:lstStyle/>
          <a:p>
            <a:fld id="{B646684C-C632-154A-B43D-77E525C96361}" type="slidenum">
              <a:rPr lang="en-US" smtClean="0"/>
              <a:t>‹#›</a:t>
            </a:fld>
            <a:endParaRPr lang="en-US"/>
          </a:p>
        </p:txBody>
      </p:sp>
    </p:spTree>
    <p:extLst>
      <p:ext uri="{BB962C8B-B14F-4D97-AF65-F5344CB8AC3E}">
        <p14:creationId xmlns:p14="http://schemas.microsoft.com/office/powerpoint/2010/main" val="1669878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B6880-FBB6-E5F1-489D-B02E27D586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3019D3A-BA4F-6BC1-EBE7-76D90F4B0B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DFB41B3-182B-1D12-C2A8-FE221FD7EB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1D2E3F-F100-1DD6-DA6B-A1F04B1FC2A4}"/>
              </a:ext>
            </a:extLst>
          </p:cNvPr>
          <p:cNvSpPr>
            <a:spLocks noGrp="1"/>
          </p:cNvSpPr>
          <p:nvPr>
            <p:ph type="dt" sz="half" idx="10"/>
          </p:nvPr>
        </p:nvSpPr>
        <p:spPr/>
        <p:txBody>
          <a:bodyPr/>
          <a:lstStyle/>
          <a:p>
            <a:fld id="{C0CE23A3-271A-9341-83A4-E460D99A2083}" type="datetimeFigureOut">
              <a:rPr lang="en-US" smtClean="0"/>
              <a:t>4/21/22</a:t>
            </a:fld>
            <a:endParaRPr lang="en-US"/>
          </a:p>
        </p:txBody>
      </p:sp>
      <p:sp>
        <p:nvSpPr>
          <p:cNvPr id="6" name="Footer Placeholder 5">
            <a:extLst>
              <a:ext uri="{FF2B5EF4-FFF2-40B4-BE49-F238E27FC236}">
                <a16:creationId xmlns:a16="http://schemas.microsoft.com/office/drawing/2014/main" id="{B04C3820-FF4C-48BA-5F7F-F99127E620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CC2CF1-F35C-BD72-C575-C044166D5AE4}"/>
              </a:ext>
            </a:extLst>
          </p:cNvPr>
          <p:cNvSpPr>
            <a:spLocks noGrp="1"/>
          </p:cNvSpPr>
          <p:nvPr>
            <p:ph type="sldNum" sz="quarter" idx="12"/>
          </p:nvPr>
        </p:nvSpPr>
        <p:spPr/>
        <p:txBody>
          <a:bodyPr/>
          <a:lstStyle/>
          <a:p>
            <a:fld id="{B646684C-C632-154A-B43D-77E525C96361}" type="slidenum">
              <a:rPr lang="en-US" smtClean="0"/>
              <a:t>‹#›</a:t>
            </a:fld>
            <a:endParaRPr lang="en-US"/>
          </a:p>
        </p:txBody>
      </p:sp>
    </p:spTree>
    <p:extLst>
      <p:ext uri="{BB962C8B-B14F-4D97-AF65-F5344CB8AC3E}">
        <p14:creationId xmlns:p14="http://schemas.microsoft.com/office/powerpoint/2010/main" val="236685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B4C5B-495C-EEC7-6892-0FB6205F4E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ED9D244-BD63-75C5-8D66-C1DACC90F8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9787C6A-4A1C-0835-4682-1871648A3E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36A8C4-A6AE-9BC3-E092-6F17F4083AFB}"/>
              </a:ext>
            </a:extLst>
          </p:cNvPr>
          <p:cNvSpPr>
            <a:spLocks noGrp="1"/>
          </p:cNvSpPr>
          <p:nvPr>
            <p:ph type="dt" sz="half" idx="10"/>
          </p:nvPr>
        </p:nvSpPr>
        <p:spPr/>
        <p:txBody>
          <a:bodyPr/>
          <a:lstStyle/>
          <a:p>
            <a:fld id="{C0CE23A3-271A-9341-83A4-E460D99A2083}" type="datetimeFigureOut">
              <a:rPr lang="en-US" smtClean="0"/>
              <a:t>4/21/22</a:t>
            </a:fld>
            <a:endParaRPr lang="en-US"/>
          </a:p>
        </p:txBody>
      </p:sp>
      <p:sp>
        <p:nvSpPr>
          <p:cNvPr id="6" name="Footer Placeholder 5">
            <a:extLst>
              <a:ext uri="{FF2B5EF4-FFF2-40B4-BE49-F238E27FC236}">
                <a16:creationId xmlns:a16="http://schemas.microsoft.com/office/drawing/2014/main" id="{E9C45AE2-D3B8-34B9-0EA0-1C02758A7A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8E9790-F938-E949-CCB4-04CAFA66F23F}"/>
              </a:ext>
            </a:extLst>
          </p:cNvPr>
          <p:cNvSpPr>
            <a:spLocks noGrp="1"/>
          </p:cNvSpPr>
          <p:nvPr>
            <p:ph type="sldNum" sz="quarter" idx="12"/>
          </p:nvPr>
        </p:nvSpPr>
        <p:spPr/>
        <p:txBody>
          <a:bodyPr/>
          <a:lstStyle/>
          <a:p>
            <a:fld id="{B646684C-C632-154A-B43D-77E525C96361}" type="slidenum">
              <a:rPr lang="en-US" smtClean="0"/>
              <a:t>‹#›</a:t>
            </a:fld>
            <a:endParaRPr lang="en-US"/>
          </a:p>
        </p:txBody>
      </p:sp>
    </p:spTree>
    <p:extLst>
      <p:ext uri="{BB962C8B-B14F-4D97-AF65-F5344CB8AC3E}">
        <p14:creationId xmlns:p14="http://schemas.microsoft.com/office/powerpoint/2010/main" val="3962293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37000"/>
            <a:lum/>
            <a:extLst>
              <a:ext uri="{BEBA8EAE-BF5A-486C-A8C5-ECC9F3942E4B}">
                <a14:imgProps xmlns:a14="http://schemas.microsoft.com/office/drawing/2010/main">
                  <a14:imgLayer r:embed="rId14">
                    <a14:imgEffect>
                      <a14:colorTemperature colorTemp="7093"/>
                    </a14:imgEffect>
                    <a14:imgEffect>
                      <a14:saturation sat="175000"/>
                    </a14:imgEffect>
                  </a14:imgLayer>
                </a14:imgProps>
              </a:ext>
            </a:extLst>
          </a:blip>
          <a:srcRect/>
          <a:stretch>
            <a:fillRect t="-39000" b="-39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20CED5-C40B-6824-0F88-E3EC7980F2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3A7DCEE-AD89-2AAE-663B-32B706F369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AA1FCD-BAA4-A3FA-4C41-38B3C6C7BD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CE23A3-271A-9341-83A4-E460D99A2083}" type="datetimeFigureOut">
              <a:rPr lang="en-US" smtClean="0"/>
              <a:t>4/21/22</a:t>
            </a:fld>
            <a:endParaRPr lang="en-US"/>
          </a:p>
        </p:txBody>
      </p:sp>
      <p:sp>
        <p:nvSpPr>
          <p:cNvPr id="5" name="Footer Placeholder 4">
            <a:extLst>
              <a:ext uri="{FF2B5EF4-FFF2-40B4-BE49-F238E27FC236}">
                <a16:creationId xmlns:a16="http://schemas.microsoft.com/office/drawing/2014/main" id="{999BAE6F-E96E-07B9-0351-9E93C55A61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FE72688-3C4A-55C4-E445-A2E21BED4A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46684C-C632-154A-B43D-77E525C96361}" type="slidenum">
              <a:rPr lang="en-US" smtClean="0"/>
              <a:t>‹#›</a:t>
            </a:fld>
            <a:endParaRPr lang="en-US"/>
          </a:p>
        </p:txBody>
      </p:sp>
    </p:spTree>
    <p:extLst>
      <p:ext uri="{BB962C8B-B14F-4D97-AF65-F5344CB8AC3E}">
        <p14:creationId xmlns:p14="http://schemas.microsoft.com/office/powerpoint/2010/main" val="40224833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hyperlink" Target="https://developer.spotify.com/documentation/web-api/referenc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C7E03-A4B1-1053-4F3F-783BF06ECF0D}"/>
              </a:ext>
            </a:extLst>
          </p:cNvPr>
          <p:cNvSpPr>
            <a:spLocks noGrp="1"/>
          </p:cNvSpPr>
          <p:nvPr>
            <p:ph type="ctrTitle"/>
          </p:nvPr>
        </p:nvSpPr>
        <p:spPr>
          <a:xfrm>
            <a:off x="1524000" y="1508413"/>
            <a:ext cx="9144000" cy="2387600"/>
          </a:xfrm>
        </p:spPr>
        <p:txBody>
          <a:bodyPr>
            <a:normAutofit fontScale="90000"/>
          </a:bodyPr>
          <a:lstStyle/>
          <a:p>
            <a:r>
              <a:rPr lang="en-US" dirty="0">
                <a:latin typeface="Britannic Bold" panose="020B0903060703020204" pitchFamily="34" charset="77"/>
              </a:rPr>
              <a:t>Who is the Most Popular </a:t>
            </a:r>
            <a:br>
              <a:rPr lang="en-US" dirty="0">
                <a:latin typeface="Britannic Bold" panose="020B0903060703020204" pitchFamily="34" charset="77"/>
              </a:rPr>
            </a:br>
            <a:r>
              <a:rPr lang="en-US" sz="12300" dirty="0">
                <a:latin typeface="Britannic Bold" panose="020B0903060703020204" pitchFamily="34" charset="77"/>
              </a:rPr>
              <a:t>B</a:t>
            </a:r>
            <a:r>
              <a:rPr lang="en-US" sz="8000" dirty="0">
                <a:latin typeface="Britannic Bold" panose="020B0903060703020204" pitchFamily="34" charset="77"/>
              </a:rPr>
              <a:t>EATLE?</a:t>
            </a:r>
          </a:p>
        </p:txBody>
      </p:sp>
      <p:sp>
        <p:nvSpPr>
          <p:cNvPr id="3" name="Subtitle 2">
            <a:extLst>
              <a:ext uri="{FF2B5EF4-FFF2-40B4-BE49-F238E27FC236}">
                <a16:creationId xmlns:a16="http://schemas.microsoft.com/office/drawing/2014/main" id="{F02EEC6B-CB7B-5D44-EF9F-50995A1D4665}"/>
              </a:ext>
            </a:extLst>
          </p:cNvPr>
          <p:cNvSpPr>
            <a:spLocks noGrp="1"/>
          </p:cNvSpPr>
          <p:nvPr>
            <p:ph type="subTitle" idx="1"/>
          </p:nvPr>
        </p:nvSpPr>
        <p:spPr>
          <a:xfrm>
            <a:off x="1524000" y="3896013"/>
            <a:ext cx="9144000" cy="1456119"/>
          </a:xfrm>
        </p:spPr>
        <p:txBody>
          <a:bodyPr>
            <a:normAutofit fontScale="92500" lnSpcReduction="20000"/>
          </a:bodyPr>
          <a:lstStyle/>
          <a:p>
            <a:r>
              <a:rPr lang="en-US" dirty="0"/>
              <a:t>(According to Spotify)</a:t>
            </a:r>
          </a:p>
          <a:p>
            <a:endParaRPr lang="en-US" dirty="0"/>
          </a:p>
          <a:p>
            <a:r>
              <a:rPr lang="en-US" sz="2100" dirty="0"/>
              <a:t>A Capstone Presentation</a:t>
            </a:r>
          </a:p>
          <a:p>
            <a:r>
              <a:rPr lang="en-US" sz="2100" dirty="0"/>
              <a:t>Parker Hanna</a:t>
            </a:r>
          </a:p>
        </p:txBody>
      </p:sp>
      <p:pic>
        <p:nvPicPr>
          <p:cNvPr id="7" name="Picture 6" descr="A group of people walking&#10;&#10;Description automatically generated with medium confidence">
            <a:extLst>
              <a:ext uri="{FF2B5EF4-FFF2-40B4-BE49-F238E27FC236}">
                <a16:creationId xmlns:a16="http://schemas.microsoft.com/office/drawing/2014/main" id="{C7D02D66-DBDF-4C0C-2DEC-342FE77D9582}"/>
              </a:ext>
            </a:extLst>
          </p:cNvPr>
          <p:cNvPicPr>
            <a:picLocks noChangeAspect="1"/>
          </p:cNvPicPr>
          <p:nvPr/>
        </p:nvPicPr>
        <p:blipFill>
          <a:blip r:embed="rId2">
            <a:duotone>
              <a:prstClr val="black"/>
              <a:srgbClr val="D9C3A5">
                <a:tint val="50000"/>
                <a:satMod val="180000"/>
              </a:srgbClr>
            </a:duotone>
            <a:alphaModFix amt="50000"/>
            <a:extLst>
              <a:ext uri="{BEBA8EAE-BF5A-486C-A8C5-ECC9F3942E4B}">
                <a14:imgProps xmlns:a14="http://schemas.microsoft.com/office/drawing/2010/main">
                  <a14:imgLayer r:embed="rId3">
                    <a14:imgEffect>
                      <a14:colorTemperature colorTemp="11500"/>
                    </a14:imgEffect>
                    <a14:imgEffect>
                      <a14:saturation sat="0"/>
                    </a14:imgEffect>
                  </a14:imgLayer>
                </a14:imgProps>
              </a:ext>
            </a:extLst>
          </a:blip>
          <a:stretch>
            <a:fillRect/>
          </a:stretch>
        </p:blipFill>
        <p:spPr>
          <a:xfrm>
            <a:off x="250553" y="5401881"/>
            <a:ext cx="3720556" cy="1456119"/>
          </a:xfrm>
          <a:prstGeom prst="rect">
            <a:avLst/>
          </a:prstGeom>
          <a:effectLst>
            <a:softEdge rad="198769"/>
          </a:effectLst>
        </p:spPr>
      </p:pic>
      <p:pic>
        <p:nvPicPr>
          <p:cNvPr id="9" name="Picture 8">
            <a:extLst>
              <a:ext uri="{FF2B5EF4-FFF2-40B4-BE49-F238E27FC236}">
                <a16:creationId xmlns:a16="http://schemas.microsoft.com/office/drawing/2014/main" id="{4053788A-0385-F12A-78D7-B7D652BBFFBE}"/>
              </a:ext>
            </a:extLst>
          </p:cNvPr>
          <p:cNvPicPr>
            <a:picLocks noChangeAspect="1"/>
          </p:cNvPicPr>
          <p:nvPr/>
        </p:nvPicPr>
        <p:blipFill>
          <a:blip r:embed="rId4">
            <a:alphaModFix amt="73000"/>
          </a:blip>
          <a:stretch>
            <a:fillRect/>
          </a:stretch>
        </p:blipFill>
        <p:spPr>
          <a:xfrm>
            <a:off x="11017923" y="119464"/>
            <a:ext cx="1028456" cy="1018172"/>
          </a:xfrm>
          <a:prstGeom prst="rect">
            <a:avLst/>
          </a:prstGeom>
        </p:spPr>
      </p:pic>
    </p:spTree>
    <p:extLst>
      <p:ext uri="{BB962C8B-B14F-4D97-AF65-F5344CB8AC3E}">
        <p14:creationId xmlns:p14="http://schemas.microsoft.com/office/powerpoint/2010/main" val="3090125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A1EEDC-A606-2A86-FC55-DFC8155068BE}"/>
              </a:ext>
            </a:extLst>
          </p:cNvPr>
          <p:cNvSpPr>
            <a:spLocks noGrp="1"/>
          </p:cNvSpPr>
          <p:nvPr>
            <p:ph idx="1"/>
          </p:nvPr>
        </p:nvSpPr>
        <p:spPr>
          <a:xfrm>
            <a:off x="838200" y="350982"/>
            <a:ext cx="10515600" cy="6507018"/>
          </a:xfrm>
        </p:spPr>
        <p:txBody>
          <a:bodyPr>
            <a:normAutofit fontScale="92500" lnSpcReduction="10000"/>
          </a:bodyPr>
          <a:lstStyle/>
          <a:p>
            <a:pPr marL="0" indent="0">
              <a:buNone/>
            </a:pPr>
            <a:r>
              <a:rPr lang="en-US" sz="3500" dirty="0"/>
              <a:t>The Goal:</a:t>
            </a:r>
            <a:endParaRPr lang="en-US" dirty="0"/>
          </a:p>
          <a:p>
            <a:r>
              <a:rPr lang="en-US" sz="3000" dirty="0"/>
              <a:t>Uncover which Beatle can be regarded as the more popular with data from Spotify</a:t>
            </a:r>
          </a:p>
          <a:p>
            <a:r>
              <a:rPr lang="en-US" sz="3000" dirty="0"/>
              <a:t>Unpack musical features to determine which, if any, musical features correlate to higher popularity</a:t>
            </a:r>
          </a:p>
          <a:p>
            <a:r>
              <a:rPr lang="en-US" sz="3000" dirty="0"/>
              <a:t>Track musical developments chronologically to understand how popularity was interpreted at the time</a:t>
            </a:r>
          </a:p>
          <a:p>
            <a:endParaRPr lang="en-US" sz="2200" dirty="0"/>
          </a:p>
          <a:p>
            <a:pPr marL="0" indent="0">
              <a:buNone/>
            </a:pPr>
            <a:r>
              <a:rPr lang="en-US" sz="3500" dirty="0"/>
              <a:t>The Issues:</a:t>
            </a:r>
          </a:p>
          <a:p>
            <a:r>
              <a:rPr lang="en-US" sz="3000" dirty="0"/>
              <a:t>John and Paul credit their songs simply as ‘Lennon/McCartney’, even when only one was the singular creator - a case which is true in most Beatles songs</a:t>
            </a:r>
          </a:p>
          <a:p>
            <a:r>
              <a:rPr lang="en-US" sz="3000" dirty="0"/>
              <a:t>Extending our analysis beyond 201 Beatles songs to solo career and contemporary bands to understand popularity correlations in new context.</a:t>
            </a:r>
          </a:p>
          <a:p>
            <a:endParaRPr lang="en-US" dirty="0"/>
          </a:p>
        </p:txBody>
      </p:sp>
    </p:spTree>
    <p:extLst>
      <p:ext uri="{BB962C8B-B14F-4D97-AF65-F5344CB8AC3E}">
        <p14:creationId xmlns:p14="http://schemas.microsoft.com/office/powerpoint/2010/main" val="1758747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4F5E0-0A17-FE3A-6D62-1ACEA8D538A8}"/>
              </a:ext>
            </a:extLst>
          </p:cNvPr>
          <p:cNvSpPr>
            <a:spLocks noGrp="1"/>
          </p:cNvSpPr>
          <p:nvPr>
            <p:ph type="title"/>
          </p:nvPr>
        </p:nvSpPr>
        <p:spPr>
          <a:xfrm>
            <a:off x="764628" y="196960"/>
            <a:ext cx="10515600" cy="1325563"/>
          </a:xfrm>
        </p:spPr>
        <p:txBody>
          <a:bodyPr/>
          <a:lstStyle/>
          <a:p>
            <a:r>
              <a:rPr lang="en-US" dirty="0"/>
              <a:t>Collecting the Data</a:t>
            </a:r>
          </a:p>
        </p:txBody>
      </p:sp>
      <p:sp>
        <p:nvSpPr>
          <p:cNvPr id="3" name="Content Placeholder 2">
            <a:extLst>
              <a:ext uri="{FF2B5EF4-FFF2-40B4-BE49-F238E27FC236}">
                <a16:creationId xmlns:a16="http://schemas.microsoft.com/office/drawing/2014/main" id="{09CD51E5-546D-8B98-2F11-9852FC373F81}"/>
              </a:ext>
            </a:extLst>
          </p:cNvPr>
          <p:cNvSpPr>
            <a:spLocks noGrp="1"/>
          </p:cNvSpPr>
          <p:nvPr>
            <p:ph idx="1"/>
          </p:nvPr>
        </p:nvSpPr>
        <p:spPr>
          <a:xfrm>
            <a:off x="838200" y="1397876"/>
            <a:ext cx="10515600" cy="4779087"/>
          </a:xfrm>
        </p:spPr>
        <p:txBody>
          <a:bodyPr>
            <a:normAutofit/>
          </a:bodyPr>
          <a:lstStyle/>
          <a:p>
            <a:pPr>
              <a:spcBef>
                <a:spcPts val="2000"/>
              </a:spcBef>
            </a:pPr>
            <a:r>
              <a:rPr lang="en-US" dirty="0"/>
              <a:t>Utilizing Spotify’s API and a Python library called Spoti</a:t>
            </a:r>
            <a:r>
              <a:rPr lang="en-US" i="1" dirty="0"/>
              <a:t>py</a:t>
            </a:r>
            <a:r>
              <a:rPr lang="en-US" dirty="0"/>
              <a:t>, we get Beatles tracks and musical features</a:t>
            </a:r>
          </a:p>
          <a:p>
            <a:pPr>
              <a:spcBef>
                <a:spcPts val="2000"/>
              </a:spcBef>
            </a:pPr>
            <a:r>
              <a:rPr lang="en-US" dirty="0"/>
              <a:t>Target the API requests to exclude compilations, live albums, and extended reissues (i.e. ‘Magical Mystery Tour – 2015 Remastered Extended Deluxe Edition’) </a:t>
            </a:r>
          </a:p>
          <a:p>
            <a:pPr>
              <a:spcBef>
                <a:spcPts val="2000"/>
              </a:spcBef>
            </a:pPr>
            <a:r>
              <a:rPr lang="en-US" dirty="0" err="1"/>
              <a:t>Webscraping</a:t>
            </a:r>
            <a:r>
              <a:rPr lang="en-US" dirty="0"/>
              <a:t> Beatles </a:t>
            </a:r>
            <a:r>
              <a:rPr lang="en-US" dirty="0" err="1"/>
              <a:t>fansite</a:t>
            </a:r>
            <a:r>
              <a:rPr lang="en-US" dirty="0"/>
              <a:t> archives where fans have identified a primary songwriter for each song</a:t>
            </a:r>
          </a:p>
          <a:p>
            <a:pPr>
              <a:spcBef>
                <a:spcPts val="2000"/>
              </a:spcBef>
            </a:pPr>
            <a:r>
              <a:rPr lang="en-US" dirty="0"/>
              <a:t>A lifetime of personal fandom stored in the </a:t>
            </a:r>
            <a:r>
              <a:rPr lang="en-US" dirty="0" err="1"/>
              <a:t>ol</a:t>
            </a:r>
            <a:r>
              <a:rPr lang="en-US" dirty="0"/>
              <a:t>’ noggin to help contextualize our investigation and findings</a:t>
            </a:r>
          </a:p>
        </p:txBody>
      </p:sp>
    </p:spTree>
    <p:extLst>
      <p:ext uri="{BB962C8B-B14F-4D97-AF65-F5344CB8AC3E}">
        <p14:creationId xmlns:p14="http://schemas.microsoft.com/office/powerpoint/2010/main" val="433469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40265-5C0B-1A57-198B-CE87E3F4E2F4}"/>
              </a:ext>
            </a:extLst>
          </p:cNvPr>
          <p:cNvSpPr>
            <a:spLocks noGrp="1"/>
          </p:cNvSpPr>
          <p:nvPr>
            <p:ph type="title"/>
          </p:nvPr>
        </p:nvSpPr>
        <p:spPr>
          <a:xfrm>
            <a:off x="312683" y="148896"/>
            <a:ext cx="10124090" cy="685909"/>
          </a:xfrm>
        </p:spPr>
        <p:txBody>
          <a:bodyPr>
            <a:normAutofit fontScale="90000"/>
          </a:bodyPr>
          <a:lstStyle/>
          <a:p>
            <a:r>
              <a:rPr lang="en-US" dirty="0"/>
              <a:t>Transforming the Data</a:t>
            </a:r>
          </a:p>
        </p:txBody>
      </p:sp>
      <p:sp>
        <p:nvSpPr>
          <p:cNvPr id="3" name="Content Placeholder 2">
            <a:extLst>
              <a:ext uri="{FF2B5EF4-FFF2-40B4-BE49-F238E27FC236}">
                <a16:creationId xmlns:a16="http://schemas.microsoft.com/office/drawing/2014/main" id="{C40C1920-3F4D-0927-63FE-46B73FD2595F}"/>
              </a:ext>
            </a:extLst>
          </p:cNvPr>
          <p:cNvSpPr>
            <a:spLocks noGrp="1"/>
          </p:cNvSpPr>
          <p:nvPr>
            <p:ph idx="1"/>
          </p:nvPr>
        </p:nvSpPr>
        <p:spPr>
          <a:xfrm>
            <a:off x="396764" y="942756"/>
            <a:ext cx="11437883" cy="5531616"/>
          </a:xfrm>
        </p:spPr>
        <p:txBody>
          <a:bodyPr>
            <a:normAutofit/>
          </a:bodyPr>
          <a:lstStyle/>
          <a:p>
            <a:r>
              <a:rPr lang="en-US" dirty="0"/>
              <a:t>We need to transform our data sourced from both Spotify and the Beatles </a:t>
            </a:r>
            <a:r>
              <a:rPr lang="en-US" dirty="0" err="1"/>
              <a:t>fansite</a:t>
            </a:r>
            <a:r>
              <a:rPr lang="en-US" dirty="0"/>
              <a:t> to allow us to join the 201 Beatles songs in consideration and attribute a primary creator:</a:t>
            </a:r>
          </a:p>
          <a:p>
            <a:endParaRPr lang="en-US" dirty="0"/>
          </a:p>
          <a:p>
            <a:endParaRPr lang="en-US" dirty="0"/>
          </a:p>
          <a:p>
            <a:r>
              <a:rPr lang="en-US" dirty="0"/>
              <a:t>Normalizing all solo career projects and bands to reflect a single Beatle:</a:t>
            </a:r>
          </a:p>
          <a:p>
            <a:endParaRPr lang="en-US" dirty="0"/>
          </a:p>
          <a:p>
            <a:endParaRPr lang="en-US" dirty="0"/>
          </a:p>
          <a:p>
            <a:endParaRPr lang="en-US" dirty="0"/>
          </a:p>
          <a:p>
            <a:r>
              <a:rPr lang="en-US" dirty="0"/>
              <a:t>Additional clean-up and tidying</a:t>
            </a:r>
          </a:p>
        </p:txBody>
      </p:sp>
      <p:sp>
        <p:nvSpPr>
          <p:cNvPr id="8" name="Left-Right Arrow 7">
            <a:extLst>
              <a:ext uri="{FF2B5EF4-FFF2-40B4-BE49-F238E27FC236}">
                <a16:creationId xmlns:a16="http://schemas.microsoft.com/office/drawing/2014/main" id="{FE0DA7B9-41E1-2DD3-7DA0-C9F2EB66FD4B}"/>
              </a:ext>
            </a:extLst>
          </p:cNvPr>
          <p:cNvSpPr/>
          <p:nvPr/>
        </p:nvSpPr>
        <p:spPr>
          <a:xfrm>
            <a:off x="7030985" y="2386570"/>
            <a:ext cx="978408" cy="4846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Table&#10;&#10;Description automatically generated">
            <a:extLst>
              <a:ext uri="{FF2B5EF4-FFF2-40B4-BE49-F238E27FC236}">
                <a16:creationId xmlns:a16="http://schemas.microsoft.com/office/drawing/2014/main" id="{18EEE9D2-7FEC-0083-09E5-19EB93F74E12}"/>
              </a:ext>
            </a:extLst>
          </p:cNvPr>
          <p:cNvPicPr>
            <a:picLocks noChangeAspect="1"/>
          </p:cNvPicPr>
          <p:nvPr/>
        </p:nvPicPr>
        <p:blipFill>
          <a:blip r:embed="rId3"/>
          <a:stretch>
            <a:fillRect/>
          </a:stretch>
        </p:blipFill>
        <p:spPr>
          <a:xfrm>
            <a:off x="1318758" y="3955598"/>
            <a:ext cx="3175000" cy="863600"/>
          </a:xfrm>
          <a:prstGeom prst="rect">
            <a:avLst/>
          </a:prstGeom>
        </p:spPr>
      </p:pic>
      <p:pic>
        <p:nvPicPr>
          <p:cNvPr id="12" name="Picture 11" descr="Text, table&#10;&#10;Description automatically generated">
            <a:extLst>
              <a:ext uri="{FF2B5EF4-FFF2-40B4-BE49-F238E27FC236}">
                <a16:creationId xmlns:a16="http://schemas.microsoft.com/office/drawing/2014/main" id="{5C7FAB19-6372-2C33-664C-C77F1C4ECBC8}"/>
              </a:ext>
            </a:extLst>
          </p:cNvPr>
          <p:cNvPicPr>
            <a:picLocks noChangeAspect="1"/>
          </p:cNvPicPr>
          <p:nvPr/>
        </p:nvPicPr>
        <p:blipFill>
          <a:blip r:embed="rId4"/>
          <a:stretch>
            <a:fillRect/>
          </a:stretch>
        </p:blipFill>
        <p:spPr>
          <a:xfrm>
            <a:off x="6759244" y="3911615"/>
            <a:ext cx="4178300" cy="850900"/>
          </a:xfrm>
          <a:prstGeom prst="rect">
            <a:avLst/>
          </a:prstGeom>
        </p:spPr>
      </p:pic>
      <p:sp>
        <p:nvSpPr>
          <p:cNvPr id="13" name="Right Arrow 12">
            <a:extLst>
              <a:ext uri="{FF2B5EF4-FFF2-40B4-BE49-F238E27FC236}">
                <a16:creationId xmlns:a16="http://schemas.microsoft.com/office/drawing/2014/main" id="{A2AA3D55-5ADD-D82C-5B15-BD6A6A7F7BE6}"/>
              </a:ext>
            </a:extLst>
          </p:cNvPr>
          <p:cNvSpPr/>
          <p:nvPr/>
        </p:nvSpPr>
        <p:spPr>
          <a:xfrm>
            <a:off x="5161805" y="4094749"/>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59522785-BB31-258E-A41D-88F71B0D1A44}"/>
              </a:ext>
            </a:extLst>
          </p:cNvPr>
          <p:cNvPicPr>
            <a:picLocks noChangeAspect="1"/>
          </p:cNvPicPr>
          <p:nvPr/>
        </p:nvPicPr>
        <p:blipFill>
          <a:blip r:embed="rId5"/>
          <a:stretch>
            <a:fillRect/>
          </a:stretch>
        </p:blipFill>
        <p:spPr>
          <a:xfrm>
            <a:off x="137109" y="2298686"/>
            <a:ext cx="6832600" cy="660400"/>
          </a:xfrm>
          <a:prstGeom prst="rect">
            <a:avLst/>
          </a:prstGeom>
        </p:spPr>
      </p:pic>
      <p:pic>
        <p:nvPicPr>
          <p:cNvPr id="17" name="Picture 16" descr="Graphical user interface, text&#10;&#10;Description automatically generated">
            <a:extLst>
              <a:ext uri="{FF2B5EF4-FFF2-40B4-BE49-F238E27FC236}">
                <a16:creationId xmlns:a16="http://schemas.microsoft.com/office/drawing/2014/main" id="{0A186112-E19E-E50E-71E7-E9568B501568}"/>
              </a:ext>
            </a:extLst>
          </p:cNvPr>
          <p:cNvPicPr>
            <a:picLocks noChangeAspect="1"/>
          </p:cNvPicPr>
          <p:nvPr/>
        </p:nvPicPr>
        <p:blipFill>
          <a:blip r:embed="rId6"/>
          <a:stretch>
            <a:fillRect/>
          </a:stretch>
        </p:blipFill>
        <p:spPr>
          <a:xfrm>
            <a:off x="8081102" y="2298686"/>
            <a:ext cx="4013200" cy="647700"/>
          </a:xfrm>
          <a:prstGeom prst="rect">
            <a:avLst/>
          </a:prstGeom>
        </p:spPr>
      </p:pic>
    </p:spTree>
    <p:extLst>
      <p:ext uri="{BB962C8B-B14F-4D97-AF65-F5344CB8AC3E}">
        <p14:creationId xmlns:p14="http://schemas.microsoft.com/office/powerpoint/2010/main" val="2741121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F4EC1-9FD5-8D74-2036-BE20DD682A1D}"/>
              </a:ext>
            </a:extLst>
          </p:cNvPr>
          <p:cNvSpPr>
            <a:spLocks noGrp="1"/>
          </p:cNvSpPr>
          <p:nvPr>
            <p:ph type="title"/>
          </p:nvPr>
        </p:nvSpPr>
        <p:spPr>
          <a:xfrm>
            <a:off x="359855" y="0"/>
            <a:ext cx="10964917" cy="944207"/>
          </a:xfrm>
        </p:spPr>
        <p:txBody>
          <a:bodyPr>
            <a:normAutofit/>
          </a:bodyPr>
          <a:lstStyle/>
          <a:p>
            <a:r>
              <a:rPr lang="en-US" sz="4000" dirty="0"/>
              <a:t>The Variables</a:t>
            </a:r>
            <a:br>
              <a:rPr lang="en-US" dirty="0"/>
            </a:br>
            <a:r>
              <a:rPr lang="en-US" sz="1300" dirty="0"/>
              <a:t>All definitions sourced from</a:t>
            </a:r>
            <a:r>
              <a:rPr lang="en-US" sz="1300" dirty="0">
                <a:hlinkClick r:id="rId2"/>
              </a:rPr>
              <a:t> Spotify Web API Reference Material</a:t>
            </a:r>
            <a:endParaRPr lang="en-US" sz="1300" dirty="0"/>
          </a:p>
        </p:txBody>
      </p:sp>
      <p:sp>
        <p:nvSpPr>
          <p:cNvPr id="3" name="Content Placeholder 2">
            <a:extLst>
              <a:ext uri="{FF2B5EF4-FFF2-40B4-BE49-F238E27FC236}">
                <a16:creationId xmlns:a16="http://schemas.microsoft.com/office/drawing/2014/main" id="{31321CEE-3AC3-07E8-4357-E681FD58CAFC}"/>
              </a:ext>
            </a:extLst>
          </p:cNvPr>
          <p:cNvSpPr>
            <a:spLocks noGrp="1"/>
          </p:cNvSpPr>
          <p:nvPr>
            <p:ph idx="1"/>
          </p:nvPr>
        </p:nvSpPr>
        <p:spPr>
          <a:xfrm>
            <a:off x="359855" y="944207"/>
            <a:ext cx="11214538" cy="6048705"/>
          </a:xfrm>
        </p:spPr>
        <p:txBody>
          <a:bodyPr>
            <a:normAutofit/>
          </a:bodyPr>
          <a:lstStyle/>
          <a:p>
            <a:pPr>
              <a:spcBef>
                <a:spcPts val="1600"/>
              </a:spcBef>
            </a:pPr>
            <a:r>
              <a:rPr lang="en-US" dirty="0"/>
              <a:t>Popularity - </a:t>
            </a:r>
            <a:r>
              <a:rPr lang="en-US" sz="2400" dirty="0"/>
              <a:t>The popularity is calculated by algorithm and is based, in the most part, on the total number of plays the track has had and how recent those plays are. </a:t>
            </a:r>
          </a:p>
          <a:p>
            <a:pPr>
              <a:spcBef>
                <a:spcPts val="1600"/>
              </a:spcBef>
            </a:pPr>
            <a:r>
              <a:rPr lang="en-US" dirty="0" err="1"/>
              <a:t>Acousticness</a:t>
            </a:r>
            <a:r>
              <a:rPr lang="en-US" dirty="0"/>
              <a:t> - </a:t>
            </a:r>
            <a:r>
              <a:rPr lang="en-US" sz="2400" dirty="0"/>
              <a:t>A confidence measure from 0.0 to 1.0 of whether the track is acoustic (1.0) or electric (0.0)</a:t>
            </a:r>
          </a:p>
          <a:p>
            <a:pPr>
              <a:spcBef>
                <a:spcPts val="1600"/>
              </a:spcBef>
            </a:pPr>
            <a:r>
              <a:rPr lang="en-US" dirty="0"/>
              <a:t>Danceability – </a:t>
            </a:r>
            <a:r>
              <a:rPr lang="en-US" sz="2400" dirty="0"/>
              <a:t>How</a:t>
            </a:r>
            <a:r>
              <a:rPr lang="en-US" dirty="0"/>
              <a:t> </a:t>
            </a:r>
            <a:r>
              <a:rPr lang="en-US" sz="2400" dirty="0"/>
              <a:t>suitable a track is for dancing based on a combination of musical elements including tempo, rhythm stability, beat strength, and overall regularity. 0.0 is least danceable and 1.0 is most danceable.</a:t>
            </a:r>
          </a:p>
          <a:p>
            <a:pPr>
              <a:spcBef>
                <a:spcPts val="1600"/>
              </a:spcBef>
            </a:pPr>
            <a:r>
              <a:rPr lang="en-US" dirty="0"/>
              <a:t>Energy - </a:t>
            </a:r>
            <a:r>
              <a:rPr lang="en-US" sz="2400" dirty="0"/>
              <a:t>Represents a perceptual measure of intensity and activity. Typically, energetic tracks feel fast, loud, and noisy. Perceptual features contributing to this attribute include dynamic range, perceived loudness, or timbre.</a:t>
            </a:r>
          </a:p>
          <a:p>
            <a:pPr>
              <a:spcBef>
                <a:spcPts val="1600"/>
              </a:spcBef>
            </a:pPr>
            <a:r>
              <a:rPr lang="en-US" dirty="0"/>
              <a:t>Valence - </a:t>
            </a:r>
            <a:r>
              <a:rPr lang="en-US" sz="2400" dirty="0"/>
              <a:t>A measure from 0.0 to 1.0 describing the musical positiveness conveyed by a track. Tracks with high valence sound more positive (happy, cheerful, euphoric), while tracks with low valence sound more negative (sad, depressed, angry).</a:t>
            </a:r>
          </a:p>
        </p:txBody>
      </p:sp>
    </p:spTree>
    <p:extLst>
      <p:ext uri="{BB962C8B-B14F-4D97-AF65-F5344CB8AC3E}">
        <p14:creationId xmlns:p14="http://schemas.microsoft.com/office/powerpoint/2010/main" val="28036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5215ED6-F6E2-1CB6-C5C5-BA160A1903C9}"/>
              </a:ext>
            </a:extLst>
          </p:cNvPr>
          <p:cNvPicPr>
            <a:picLocks noChangeAspect="1" noChangeArrowheads="1"/>
          </p:cNvPicPr>
          <p:nvPr/>
        </p:nvPicPr>
        <p:blipFill>
          <a:blip r:embed="rId2">
            <a:alphaModFix/>
            <a:extLst>
              <a:ext uri="{28A0092B-C50C-407E-A947-70E740481C1C}">
                <a14:useLocalDpi xmlns:a14="http://schemas.microsoft.com/office/drawing/2010/main" val="0"/>
              </a:ext>
            </a:extLst>
          </a:blip>
          <a:srcRect/>
          <a:stretch>
            <a:fillRect/>
          </a:stretch>
        </p:blipFill>
        <p:spPr bwMode="auto">
          <a:xfrm>
            <a:off x="2139785" y="127477"/>
            <a:ext cx="3805922" cy="3301522"/>
          </a:xfrm>
          <a:prstGeom prst="rect">
            <a:avLst/>
          </a:prstGeom>
          <a:blipFill>
            <a:blip r:embed="rId3">
              <a:alphaModFix/>
            </a:blip>
            <a:tile tx="0" ty="0" sx="100000" sy="100000" flip="none" algn="tl"/>
          </a:blipFill>
        </p:spPr>
      </p:pic>
      <p:pic>
        <p:nvPicPr>
          <p:cNvPr id="1028" name="Picture 4">
            <a:extLst>
              <a:ext uri="{FF2B5EF4-FFF2-40B4-BE49-F238E27FC236}">
                <a16:creationId xmlns:a16="http://schemas.microsoft.com/office/drawing/2014/main" id="{801EBEC4-442F-367B-7CF9-F495118313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9785" y="3369050"/>
            <a:ext cx="3805921" cy="330152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47CF1122-2D60-8846-80A0-43D913CA4F9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37968" y="127477"/>
            <a:ext cx="3736812" cy="330152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B388590F-7F13-67D5-34CE-72432EF89C2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37968" y="3429000"/>
            <a:ext cx="3736812" cy="324157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1205688-938C-28D2-E8F0-A948A8F00F76}"/>
              </a:ext>
            </a:extLst>
          </p:cNvPr>
          <p:cNvSpPr txBox="1"/>
          <p:nvPr/>
        </p:nvSpPr>
        <p:spPr>
          <a:xfrm>
            <a:off x="78997" y="2999718"/>
            <a:ext cx="2329314" cy="369332"/>
          </a:xfrm>
          <a:prstGeom prst="rect">
            <a:avLst/>
          </a:prstGeom>
          <a:noFill/>
        </p:spPr>
        <p:txBody>
          <a:bodyPr wrap="square" rtlCol="0">
            <a:spAutoFit/>
          </a:bodyPr>
          <a:lstStyle/>
          <a:p>
            <a:r>
              <a:rPr lang="en-US" dirty="0"/>
              <a:t>   Beatles Correlation</a:t>
            </a:r>
          </a:p>
        </p:txBody>
      </p:sp>
      <p:sp>
        <p:nvSpPr>
          <p:cNvPr id="5" name="TextBox 4">
            <a:extLst>
              <a:ext uri="{FF2B5EF4-FFF2-40B4-BE49-F238E27FC236}">
                <a16:creationId xmlns:a16="http://schemas.microsoft.com/office/drawing/2014/main" id="{4A6DE816-C711-5140-6E26-80CDF5ACE810}"/>
              </a:ext>
            </a:extLst>
          </p:cNvPr>
          <p:cNvSpPr txBox="1"/>
          <p:nvPr/>
        </p:nvSpPr>
        <p:spPr>
          <a:xfrm>
            <a:off x="5845219" y="3059668"/>
            <a:ext cx="2810576" cy="369332"/>
          </a:xfrm>
          <a:prstGeom prst="rect">
            <a:avLst/>
          </a:prstGeom>
          <a:noFill/>
        </p:spPr>
        <p:txBody>
          <a:bodyPr wrap="square" rtlCol="0">
            <a:spAutoFit/>
          </a:bodyPr>
          <a:lstStyle/>
          <a:p>
            <a:r>
              <a:rPr lang="en-US" dirty="0"/>
              <a:t> Top 25 Correlation</a:t>
            </a:r>
          </a:p>
        </p:txBody>
      </p:sp>
      <p:sp>
        <p:nvSpPr>
          <p:cNvPr id="6" name="TextBox 5">
            <a:extLst>
              <a:ext uri="{FF2B5EF4-FFF2-40B4-BE49-F238E27FC236}">
                <a16:creationId xmlns:a16="http://schemas.microsoft.com/office/drawing/2014/main" id="{D11575EF-86B5-9117-6E77-9328E98ACAC6}"/>
              </a:ext>
            </a:extLst>
          </p:cNvPr>
          <p:cNvSpPr txBox="1"/>
          <p:nvPr/>
        </p:nvSpPr>
        <p:spPr>
          <a:xfrm>
            <a:off x="-191061" y="6373165"/>
            <a:ext cx="2762450" cy="369332"/>
          </a:xfrm>
          <a:prstGeom prst="rect">
            <a:avLst/>
          </a:prstGeom>
          <a:noFill/>
        </p:spPr>
        <p:txBody>
          <a:bodyPr wrap="square" rtlCol="0">
            <a:spAutoFit/>
          </a:bodyPr>
          <a:lstStyle/>
          <a:p>
            <a:r>
              <a:rPr lang="en-US" dirty="0"/>
              <a:t>       Solo Act Correlation</a:t>
            </a:r>
          </a:p>
        </p:txBody>
      </p:sp>
      <p:sp>
        <p:nvSpPr>
          <p:cNvPr id="7" name="TextBox 6">
            <a:extLst>
              <a:ext uri="{FF2B5EF4-FFF2-40B4-BE49-F238E27FC236}">
                <a16:creationId xmlns:a16="http://schemas.microsoft.com/office/drawing/2014/main" id="{8DECE112-2A29-38B6-B977-167392A92F82}"/>
              </a:ext>
            </a:extLst>
          </p:cNvPr>
          <p:cNvSpPr txBox="1"/>
          <p:nvPr/>
        </p:nvSpPr>
        <p:spPr>
          <a:xfrm>
            <a:off x="5945706" y="6373165"/>
            <a:ext cx="2377440" cy="369332"/>
          </a:xfrm>
          <a:prstGeom prst="rect">
            <a:avLst/>
          </a:prstGeom>
          <a:noFill/>
        </p:spPr>
        <p:txBody>
          <a:bodyPr wrap="square" rtlCol="0">
            <a:spAutoFit/>
          </a:bodyPr>
          <a:lstStyle/>
          <a:p>
            <a:r>
              <a:rPr lang="en-US" dirty="0"/>
              <a:t>Bands Correlation</a:t>
            </a:r>
          </a:p>
        </p:txBody>
      </p:sp>
    </p:spTree>
    <p:extLst>
      <p:ext uri="{BB962C8B-B14F-4D97-AF65-F5344CB8AC3E}">
        <p14:creationId xmlns:p14="http://schemas.microsoft.com/office/powerpoint/2010/main" val="3934489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454C5-8198-24F5-BC7F-C78689E7BD90}"/>
              </a:ext>
            </a:extLst>
          </p:cNvPr>
          <p:cNvSpPr>
            <a:spLocks noGrp="1"/>
          </p:cNvSpPr>
          <p:nvPr>
            <p:ph type="title"/>
          </p:nvPr>
        </p:nvSpPr>
        <p:spPr>
          <a:xfrm>
            <a:off x="265546" y="134216"/>
            <a:ext cx="9682018" cy="955675"/>
          </a:xfrm>
        </p:spPr>
        <p:txBody>
          <a:bodyPr/>
          <a:lstStyle/>
          <a:p>
            <a:r>
              <a:rPr lang="en-US"/>
              <a:t>The Findings:</a:t>
            </a:r>
          </a:p>
        </p:txBody>
      </p:sp>
      <p:sp>
        <p:nvSpPr>
          <p:cNvPr id="3" name="Content Placeholder 2">
            <a:extLst>
              <a:ext uri="{FF2B5EF4-FFF2-40B4-BE49-F238E27FC236}">
                <a16:creationId xmlns:a16="http://schemas.microsoft.com/office/drawing/2014/main" id="{5AC82708-F34C-1302-102C-E9060F678E48}"/>
              </a:ext>
            </a:extLst>
          </p:cNvPr>
          <p:cNvSpPr>
            <a:spLocks noGrp="1"/>
          </p:cNvSpPr>
          <p:nvPr>
            <p:ph idx="1"/>
          </p:nvPr>
        </p:nvSpPr>
        <p:spPr>
          <a:xfrm>
            <a:off x="265546" y="1089891"/>
            <a:ext cx="11553535" cy="5551054"/>
          </a:xfrm>
        </p:spPr>
        <p:txBody>
          <a:bodyPr>
            <a:normAutofit/>
          </a:bodyPr>
          <a:lstStyle/>
          <a:p>
            <a:pPr>
              <a:spcBef>
                <a:spcPts val="2200"/>
              </a:spcBef>
            </a:pPr>
            <a:r>
              <a:rPr lang="en-US" sz="2600" dirty="0"/>
              <a:t>Paul McCartney is tops when looking at the Beatles’ catalog, and John Lennon wins when take into consideration solo careers</a:t>
            </a:r>
          </a:p>
          <a:p>
            <a:pPr>
              <a:spcBef>
                <a:spcPts val="2200"/>
              </a:spcBef>
            </a:pPr>
            <a:r>
              <a:rPr lang="en-US" sz="2600" dirty="0"/>
              <a:t>There are essentially no correlations in musical features that contribute to a more popular Beatles song. It seems we love the most timeless Beatles songs </a:t>
            </a:r>
            <a:r>
              <a:rPr lang="en-US" sz="2600" i="1" dirty="0"/>
              <a:t>for</a:t>
            </a:r>
            <a:r>
              <a:rPr lang="en-US" sz="2600" dirty="0"/>
              <a:t> their variety of musical stylings and features, and not in spite of it.</a:t>
            </a:r>
          </a:p>
          <a:p>
            <a:pPr>
              <a:spcBef>
                <a:spcPts val="2200"/>
              </a:spcBef>
            </a:pPr>
            <a:r>
              <a:rPr lang="en-US" sz="2600" dirty="0"/>
              <a:t>There are clear changes in musical stylings that can be tracked in the broader music scene overtime. </a:t>
            </a:r>
          </a:p>
          <a:p>
            <a:pPr>
              <a:spcBef>
                <a:spcPts val="2200"/>
              </a:spcBef>
            </a:pPr>
            <a:r>
              <a:rPr lang="en-US" sz="2600" dirty="0"/>
              <a:t>Popularity measures compared to musical features don’t reveal much 60ish years removed in time, but the changes at the time the music was created give us interesting insights into how popularity was determined, identified, and reacted to during the 60’s and early 70’s</a:t>
            </a:r>
          </a:p>
        </p:txBody>
      </p:sp>
      <p:pic>
        <p:nvPicPr>
          <p:cNvPr id="7" name="Picture 6" descr="A group of people's faces&#10;&#10;Description automatically generated with medium confidence">
            <a:extLst>
              <a:ext uri="{FF2B5EF4-FFF2-40B4-BE49-F238E27FC236}">
                <a16:creationId xmlns:a16="http://schemas.microsoft.com/office/drawing/2014/main" id="{5A34E876-816D-38D6-DCFB-0299D321CC47}"/>
              </a:ext>
            </a:extLst>
          </p:cNvPr>
          <p:cNvPicPr>
            <a:picLocks noChangeAspect="1"/>
          </p:cNvPicPr>
          <p:nvPr/>
        </p:nvPicPr>
        <p:blipFill rotWithShape="1">
          <a:blip r:embed="rId2">
            <a:alphaModFix amt="68000"/>
            <a:extLst>
              <a:ext uri="{BEBA8EAE-BF5A-486C-A8C5-ECC9F3942E4B}">
                <a14:imgProps xmlns:a14="http://schemas.microsoft.com/office/drawing/2010/main">
                  <a14:imgLayer r:embed="rId3">
                    <a14:imgEffect>
                      <a14:colorTemperature colorTemp="6288"/>
                    </a14:imgEffect>
                    <a14:imgEffect>
                      <a14:saturation sat="68000"/>
                    </a14:imgEffect>
                  </a14:imgLayer>
                </a14:imgProps>
              </a:ext>
            </a:extLst>
          </a:blip>
          <a:srcRect t="28766" b="23460"/>
          <a:stretch/>
        </p:blipFill>
        <p:spPr>
          <a:xfrm>
            <a:off x="9211413" y="239230"/>
            <a:ext cx="2492908" cy="745646"/>
          </a:xfrm>
          <a:prstGeom prst="rect">
            <a:avLst/>
          </a:prstGeom>
          <a:effectLst>
            <a:softEdge rad="63500"/>
          </a:effectLst>
        </p:spPr>
      </p:pic>
    </p:spTree>
    <p:extLst>
      <p:ext uri="{BB962C8B-B14F-4D97-AF65-F5344CB8AC3E}">
        <p14:creationId xmlns:p14="http://schemas.microsoft.com/office/powerpoint/2010/main" val="34276668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{92248DBA-6AA0-D049-A1C1-48DD2B69C280}tf10001064</Template>
  <TotalTime>7612</TotalTime>
  <Words>591</Words>
  <Application>Microsoft Macintosh PowerPoint</Application>
  <PresentationFormat>Widescreen</PresentationFormat>
  <Paragraphs>44</Paragraphs>
  <Slides>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Britannic Bold</vt:lpstr>
      <vt:lpstr>Calibri</vt:lpstr>
      <vt:lpstr>Calibri Light</vt:lpstr>
      <vt:lpstr>Office Theme</vt:lpstr>
      <vt:lpstr>Who is the Most Popular  BEATLE?</vt:lpstr>
      <vt:lpstr>PowerPoint Presentation</vt:lpstr>
      <vt:lpstr>Collecting the Data</vt:lpstr>
      <vt:lpstr>Transforming the Data</vt:lpstr>
      <vt:lpstr>The Variables All definitions sourced from Spotify Web API Reference Material</vt:lpstr>
      <vt:lpstr>PowerPoint Presentation</vt:lpstr>
      <vt:lpstr>The Findings: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Who is the Most Popular  BEATLE?</dc:title>
  <dc:creator>Parker Hanna</dc:creator>
  <cp:lastModifiedBy>Parker Hanna</cp:lastModifiedBy>
  <cp:revision>2</cp:revision>
  <dcterms:created xsi:type="dcterms:W3CDTF">2022-04-21T15:49:54Z</dcterms:created>
  <dcterms:modified xsi:type="dcterms:W3CDTF">2022-04-26T22:42:12Z</dcterms:modified>
</cp:coreProperties>
</file>