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305" r:id="rId17"/>
    <p:sldId id="277" r:id="rId18"/>
    <p:sldId id="276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304" r:id="rId2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59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2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01F0A-7C03-5E4B-BEC8-908107D26E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094" y="-5862"/>
            <a:ext cx="275797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60A4B7-043A-4449-B3E2-240FD2AC2744}"/>
              </a:ext>
            </a:extLst>
          </p:cNvPr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FEF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rgbClr val="FEFDFF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Coding Boot Camp - All Rights Reserved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t>Title Text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5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6" name="Straight Connector 6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425022F9-B1D4-014B-A1F7-41D70FEF6F2D}"/>
              </a:ext>
            </a:extLst>
          </p:cNvPr>
          <p:cNvSpPr txBox="1"/>
          <p:nvPr userDrawn="1"/>
        </p:nvSpPr>
        <p:spPr>
          <a:xfrm>
            <a:off x="6247493" y="6540235"/>
            <a:ext cx="278765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201</a:t>
            </a:r>
            <a:r>
              <a:rPr lang="en-US" dirty="0"/>
              <a:t>8</a:t>
            </a:r>
            <a:r>
              <a:rPr dirty="0"/>
              <a:t> | Coding Boot Camp - All Rights Reserved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4ABF73-64A3-5549-B4B9-DA716D5E81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455038"/>
            <a:ext cx="1447801" cy="38679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90" tIns="34290" rIns="34290" bIns="34290" anchor="ctr">
            <a:normAutofit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Coding Bootcamp</a:t>
            </a:r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t>Jumping for JS</a:t>
            </a:r>
          </a:p>
        </p:txBody>
      </p:sp>
      <p:pic>
        <p:nvPicPr>
          <p:cNvPr id="3" name="Picture 4" descr="http://www.w3devcampus.com/wp-content/uploads/logoAndOther/logo_JavaScript.png">
            <a:extLst>
              <a:ext uri="{FF2B5EF4-FFF2-40B4-BE49-F238E27FC236}">
                <a16:creationId xmlns:a16="http://schemas.microsoft.com/office/drawing/2014/main" id="{A8EB602C-E0EC-5C48-B753-660510B1F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55" y="405368"/>
            <a:ext cx="1182545" cy="118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Basic Variables</a:t>
            </a:r>
          </a:p>
        </p:txBody>
      </p:sp>
      <p:pic>
        <p:nvPicPr>
          <p:cNvPr id="7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9201" y="990600"/>
            <a:ext cx="3558002" cy="15864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4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9200" y="2832609"/>
            <a:ext cx="3558002" cy="12127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5" name="Content Placeholder 2"/>
          <p:cNvSpPr txBox="1"/>
          <p:nvPr/>
        </p:nvSpPr>
        <p:spPr>
          <a:xfrm>
            <a:off x="331585" y="4300961"/>
            <a:ext cx="8736216" cy="1148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685800" indent="-457200" defTabSz="685800"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Console.log</a:t>
            </a:r>
            <a:r>
              <a:rPr b="0"/>
              <a:t> displays discreetly to the debugger.</a:t>
            </a:r>
          </a:p>
          <a:p>
            <a:pPr marL="685800" indent="-457200" defTabSz="6858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685800" indent="-457200" defTabSz="685800"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Alert</a:t>
            </a:r>
            <a:r>
              <a:rPr b="0"/>
              <a:t> displays a pop-up message to the user.</a:t>
            </a:r>
          </a:p>
        </p:txBody>
      </p:sp>
      <p:pic>
        <p:nvPicPr>
          <p:cNvPr id="76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5052" y="2972775"/>
            <a:ext cx="4195491" cy="932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7013" y="1524000"/>
            <a:ext cx="4305301" cy="621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Basic Variables</a:t>
            </a:r>
          </a:p>
        </p:txBody>
      </p:sp>
      <p:sp>
        <p:nvSpPr>
          <p:cNvPr id="80" name="Content Placeholder 2"/>
          <p:cNvSpPr txBox="1"/>
          <p:nvPr/>
        </p:nvSpPr>
        <p:spPr>
          <a:xfrm>
            <a:off x="331585" y="4727135"/>
            <a:ext cx="8736216" cy="1148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685800" indent="-457200" defTabSz="685800"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Confirm </a:t>
            </a:r>
            <a:r>
              <a:rPr b="0"/>
              <a:t>displays a True/False popup.</a:t>
            </a:r>
          </a:p>
          <a:p>
            <a:pPr marL="685800" indent="-457200" defTabSz="6858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685800" indent="-457200" defTabSz="685800"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Prompt </a:t>
            </a:r>
            <a:r>
              <a:rPr b="0"/>
              <a:t>displays a prompt with a text-box input. </a:t>
            </a:r>
          </a:p>
        </p:txBody>
      </p:sp>
      <p:pic>
        <p:nvPicPr>
          <p:cNvPr id="8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1600" y="891937"/>
            <a:ext cx="3610120" cy="14505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2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1600" y="2450447"/>
            <a:ext cx="3712741" cy="17679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3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2210" y="1290166"/>
            <a:ext cx="4111550" cy="65411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Picture 3" descr="Pictur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5386" y="3047134"/>
            <a:ext cx="4545215" cy="6279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Please… Don’t Pick Me.</a:t>
            </a:r>
          </a:p>
        </p:txBody>
      </p:sp>
      <p:sp>
        <p:nvSpPr>
          <p:cNvPr id="97" name="Title 1"/>
          <p:cNvSpPr txBox="1"/>
          <p:nvPr/>
        </p:nvSpPr>
        <p:spPr>
          <a:xfrm>
            <a:off x="304800" y="2590800"/>
            <a:ext cx="8534400" cy="1539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 defTabSz="678941">
              <a:lnSpc>
                <a:spcPct val="80000"/>
              </a:lnSpc>
              <a:defRPr sz="5445" b="1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How do we check conditions?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If/Else Statements</a:t>
            </a:r>
          </a:p>
        </p:txBody>
      </p:sp>
      <p:sp>
        <p:nvSpPr>
          <p:cNvPr id="100" name="Content Placeholder 2"/>
          <p:cNvSpPr txBox="1"/>
          <p:nvPr/>
        </p:nvSpPr>
        <p:spPr>
          <a:xfrm>
            <a:off x="152400" y="838200"/>
            <a:ext cx="8765935" cy="1721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685800" indent="-457200">
              <a:lnSpc>
                <a:spcPct val="90000"/>
              </a:lnSpc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If/Else statements are </a:t>
            </a:r>
            <a:r>
              <a:rPr u="sng"/>
              <a:t>critical</a:t>
            </a:r>
            <a:r>
              <a:t>. </a:t>
            </a:r>
            <a:endParaRPr sz="2800"/>
          </a:p>
          <a:p>
            <a:pPr marL="685800" indent="-457200">
              <a:lnSpc>
                <a:spcPct val="90000"/>
              </a:lnSpc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sz="2800"/>
          </a:p>
          <a:p>
            <a:pPr marL="685800" indent="-457200">
              <a:lnSpc>
                <a:spcPct val="90000"/>
              </a:lnSpc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Each statement is composed of an </a:t>
            </a:r>
            <a:r>
              <a:rPr u="sng"/>
              <a:t>if, else-if, or else</a:t>
            </a:r>
            <a:r>
              <a:t> (keyword), a </a:t>
            </a:r>
            <a:r>
              <a:rPr u="sng"/>
              <a:t>condition</a:t>
            </a:r>
            <a:r>
              <a:t>, and the resulting code in { } </a:t>
            </a:r>
            <a:r>
              <a:rPr u="sng"/>
              <a:t>curly brackets</a:t>
            </a:r>
            <a:r>
              <a:t>.</a:t>
            </a:r>
          </a:p>
        </p:txBody>
      </p:sp>
      <p:pic>
        <p:nvPicPr>
          <p:cNvPr id="10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650" y="3200400"/>
            <a:ext cx="8648700" cy="2508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/>
          <p:nvPr/>
        </p:nvSpPr>
        <p:spPr>
          <a:xfrm>
            <a:off x="304800" y="2590800"/>
            <a:ext cx="85344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 defTabSz="685800">
              <a:defRPr sz="6000" b="1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What is an array?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Basic Arrays </a:t>
            </a:r>
          </a:p>
        </p:txBody>
      </p:sp>
      <p:sp>
        <p:nvSpPr>
          <p:cNvPr id="107" name="Content Placeholder 2"/>
          <p:cNvSpPr txBox="1"/>
          <p:nvPr/>
        </p:nvSpPr>
        <p:spPr>
          <a:xfrm>
            <a:off x="451328" y="866677"/>
            <a:ext cx="8583816" cy="328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685800" indent="-457200" defTabSz="6858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Arrays are a type of variable that are </a:t>
            </a:r>
            <a:r>
              <a:rPr u="sng" dirty="0"/>
              <a:t>collections</a:t>
            </a:r>
            <a:r>
              <a:rPr dirty="0"/>
              <a:t>. </a:t>
            </a:r>
          </a:p>
          <a:p>
            <a:pPr marL="685800" indent="-457200" defTabSz="685800">
              <a:buSzPct val="100000"/>
              <a:buFont typeface="Arial"/>
              <a:buChar char="•"/>
              <a:defRPr sz="2400" u="sng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685800" indent="-457200" defTabSz="6858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These collections can be made up of </a:t>
            </a:r>
            <a:r>
              <a:rPr u="sng" dirty="0"/>
              <a:t>strings</a:t>
            </a:r>
            <a:r>
              <a:rPr dirty="0"/>
              <a:t>, </a:t>
            </a:r>
            <a:r>
              <a:rPr u="sng" dirty="0"/>
              <a:t>numbers</a:t>
            </a:r>
            <a:r>
              <a:rPr dirty="0"/>
              <a:t>, </a:t>
            </a:r>
            <a:r>
              <a:rPr u="sng" dirty="0" err="1"/>
              <a:t>booleans</a:t>
            </a:r>
            <a:r>
              <a:rPr dirty="0"/>
              <a:t>, other </a:t>
            </a:r>
            <a:r>
              <a:rPr u="sng" dirty="0"/>
              <a:t>arrays</a:t>
            </a:r>
            <a:r>
              <a:rPr dirty="0"/>
              <a:t>, </a:t>
            </a:r>
            <a:r>
              <a:rPr u="sng" dirty="0"/>
              <a:t>objects</a:t>
            </a:r>
            <a:r>
              <a:rPr dirty="0"/>
              <a:t>, anything. </a:t>
            </a:r>
          </a:p>
          <a:p>
            <a:pPr marL="685800" indent="-457200" defTabSz="6858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685800" indent="-457200" defTabSz="6858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Each </a:t>
            </a:r>
            <a:r>
              <a:rPr u="sng" dirty="0"/>
              <a:t>element</a:t>
            </a:r>
            <a:r>
              <a:rPr dirty="0"/>
              <a:t> of the array is marked by an </a:t>
            </a:r>
            <a:r>
              <a:rPr u="sng" dirty="0"/>
              <a:t>index</a:t>
            </a:r>
            <a:r>
              <a:rPr dirty="0"/>
              <a:t>. Indexes always start with 0.</a:t>
            </a:r>
          </a:p>
          <a:p>
            <a:pPr marL="685800" indent="-457200" defTabSz="6858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0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101" y="3886200"/>
            <a:ext cx="8857799" cy="2063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ED7A-3B9D-D34A-A4C2-46D78C0F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CDAE0-D2E7-1540-917A-4DB216030E58}"/>
              </a:ext>
            </a:extLst>
          </p:cNvPr>
          <p:cNvSpPr txBox="1"/>
          <p:nvPr/>
        </p:nvSpPr>
        <p:spPr>
          <a:xfrm>
            <a:off x="277158" y="503819"/>
            <a:ext cx="8583816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685800" indent="-457200" defTabSz="6858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685800" indent="-457200" defTabSz="6858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Each </a:t>
            </a:r>
            <a:r>
              <a:rPr u="sng" dirty="0"/>
              <a:t>element</a:t>
            </a:r>
            <a:r>
              <a:rPr dirty="0"/>
              <a:t> of the array is marked by an </a:t>
            </a:r>
            <a:r>
              <a:rPr u="sng" dirty="0"/>
              <a:t>index</a:t>
            </a:r>
            <a:r>
              <a:rPr dirty="0"/>
              <a:t>. Indexes always start with 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FAB26-CBF5-7343-A70F-BEB985BC1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078" y="1965405"/>
            <a:ext cx="5593976" cy="415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620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8"/>
          <p:cNvSpPr/>
          <p:nvPr/>
        </p:nvSpPr>
        <p:spPr>
          <a:xfrm>
            <a:off x="279399" y="1524000"/>
            <a:ext cx="8522142" cy="1905000"/>
          </a:xfrm>
          <a:prstGeom prst="rect">
            <a:avLst/>
          </a:prstGeom>
          <a:solidFill>
            <a:srgbClr val="262626">
              <a:alpha val="99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Rectangle 4"/>
          <p:cNvSpPr/>
          <p:nvPr/>
        </p:nvSpPr>
        <p:spPr>
          <a:xfrm>
            <a:off x="535034" y="1752600"/>
            <a:ext cx="1845618" cy="1517150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Rectangle 5"/>
          <p:cNvSpPr/>
          <p:nvPr/>
        </p:nvSpPr>
        <p:spPr>
          <a:xfrm>
            <a:off x="2598186" y="1752599"/>
            <a:ext cx="1845619" cy="1517151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Rectangle 6"/>
          <p:cNvSpPr/>
          <p:nvPr/>
        </p:nvSpPr>
        <p:spPr>
          <a:xfrm>
            <a:off x="4686739" y="1752599"/>
            <a:ext cx="1845619" cy="1517151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Rectangle 7"/>
          <p:cNvSpPr/>
          <p:nvPr/>
        </p:nvSpPr>
        <p:spPr>
          <a:xfrm>
            <a:off x="6775292" y="1727199"/>
            <a:ext cx="1845619" cy="1517151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TextBox 9"/>
          <p:cNvSpPr txBox="1"/>
          <p:nvPr/>
        </p:nvSpPr>
        <p:spPr>
          <a:xfrm>
            <a:off x="955141" y="3657601"/>
            <a:ext cx="91752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Index 0 </a:t>
            </a:r>
          </a:p>
        </p:txBody>
      </p:sp>
      <p:sp>
        <p:nvSpPr>
          <p:cNvPr id="134" name="TextBox 10"/>
          <p:cNvSpPr txBox="1"/>
          <p:nvPr/>
        </p:nvSpPr>
        <p:spPr>
          <a:xfrm>
            <a:off x="3018294" y="3657601"/>
            <a:ext cx="85401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Index 1</a:t>
            </a:r>
          </a:p>
        </p:txBody>
      </p:sp>
      <p:sp>
        <p:nvSpPr>
          <p:cNvPr id="135" name="TextBox 11"/>
          <p:cNvSpPr txBox="1"/>
          <p:nvPr/>
        </p:nvSpPr>
        <p:spPr>
          <a:xfrm>
            <a:off x="5017327" y="3657601"/>
            <a:ext cx="85401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Index 2</a:t>
            </a:r>
          </a:p>
        </p:txBody>
      </p:sp>
      <p:sp>
        <p:nvSpPr>
          <p:cNvPr id="136" name="TextBox 12"/>
          <p:cNvSpPr txBox="1"/>
          <p:nvPr/>
        </p:nvSpPr>
        <p:spPr>
          <a:xfrm>
            <a:off x="7227459" y="3657601"/>
            <a:ext cx="85401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Index 3</a:t>
            </a:r>
          </a:p>
        </p:txBody>
      </p:sp>
      <p:sp>
        <p:nvSpPr>
          <p:cNvPr id="137" name="TextBox 13"/>
          <p:cNvSpPr txBox="1"/>
          <p:nvPr/>
        </p:nvSpPr>
        <p:spPr>
          <a:xfrm>
            <a:off x="279400" y="995416"/>
            <a:ext cx="277233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Array Name:  </a:t>
            </a:r>
            <a:r>
              <a:rPr b="0"/>
              <a:t>zooAnimals</a:t>
            </a:r>
          </a:p>
        </p:txBody>
      </p:sp>
      <p:sp>
        <p:nvSpPr>
          <p:cNvPr id="138" name="TextBox 14"/>
          <p:cNvSpPr txBox="1"/>
          <p:nvPr/>
        </p:nvSpPr>
        <p:spPr>
          <a:xfrm>
            <a:off x="994015" y="2291833"/>
            <a:ext cx="701314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Zebra</a:t>
            </a:r>
          </a:p>
        </p:txBody>
      </p:sp>
      <p:sp>
        <p:nvSpPr>
          <p:cNvPr id="139" name="TextBox 15"/>
          <p:cNvSpPr txBox="1"/>
          <p:nvPr/>
        </p:nvSpPr>
        <p:spPr>
          <a:xfrm>
            <a:off x="5227399" y="2291833"/>
            <a:ext cx="78603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Giraffe</a:t>
            </a:r>
          </a:p>
        </p:txBody>
      </p:sp>
      <p:sp>
        <p:nvSpPr>
          <p:cNvPr id="140" name="TextBox 16"/>
          <p:cNvSpPr txBox="1"/>
          <p:nvPr/>
        </p:nvSpPr>
        <p:spPr>
          <a:xfrm>
            <a:off x="3095237" y="2291833"/>
            <a:ext cx="70142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Rhino</a:t>
            </a:r>
          </a:p>
        </p:txBody>
      </p:sp>
      <p:sp>
        <p:nvSpPr>
          <p:cNvPr id="141" name="TextBox 17"/>
          <p:cNvSpPr txBox="1"/>
          <p:nvPr/>
        </p:nvSpPr>
        <p:spPr>
          <a:xfrm>
            <a:off x="7295746" y="2291833"/>
            <a:ext cx="497829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Owl</a:t>
            </a:r>
          </a:p>
        </p:txBody>
      </p:sp>
      <p:pic>
        <p:nvPicPr>
          <p:cNvPr id="142" name="Picture 18" descr="Picture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3873" y="4724400"/>
            <a:ext cx="8096252" cy="1022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For Loops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ontent Placeholder 2"/>
          <p:cNvSpPr txBox="1"/>
          <p:nvPr/>
        </p:nvSpPr>
        <p:spPr>
          <a:xfrm>
            <a:off x="76200" y="817610"/>
            <a:ext cx="8842135" cy="2610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For loops are </a:t>
            </a:r>
            <a:r>
              <a:rPr u="sng"/>
              <a:t>critical</a:t>
            </a:r>
            <a:r>
              <a:t> in programming. </a:t>
            </a: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We use for loops to run </a:t>
            </a:r>
            <a:r>
              <a:rPr u="sng"/>
              <a:t>repeated blocks of code</a:t>
            </a:r>
            <a:r>
              <a:t> over a set period.</a:t>
            </a: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Each for loop is composed of a:</a:t>
            </a:r>
            <a:endParaRPr sz="2400"/>
          </a:p>
          <a:p>
            <a:pPr marL="985837" lvl="1" indent="-457200" defTabSz="685800">
              <a:buSzPct val="100000"/>
              <a:buFont typeface="Arial"/>
              <a:buChar char="–"/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Variable declaration or counter (iterator)</a:t>
            </a:r>
            <a:endParaRPr sz="2100"/>
          </a:p>
          <a:p>
            <a:pPr marL="985837" lvl="1" indent="-457200" defTabSz="685800">
              <a:buSzPct val="100000"/>
              <a:buFont typeface="Arial"/>
              <a:buChar char="–"/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A loop condition</a:t>
            </a:r>
            <a:endParaRPr sz="2100"/>
          </a:p>
          <a:p>
            <a:pPr marL="985837" lvl="1" indent="-457200" defTabSz="685800">
              <a:buSzPct val="100000"/>
              <a:buFont typeface="Arial"/>
              <a:buChar char="–"/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An iteration (addition)</a:t>
            </a:r>
            <a:endParaRPr sz="2100"/>
          </a:p>
        </p:txBody>
      </p:sp>
      <p:sp>
        <p:nvSpPr>
          <p:cNvPr id="181" name="Rectangle 12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Enter the For-Loop</a:t>
            </a:r>
          </a:p>
        </p:txBody>
      </p:sp>
      <p:pic>
        <p:nvPicPr>
          <p:cNvPr id="18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864" y="3810000"/>
            <a:ext cx="8800736" cy="228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Today’s Class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070" y="1069697"/>
            <a:ext cx="8785860" cy="4132541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Rectangle 8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Enter the For-Loop</a:t>
            </a:r>
          </a:p>
        </p:txBody>
      </p:sp>
      <p:sp>
        <p:nvSpPr>
          <p:cNvPr id="186" name="Title 1"/>
          <p:cNvSpPr txBox="1"/>
          <p:nvPr/>
        </p:nvSpPr>
        <p:spPr>
          <a:xfrm>
            <a:off x="304800" y="4724400"/>
            <a:ext cx="85344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 defTabSz="685800">
              <a:defRPr sz="2400" b="1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Iterator.      Condition.     Increment.</a:t>
            </a:r>
          </a:p>
        </p:txBody>
      </p:sp>
      <p:sp>
        <p:nvSpPr>
          <p:cNvPr id="187" name="Straight Arrow Connector 11"/>
          <p:cNvSpPr/>
          <p:nvPr/>
        </p:nvSpPr>
        <p:spPr>
          <a:xfrm flipH="1" flipV="1">
            <a:off x="1828800" y="2590799"/>
            <a:ext cx="609602" cy="2698947"/>
          </a:xfrm>
          <a:prstGeom prst="line">
            <a:avLst/>
          </a:prstGeom>
          <a:ln w="698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8" name="Straight Arrow Connector 12"/>
          <p:cNvSpPr/>
          <p:nvPr/>
        </p:nvSpPr>
        <p:spPr>
          <a:xfrm flipH="1" flipV="1">
            <a:off x="3124199" y="2666999"/>
            <a:ext cx="1285637" cy="2622747"/>
          </a:xfrm>
          <a:prstGeom prst="line">
            <a:avLst/>
          </a:prstGeom>
          <a:ln w="698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9" name="Straight Arrow Connector 13"/>
          <p:cNvSpPr/>
          <p:nvPr/>
        </p:nvSpPr>
        <p:spPr>
          <a:xfrm flipH="1" flipV="1">
            <a:off x="6019800" y="2666999"/>
            <a:ext cx="457762" cy="2622747"/>
          </a:xfrm>
          <a:prstGeom prst="line">
            <a:avLst/>
          </a:prstGeom>
          <a:ln w="698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070" y="1069697"/>
            <a:ext cx="8785860" cy="413254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Rectangle 2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Enter the For-Loop</a:t>
            </a:r>
          </a:p>
        </p:txBody>
      </p:sp>
      <p:sp>
        <p:nvSpPr>
          <p:cNvPr id="193" name="Title 1"/>
          <p:cNvSpPr txBox="1"/>
          <p:nvPr/>
        </p:nvSpPr>
        <p:spPr>
          <a:xfrm>
            <a:off x="304800" y="4876800"/>
            <a:ext cx="85344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2400" b="1" i="1">
                <a:latin typeface="Arial"/>
                <a:ea typeface="Arial"/>
                <a:cs typeface="Arial"/>
                <a:sym typeface="Arial"/>
              </a:defRPr>
            </a:pPr>
            <a:r>
              <a:t>Code between the { } gets repeated each time the iterator is smaller than the condition. </a:t>
            </a:r>
            <a:r>
              <a:rPr b="0"/>
              <a:t>(i.e. in this case i &lt; 4)</a:t>
            </a:r>
          </a:p>
        </p:txBody>
      </p:sp>
      <p:sp>
        <p:nvSpPr>
          <p:cNvPr id="194" name="Rectangle 5"/>
          <p:cNvSpPr/>
          <p:nvPr/>
        </p:nvSpPr>
        <p:spPr>
          <a:xfrm>
            <a:off x="457200" y="2667000"/>
            <a:ext cx="7086600" cy="304800"/>
          </a:xfrm>
          <a:prstGeom prst="rect">
            <a:avLst/>
          </a:prstGeom>
          <a:ln w="635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070" y="1069697"/>
            <a:ext cx="8785860" cy="4132541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Rectangle 8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Enter the For-Loop</a:t>
            </a:r>
          </a:p>
        </p:txBody>
      </p:sp>
      <p:sp>
        <p:nvSpPr>
          <p:cNvPr id="198" name="Title 1"/>
          <p:cNvSpPr txBox="1"/>
          <p:nvPr/>
        </p:nvSpPr>
        <p:spPr>
          <a:xfrm>
            <a:off x="304800" y="4876800"/>
            <a:ext cx="85344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 defTabSz="685800">
              <a:defRPr sz="2400" b="1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Running the code “loops” through and prints each element in the array.</a:t>
            </a:r>
          </a:p>
        </p:txBody>
      </p:sp>
      <p:sp>
        <p:nvSpPr>
          <p:cNvPr id="199" name="Rectangle 14"/>
          <p:cNvSpPr/>
          <p:nvPr/>
        </p:nvSpPr>
        <p:spPr>
          <a:xfrm>
            <a:off x="228600" y="3467100"/>
            <a:ext cx="8229600" cy="1638300"/>
          </a:xfrm>
          <a:prstGeom prst="rect">
            <a:avLst/>
          </a:prstGeom>
          <a:ln w="635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4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Run That Loop</a:t>
            </a:r>
          </a:p>
        </p:txBody>
      </p:sp>
      <p:grpSp>
        <p:nvGrpSpPr>
          <p:cNvPr id="211" name="Group 19"/>
          <p:cNvGrpSpPr/>
          <p:nvPr/>
        </p:nvGrpSpPr>
        <p:grpSpPr>
          <a:xfrm>
            <a:off x="1335370" y="4876799"/>
            <a:ext cx="6483627" cy="1505048"/>
            <a:chOff x="0" y="0"/>
            <a:chExt cx="6483625" cy="1505046"/>
          </a:xfrm>
        </p:grpSpPr>
        <p:sp>
          <p:nvSpPr>
            <p:cNvPr id="202" name="Rectangle 6"/>
            <p:cNvSpPr/>
            <p:nvPr/>
          </p:nvSpPr>
          <p:spPr>
            <a:xfrm>
              <a:off x="0" y="0"/>
              <a:ext cx="6483626" cy="1208573"/>
            </a:xfrm>
            <a:prstGeom prst="rect">
              <a:avLst/>
            </a:prstGeom>
            <a:solidFill>
              <a:srgbClr val="262626">
                <a:alpha val="9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3" name="Rectangle 7"/>
            <p:cNvSpPr/>
            <p:nvPr/>
          </p:nvSpPr>
          <p:spPr>
            <a:xfrm>
              <a:off x="194485" y="145029"/>
              <a:ext cx="1404144" cy="962512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4" name="Rectangle 8"/>
            <p:cNvSpPr/>
            <p:nvPr/>
          </p:nvSpPr>
          <p:spPr>
            <a:xfrm>
              <a:off x="1764128" y="145028"/>
              <a:ext cx="1404144" cy="962512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5" name="Rectangle 9"/>
            <p:cNvSpPr/>
            <p:nvPr/>
          </p:nvSpPr>
          <p:spPr>
            <a:xfrm>
              <a:off x="3353094" y="145028"/>
              <a:ext cx="1404144" cy="962512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6" name="Rectangle 10"/>
            <p:cNvSpPr/>
            <p:nvPr/>
          </p:nvSpPr>
          <p:spPr>
            <a:xfrm>
              <a:off x="4942061" y="128914"/>
              <a:ext cx="1404144" cy="962512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7" name="TextBox 11"/>
            <p:cNvSpPr txBox="1"/>
            <p:nvPr/>
          </p:nvSpPr>
          <p:spPr>
            <a:xfrm>
              <a:off x="514102" y="1216223"/>
              <a:ext cx="736772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 0 </a:t>
              </a:r>
            </a:p>
          </p:txBody>
        </p:sp>
        <p:sp>
          <p:nvSpPr>
            <p:cNvPr id="208" name="TextBox 12"/>
            <p:cNvSpPr txBox="1"/>
            <p:nvPr/>
          </p:nvSpPr>
          <p:spPr>
            <a:xfrm>
              <a:off x="2083744" y="1216223"/>
              <a:ext cx="687374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 1</a:t>
              </a:r>
            </a:p>
          </p:txBody>
        </p:sp>
        <p:sp>
          <p:nvSpPr>
            <p:cNvPr id="209" name="TextBox 13"/>
            <p:cNvSpPr txBox="1"/>
            <p:nvPr/>
          </p:nvSpPr>
          <p:spPr>
            <a:xfrm>
              <a:off x="3604604" y="1216223"/>
              <a:ext cx="687374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 2</a:t>
              </a:r>
            </a:p>
          </p:txBody>
        </p:sp>
        <p:sp>
          <p:nvSpPr>
            <p:cNvPr id="210" name="TextBox 14"/>
            <p:cNvSpPr txBox="1"/>
            <p:nvPr/>
          </p:nvSpPr>
          <p:spPr>
            <a:xfrm>
              <a:off x="5286069" y="1216223"/>
              <a:ext cx="687373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 3</a:t>
              </a:r>
            </a:p>
          </p:txBody>
        </p:sp>
      </p:grpSp>
      <p:sp>
        <p:nvSpPr>
          <p:cNvPr id="212" name="TextBox 20"/>
          <p:cNvSpPr txBox="1"/>
          <p:nvPr/>
        </p:nvSpPr>
        <p:spPr>
          <a:xfrm>
            <a:off x="1791266" y="5331023"/>
            <a:ext cx="68702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Carrots</a:t>
            </a:r>
          </a:p>
        </p:txBody>
      </p:sp>
      <p:sp>
        <p:nvSpPr>
          <p:cNvPr id="213" name="TextBox 21"/>
          <p:cNvSpPr txBox="1"/>
          <p:nvPr/>
        </p:nvSpPr>
        <p:spPr>
          <a:xfrm>
            <a:off x="3520459" y="5329297"/>
            <a:ext cx="5094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Peas</a:t>
            </a:r>
          </a:p>
        </p:txBody>
      </p:sp>
      <p:sp>
        <p:nvSpPr>
          <p:cNvPr id="214" name="TextBox 22"/>
          <p:cNvSpPr txBox="1"/>
          <p:nvPr/>
        </p:nvSpPr>
        <p:spPr>
          <a:xfrm>
            <a:off x="5019835" y="5329297"/>
            <a:ext cx="687373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Lettuce</a:t>
            </a:r>
          </a:p>
        </p:txBody>
      </p:sp>
      <p:sp>
        <p:nvSpPr>
          <p:cNvPr id="215" name="TextBox 23"/>
          <p:cNvSpPr txBox="1"/>
          <p:nvPr/>
        </p:nvSpPr>
        <p:spPr>
          <a:xfrm>
            <a:off x="6552248" y="5329297"/>
            <a:ext cx="87498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Tomatoes</a:t>
            </a:r>
          </a:p>
        </p:txBody>
      </p:sp>
      <p:sp>
        <p:nvSpPr>
          <p:cNvPr id="216" name="Title 1"/>
          <p:cNvSpPr txBox="1"/>
          <p:nvPr/>
        </p:nvSpPr>
        <p:spPr>
          <a:xfrm>
            <a:off x="304800" y="3345429"/>
            <a:ext cx="6477000" cy="524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defTabSz="685800">
              <a:defRPr sz="2400" b="1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When i = 0 … console.log(“I love Carrots”)</a:t>
            </a:r>
          </a:p>
        </p:txBody>
      </p:sp>
      <p:sp>
        <p:nvSpPr>
          <p:cNvPr id="217" name="Down Arrow 1"/>
          <p:cNvSpPr/>
          <p:nvPr/>
        </p:nvSpPr>
        <p:spPr>
          <a:xfrm>
            <a:off x="1849471" y="4114800"/>
            <a:ext cx="713161" cy="660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864" y="914400"/>
            <a:ext cx="8800736" cy="228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4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Run That Loop</a:t>
            </a:r>
          </a:p>
        </p:txBody>
      </p:sp>
      <p:grpSp>
        <p:nvGrpSpPr>
          <p:cNvPr id="230" name="Group 19"/>
          <p:cNvGrpSpPr/>
          <p:nvPr/>
        </p:nvGrpSpPr>
        <p:grpSpPr>
          <a:xfrm>
            <a:off x="1335370" y="4876799"/>
            <a:ext cx="6483627" cy="1505048"/>
            <a:chOff x="0" y="0"/>
            <a:chExt cx="6483625" cy="1505046"/>
          </a:xfrm>
        </p:grpSpPr>
        <p:sp>
          <p:nvSpPr>
            <p:cNvPr id="221" name="Rectangle 6"/>
            <p:cNvSpPr/>
            <p:nvPr/>
          </p:nvSpPr>
          <p:spPr>
            <a:xfrm>
              <a:off x="0" y="0"/>
              <a:ext cx="6483626" cy="1208573"/>
            </a:xfrm>
            <a:prstGeom prst="rect">
              <a:avLst/>
            </a:prstGeom>
            <a:solidFill>
              <a:srgbClr val="262626">
                <a:alpha val="9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2" name="Rectangle 7"/>
            <p:cNvSpPr/>
            <p:nvPr/>
          </p:nvSpPr>
          <p:spPr>
            <a:xfrm>
              <a:off x="194485" y="145029"/>
              <a:ext cx="1404144" cy="962512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3" name="Rectangle 8"/>
            <p:cNvSpPr/>
            <p:nvPr/>
          </p:nvSpPr>
          <p:spPr>
            <a:xfrm>
              <a:off x="1764128" y="145028"/>
              <a:ext cx="1404144" cy="962512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4" name="Rectangle 9"/>
            <p:cNvSpPr/>
            <p:nvPr/>
          </p:nvSpPr>
          <p:spPr>
            <a:xfrm>
              <a:off x="3353094" y="145028"/>
              <a:ext cx="1404144" cy="962512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5" name="Rectangle 10"/>
            <p:cNvSpPr/>
            <p:nvPr/>
          </p:nvSpPr>
          <p:spPr>
            <a:xfrm>
              <a:off x="4942061" y="128914"/>
              <a:ext cx="1404144" cy="962512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6" name="TextBox 11"/>
            <p:cNvSpPr txBox="1"/>
            <p:nvPr/>
          </p:nvSpPr>
          <p:spPr>
            <a:xfrm>
              <a:off x="514102" y="1216223"/>
              <a:ext cx="736772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 0 </a:t>
              </a:r>
            </a:p>
          </p:txBody>
        </p:sp>
        <p:sp>
          <p:nvSpPr>
            <p:cNvPr id="227" name="TextBox 12"/>
            <p:cNvSpPr txBox="1"/>
            <p:nvPr/>
          </p:nvSpPr>
          <p:spPr>
            <a:xfrm>
              <a:off x="2083744" y="1216223"/>
              <a:ext cx="687374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 1</a:t>
              </a:r>
            </a:p>
          </p:txBody>
        </p:sp>
        <p:sp>
          <p:nvSpPr>
            <p:cNvPr id="228" name="TextBox 13"/>
            <p:cNvSpPr txBox="1"/>
            <p:nvPr/>
          </p:nvSpPr>
          <p:spPr>
            <a:xfrm>
              <a:off x="3604604" y="1216223"/>
              <a:ext cx="687374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 2</a:t>
              </a:r>
            </a:p>
          </p:txBody>
        </p:sp>
        <p:sp>
          <p:nvSpPr>
            <p:cNvPr id="229" name="TextBox 14"/>
            <p:cNvSpPr txBox="1"/>
            <p:nvPr/>
          </p:nvSpPr>
          <p:spPr>
            <a:xfrm>
              <a:off x="5286069" y="1216223"/>
              <a:ext cx="687373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 3</a:t>
              </a:r>
            </a:p>
          </p:txBody>
        </p:sp>
      </p:grpSp>
      <p:sp>
        <p:nvSpPr>
          <p:cNvPr id="231" name="TextBox 20"/>
          <p:cNvSpPr txBox="1"/>
          <p:nvPr/>
        </p:nvSpPr>
        <p:spPr>
          <a:xfrm>
            <a:off x="1791266" y="5331023"/>
            <a:ext cx="68702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Carrots</a:t>
            </a:r>
          </a:p>
        </p:txBody>
      </p:sp>
      <p:sp>
        <p:nvSpPr>
          <p:cNvPr id="232" name="TextBox 21"/>
          <p:cNvSpPr txBox="1"/>
          <p:nvPr/>
        </p:nvSpPr>
        <p:spPr>
          <a:xfrm>
            <a:off x="3520459" y="5329297"/>
            <a:ext cx="5094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Peas</a:t>
            </a:r>
          </a:p>
        </p:txBody>
      </p:sp>
      <p:sp>
        <p:nvSpPr>
          <p:cNvPr id="233" name="TextBox 22"/>
          <p:cNvSpPr txBox="1"/>
          <p:nvPr/>
        </p:nvSpPr>
        <p:spPr>
          <a:xfrm>
            <a:off x="5019835" y="5329297"/>
            <a:ext cx="687373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Lettuce</a:t>
            </a:r>
          </a:p>
        </p:txBody>
      </p:sp>
      <p:sp>
        <p:nvSpPr>
          <p:cNvPr id="234" name="TextBox 23"/>
          <p:cNvSpPr txBox="1"/>
          <p:nvPr/>
        </p:nvSpPr>
        <p:spPr>
          <a:xfrm>
            <a:off x="6552248" y="5329297"/>
            <a:ext cx="87498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Tomatoes</a:t>
            </a:r>
          </a:p>
        </p:txBody>
      </p:sp>
      <p:sp>
        <p:nvSpPr>
          <p:cNvPr id="235" name="Title 1"/>
          <p:cNvSpPr txBox="1"/>
          <p:nvPr/>
        </p:nvSpPr>
        <p:spPr>
          <a:xfrm>
            <a:off x="304800" y="3345429"/>
            <a:ext cx="6477000" cy="524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defTabSz="685800">
              <a:defRPr sz="2400" b="1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When i = 1 … console.log(“I love Peas”)</a:t>
            </a:r>
          </a:p>
        </p:txBody>
      </p:sp>
      <p:sp>
        <p:nvSpPr>
          <p:cNvPr id="236" name="Down Arrow 1"/>
          <p:cNvSpPr/>
          <p:nvPr/>
        </p:nvSpPr>
        <p:spPr>
          <a:xfrm>
            <a:off x="3460594" y="4114800"/>
            <a:ext cx="713160" cy="660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3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864" y="914400"/>
            <a:ext cx="8800736" cy="228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4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Run That Loop</a:t>
            </a:r>
          </a:p>
        </p:txBody>
      </p:sp>
      <p:grpSp>
        <p:nvGrpSpPr>
          <p:cNvPr id="249" name="Group 19"/>
          <p:cNvGrpSpPr/>
          <p:nvPr/>
        </p:nvGrpSpPr>
        <p:grpSpPr>
          <a:xfrm>
            <a:off x="1335370" y="4876799"/>
            <a:ext cx="6483627" cy="1505048"/>
            <a:chOff x="0" y="0"/>
            <a:chExt cx="6483625" cy="1505046"/>
          </a:xfrm>
        </p:grpSpPr>
        <p:sp>
          <p:nvSpPr>
            <p:cNvPr id="240" name="Rectangle 6"/>
            <p:cNvSpPr/>
            <p:nvPr/>
          </p:nvSpPr>
          <p:spPr>
            <a:xfrm>
              <a:off x="0" y="0"/>
              <a:ext cx="6483626" cy="1208573"/>
            </a:xfrm>
            <a:prstGeom prst="rect">
              <a:avLst/>
            </a:prstGeom>
            <a:solidFill>
              <a:srgbClr val="262626">
                <a:alpha val="9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1" name="Rectangle 7"/>
            <p:cNvSpPr/>
            <p:nvPr/>
          </p:nvSpPr>
          <p:spPr>
            <a:xfrm>
              <a:off x="194485" y="145029"/>
              <a:ext cx="1404144" cy="962512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2" name="Rectangle 8"/>
            <p:cNvSpPr/>
            <p:nvPr/>
          </p:nvSpPr>
          <p:spPr>
            <a:xfrm>
              <a:off x="1764128" y="145028"/>
              <a:ext cx="1404144" cy="962512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3" name="Rectangle 9"/>
            <p:cNvSpPr/>
            <p:nvPr/>
          </p:nvSpPr>
          <p:spPr>
            <a:xfrm>
              <a:off x="3353094" y="145028"/>
              <a:ext cx="1404144" cy="962512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4" name="Rectangle 10"/>
            <p:cNvSpPr/>
            <p:nvPr/>
          </p:nvSpPr>
          <p:spPr>
            <a:xfrm>
              <a:off x="4942061" y="128914"/>
              <a:ext cx="1404144" cy="962512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5" name="TextBox 11"/>
            <p:cNvSpPr txBox="1"/>
            <p:nvPr/>
          </p:nvSpPr>
          <p:spPr>
            <a:xfrm>
              <a:off x="514102" y="1216223"/>
              <a:ext cx="736772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 0 </a:t>
              </a:r>
            </a:p>
          </p:txBody>
        </p:sp>
        <p:sp>
          <p:nvSpPr>
            <p:cNvPr id="246" name="TextBox 12"/>
            <p:cNvSpPr txBox="1"/>
            <p:nvPr/>
          </p:nvSpPr>
          <p:spPr>
            <a:xfrm>
              <a:off x="2083744" y="1216223"/>
              <a:ext cx="687374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 1</a:t>
              </a:r>
            </a:p>
          </p:txBody>
        </p:sp>
        <p:sp>
          <p:nvSpPr>
            <p:cNvPr id="247" name="TextBox 13"/>
            <p:cNvSpPr txBox="1"/>
            <p:nvPr/>
          </p:nvSpPr>
          <p:spPr>
            <a:xfrm>
              <a:off x="3604604" y="1216223"/>
              <a:ext cx="687374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 2</a:t>
              </a:r>
            </a:p>
          </p:txBody>
        </p:sp>
        <p:sp>
          <p:nvSpPr>
            <p:cNvPr id="248" name="TextBox 14"/>
            <p:cNvSpPr txBox="1"/>
            <p:nvPr/>
          </p:nvSpPr>
          <p:spPr>
            <a:xfrm>
              <a:off x="5286069" y="1216223"/>
              <a:ext cx="687373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 3</a:t>
              </a:r>
            </a:p>
          </p:txBody>
        </p:sp>
      </p:grpSp>
      <p:sp>
        <p:nvSpPr>
          <p:cNvPr id="250" name="TextBox 20"/>
          <p:cNvSpPr txBox="1"/>
          <p:nvPr/>
        </p:nvSpPr>
        <p:spPr>
          <a:xfrm>
            <a:off x="1791266" y="5331023"/>
            <a:ext cx="68702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Carrots</a:t>
            </a:r>
          </a:p>
        </p:txBody>
      </p:sp>
      <p:sp>
        <p:nvSpPr>
          <p:cNvPr id="251" name="TextBox 21"/>
          <p:cNvSpPr txBox="1"/>
          <p:nvPr/>
        </p:nvSpPr>
        <p:spPr>
          <a:xfrm>
            <a:off x="3520459" y="5329297"/>
            <a:ext cx="5094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Peas</a:t>
            </a:r>
          </a:p>
        </p:txBody>
      </p:sp>
      <p:sp>
        <p:nvSpPr>
          <p:cNvPr id="252" name="TextBox 22"/>
          <p:cNvSpPr txBox="1"/>
          <p:nvPr/>
        </p:nvSpPr>
        <p:spPr>
          <a:xfrm>
            <a:off x="5019835" y="5329297"/>
            <a:ext cx="687373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Lettuce</a:t>
            </a:r>
          </a:p>
        </p:txBody>
      </p:sp>
      <p:sp>
        <p:nvSpPr>
          <p:cNvPr id="253" name="TextBox 23"/>
          <p:cNvSpPr txBox="1"/>
          <p:nvPr/>
        </p:nvSpPr>
        <p:spPr>
          <a:xfrm>
            <a:off x="6552248" y="5329297"/>
            <a:ext cx="87498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Tomatoes</a:t>
            </a:r>
          </a:p>
        </p:txBody>
      </p:sp>
      <p:sp>
        <p:nvSpPr>
          <p:cNvPr id="254" name="Title 1"/>
          <p:cNvSpPr txBox="1"/>
          <p:nvPr/>
        </p:nvSpPr>
        <p:spPr>
          <a:xfrm>
            <a:off x="304800" y="3345429"/>
            <a:ext cx="6477000" cy="524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defTabSz="685800">
              <a:defRPr sz="2400" b="1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When i = 2 … console.log(“I love Lettuce”)</a:t>
            </a:r>
          </a:p>
        </p:txBody>
      </p:sp>
      <p:sp>
        <p:nvSpPr>
          <p:cNvPr id="255" name="Down Arrow 1"/>
          <p:cNvSpPr/>
          <p:nvPr/>
        </p:nvSpPr>
        <p:spPr>
          <a:xfrm>
            <a:off x="5078040" y="4114800"/>
            <a:ext cx="713160" cy="660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864" y="914400"/>
            <a:ext cx="8800736" cy="228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4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Run That Loop</a:t>
            </a:r>
          </a:p>
        </p:txBody>
      </p:sp>
      <p:grpSp>
        <p:nvGrpSpPr>
          <p:cNvPr id="268" name="Group 19"/>
          <p:cNvGrpSpPr/>
          <p:nvPr/>
        </p:nvGrpSpPr>
        <p:grpSpPr>
          <a:xfrm>
            <a:off x="1335370" y="4876799"/>
            <a:ext cx="6483627" cy="1505048"/>
            <a:chOff x="0" y="0"/>
            <a:chExt cx="6483625" cy="1505046"/>
          </a:xfrm>
        </p:grpSpPr>
        <p:sp>
          <p:nvSpPr>
            <p:cNvPr id="259" name="Rectangle 6"/>
            <p:cNvSpPr/>
            <p:nvPr/>
          </p:nvSpPr>
          <p:spPr>
            <a:xfrm>
              <a:off x="0" y="0"/>
              <a:ext cx="6483626" cy="1208573"/>
            </a:xfrm>
            <a:prstGeom prst="rect">
              <a:avLst/>
            </a:prstGeom>
            <a:solidFill>
              <a:srgbClr val="262626">
                <a:alpha val="9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0" name="Rectangle 7"/>
            <p:cNvSpPr/>
            <p:nvPr/>
          </p:nvSpPr>
          <p:spPr>
            <a:xfrm>
              <a:off x="194485" y="145029"/>
              <a:ext cx="1404144" cy="962512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1" name="Rectangle 8"/>
            <p:cNvSpPr/>
            <p:nvPr/>
          </p:nvSpPr>
          <p:spPr>
            <a:xfrm>
              <a:off x="1764128" y="145028"/>
              <a:ext cx="1404144" cy="962512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2" name="Rectangle 9"/>
            <p:cNvSpPr/>
            <p:nvPr/>
          </p:nvSpPr>
          <p:spPr>
            <a:xfrm>
              <a:off x="3353094" y="145028"/>
              <a:ext cx="1404144" cy="962512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3" name="Rectangle 10"/>
            <p:cNvSpPr/>
            <p:nvPr/>
          </p:nvSpPr>
          <p:spPr>
            <a:xfrm>
              <a:off x="4942061" y="128914"/>
              <a:ext cx="1404144" cy="962512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4" name="TextBox 11"/>
            <p:cNvSpPr txBox="1"/>
            <p:nvPr/>
          </p:nvSpPr>
          <p:spPr>
            <a:xfrm>
              <a:off x="514102" y="1216223"/>
              <a:ext cx="736772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 0 </a:t>
              </a:r>
            </a:p>
          </p:txBody>
        </p:sp>
        <p:sp>
          <p:nvSpPr>
            <p:cNvPr id="265" name="TextBox 12"/>
            <p:cNvSpPr txBox="1"/>
            <p:nvPr/>
          </p:nvSpPr>
          <p:spPr>
            <a:xfrm>
              <a:off x="2083744" y="1216223"/>
              <a:ext cx="687374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 1</a:t>
              </a:r>
            </a:p>
          </p:txBody>
        </p:sp>
        <p:sp>
          <p:nvSpPr>
            <p:cNvPr id="266" name="TextBox 13"/>
            <p:cNvSpPr txBox="1"/>
            <p:nvPr/>
          </p:nvSpPr>
          <p:spPr>
            <a:xfrm>
              <a:off x="3604604" y="1216223"/>
              <a:ext cx="687374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 2</a:t>
              </a:r>
            </a:p>
          </p:txBody>
        </p:sp>
        <p:sp>
          <p:nvSpPr>
            <p:cNvPr id="267" name="TextBox 14"/>
            <p:cNvSpPr txBox="1"/>
            <p:nvPr/>
          </p:nvSpPr>
          <p:spPr>
            <a:xfrm>
              <a:off x="5286069" y="1216223"/>
              <a:ext cx="687373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 3</a:t>
              </a:r>
            </a:p>
          </p:txBody>
        </p:sp>
      </p:grpSp>
      <p:sp>
        <p:nvSpPr>
          <p:cNvPr id="269" name="TextBox 20"/>
          <p:cNvSpPr txBox="1"/>
          <p:nvPr/>
        </p:nvSpPr>
        <p:spPr>
          <a:xfrm>
            <a:off x="1791266" y="5331023"/>
            <a:ext cx="68702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Carrots</a:t>
            </a:r>
          </a:p>
        </p:txBody>
      </p:sp>
      <p:sp>
        <p:nvSpPr>
          <p:cNvPr id="270" name="TextBox 21"/>
          <p:cNvSpPr txBox="1"/>
          <p:nvPr/>
        </p:nvSpPr>
        <p:spPr>
          <a:xfrm>
            <a:off x="3520459" y="5329297"/>
            <a:ext cx="5094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Peas</a:t>
            </a:r>
          </a:p>
        </p:txBody>
      </p:sp>
      <p:sp>
        <p:nvSpPr>
          <p:cNvPr id="271" name="TextBox 22"/>
          <p:cNvSpPr txBox="1"/>
          <p:nvPr/>
        </p:nvSpPr>
        <p:spPr>
          <a:xfrm>
            <a:off x="5019835" y="5329297"/>
            <a:ext cx="687373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Lettuce</a:t>
            </a:r>
          </a:p>
        </p:txBody>
      </p:sp>
      <p:sp>
        <p:nvSpPr>
          <p:cNvPr id="272" name="TextBox 23"/>
          <p:cNvSpPr txBox="1"/>
          <p:nvPr/>
        </p:nvSpPr>
        <p:spPr>
          <a:xfrm>
            <a:off x="6552248" y="5329297"/>
            <a:ext cx="87498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Tomatoes</a:t>
            </a:r>
          </a:p>
        </p:txBody>
      </p:sp>
      <p:sp>
        <p:nvSpPr>
          <p:cNvPr id="273" name="Title 1"/>
          <p:cNvSpPr txBox="1"/>
          <p:nvPr/>
        </p:nvSpPr>
        <p:spPr>
          <a:xfrm>
            <a:off x="304800" y="3345429"/>
            <a:ext cx="6934200" cy="524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defTabSz="685800">
              <a:defRPr sz="2400" b="1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When i = 3 … console.log(“I love Tomatoes”)</a:t>
            </a:r>
          </a:p>
        </p:txBody>
      </p:sp>
      <p:sp>
        <p:nvSpPr>
          <p:cNvPr id="274" name="Down Arrow 1"/>
          <p:cNvSpPr/>
          <p:nvPr/>
        </p:nvSpPr>
        <p:spPr>
          <a:xfrm>
            <a:off x="6646839" y="4114800"/>
            <a:ext cx="713160" cy="660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7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864" y="914400"/>
            <a:ext cx="8800736" cy="228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Objectives</a:t>
            </a:r>
          </a:p>
        </p:txBody>
      </p:sp>
      <p:sp>
        <p:nvSpPr>
          <p:cNvPr id="51" name="Shape 70"/>
          <p:cNvSpPr txBox="1"/>
          <p:nvPr/>
        </p:nvSpPr>
        <p:spPr>
          <a:xfrm>
            <a:off x="304799" y="761998"/>
            <a:ext cx="8740776" cy="306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 today’s class we’ll be covering:</a:t>
            </a:r>
            <a:endParaRPr sz="2400" dirty="0"/>
          </a:p>
          <a:p>
            <a:pPr defTabSz="685800">
              <a:spcBef>
                <a:spcPts val="5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Array Assignments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The Concept of Loops</a:t>
            </a:r>
            <a:r>
              <a:rPr lang="en-US" dirty="0"/>
              <a:t> and Iteration</a:t>
            </a:r>
            <a:endParaRPr sz="2400" dirty="0"/>
          </a:p>
          <a:p>
            <a:pPr defTabSz="685800">
              <a:spcBef>
                <a:spcPts val="5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Basics Recap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Deep Philosophy</a:t>
            </a:r>
          </a:p>
        </p:txBody>
      </p:sp>
      <p:sp>
        <p:nvSpPr>
          <p:cNvPr id="56" name="Title 1"/>
          <p:cNvSpPr txBox="1"/>
          <p:nvPr/>
        </p:nvSpPr>
        <p:spPr>
          <a:xfrm>
            <a:off x="304800" y="2590800"/>
            <a:ext cx="85344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lnSpc>
                <a:spcPct val="90000"/>
              </a:lnSpc>
              <a:defRPr sz="5500" b="1" i="1">
                <a:latin typeface="Arial"/>
                <a:ea typeface="Arial"/>
                <a:cs typeface="Arial"/>
                <a:sym typeface="Arial"/>
              </a:defRPr>
            </a:pPr>
            <a:r>
              <a:t>What is JavaScript?</a:t>
            </a:r>
            <a:endParaRPr sz="30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lnSpc>
                <a:spcPct val="90000"/>
              </a:lnSpc>
              <a:defRPr sz="4300" i="1">
                <a:latin typeface="Arial"/>
                <a:ea typeface="Arial"/>
                <a:cs typeface="Arial"/>
                <a:sym typeface="Arial"/>
              </a:defRPr>
            </a:pPr>
            <a:r>
              <a:t>(And what is it used for?)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JavaScript Definitions</a:t>
            </a:r>
          </a:p>
        </p:txBody>
      </p:sp>
      <p:sp>
        <p:nvSpPr>
          <p:cNvPr id="59" name="Content Placeholder 2"/>
          <p:cNvSpPr txBox="1"/>
          <p:nvPr/>
        </p:nvSpPr>
        <p:spPr>
          <a:xfrm>
            <a:off x="331585" y="838200"/>
            <a:ext cx="8736216" cy="2926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685800" indent="-457200" defTabSz="685800"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JavaScript</a:t>
            </a:r>
            <a:r>
              <a:rPr b="0"/>
              <a:t> is the third of the three fundamental programming languages of the modern web (along with HTML, CSS)</a:t>
            </a:r>
          </a:p>
          <a:p>
            <a:pPr marL="685800" indent="-457200" defTabSz="6858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685800" indent="-457200" defTabSz="6858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JavaScript allows developers to create </a:t>
            </a:r>
            <a:r>
              <a:rPr b="1"/>
              <a:t>dynamic </a:t>
            </a:r>
            <a:r>
              <a:t>web applications capable of taking in user inputs, changing what’s displayed to users, animating elements, and much more.</a:t>
            </a:r>
          </a:p>
        </p:txBody>
      </p:sp>
      <p:pic>
        <p:nvPicPr>
          <p:cNvPr id="6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0" y="3800671"/>
            <a:ext cx="2098675" cy="2098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Please… Don’t Pick Me.</a:t>
            </a:r>
          </a:p>
        </p:txBody>
      </p:sp>
      <p:sp>
        <p:nvSpPr>
          <p:cNvPr id="63" name="Title 1"/>
          <p:cNvSpPr txBox="1"/>
          <p:nvPr/>
        </p:nvSpPr>
        <p:spPr>
          <a:xfrm>
            <a:off x="304800" y="2590800"/>
            <a:ext cx="85344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lnSpc>
                <a:spcPct val="90000"/>
              </a:lnSpc>
              <a:defRPr sz="5500" b="1" i="1">
                <a:latin typeface="Arial"/>
                <a:ea typeface="Arial"/>
                <a:cs typeface="Arial"/>
                <a:sym typeface="Arial"/>
              </a:defRPr>
            </a:pPr>
            <a:r>
              <a:t>What is a Variable?</a:t>
            </a:r>
            <a:endParaRPr sz="30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lnSpc>
                <a:spcPct val="90000"/>
              </a:lnSpc>
              <a:defRPr sz="4300" i="1">
                <a:latin typeface="Arial"/>
                <a:ea typeface="Arial"/>
                <a:cs typeface="Arial"/>
                <a:sym typeface="Arial"/>
              </a:defRPr>
            </a:pPr>
            <a:r>
              <a:t>(And how do we declare one?)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Basic Variables</a:t>
            </a:r>
          </a:p>
        </p:txBody>
      </p:sp>
      <p:sp>
        <p:nvSpPr>
          <p:cNvPr id="66" name="Content Placeholder 2"/>
          <p:cNvSpPr txBox="1"/>
          <p:nvPr/>
        </p:nvSpPr>
        <p:spPr>
          <a:xfrm>
            <a:off x="451328" y="1066800"/>
            <a:ext cx="8583816" cy="18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685800" indent="-457200" defTabSz="6858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Variables are the </a:t>
            </a:r>
            <a:r>
              <a:rPr u="sng"/>
              <a:t>nouns</a:t>
            </a:r>
            <a:r>
              <a:t> of programming.</a:t>
            </a:r>
            <a:endParaRPr u="sng"/>
          </a:p>
          <a:p>
            <a:pPr marL="685800" indent="-457200" defTabSz="685800">
              <a:buSzPct val="100000"/>
              <a:buFont typeface="Arial"/>
              <a:buChar char="•"/>
              <a:defRPr sz="2400" u="sng">
                <a:latin typeface="Arial"/>
                <a:ea typeface="Arial"/>
                <a:cs typeface="Arial"/>
                <a:sym typeface="Arial"/>
              </a:defRPr>
            </a:pPr>
            <a:endParaRPr u="sng"/>
          </a:p>
          <a:p>
            <a:pPr marL="685800" indent="-457200" defTabSz="6858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They are “things” (Numbers, Strings, Booleans, etc.)</a:t>
            </a:r>
          </a:p>
          <a:p>
            <a:pPr marL="685800" indent="-457200" defTabSz="6858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685800" indent="-457200" defTabSz="6858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They are composed of </a:t>
            </a:r>
            <a:r>
              <a:rPr u="sng"/>
              <a:t>variable names</a:t>
            </a:r>
            <a:r>
              <a:t> and </a:t>
            </a:r>
            <a:r>
              <a:rPr u="sng"/>
              <a:t>values</a:t>
            </a:r>
          </a:p>
        </p:txBody>
      </p:sp>
      <p:pic>
        <p:nvPicPr>
          <p:cNvPr id="6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586" y="3505201"/>
            <a:ext cx="7861301" cy="2216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Please… Don’t Pick Me.</a:t>
            </a:r>
          </a:p>
        </p:txBody>
      </p:sp>
      <p:sp>
        <p:nvSpPr>
          <p:cNvPr id="70" name="Title 1"/>
          <p:cNvSpPr txBox="1"/>
          <p:nvPr/>
        </p:nvSpPr>
        <p:spPr>
          <a:xfrm>
            <a:off x="304800" y="2590800"/>
            <a:ext cx="85344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lnSpc>
                <a:spcPct val="80000"/>
              </a:lnSpc>
              <a:defRPr sz="4200" b="1" i="1">
                <a:latin typeface="Arial"/>
                <a:ea typeface="Arial"/>
                <a:cs typeface="Arial"/>
                <a:sym typeface="Arial"/>
              </a:defRPr>
            </a:pPr>
            <a:r>
              <a:t>What is meant by console.log?</a:t>
            </a:r>
            <a:endParaRPr sz="2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lnSpc>
                <a:spcPct val="80000"/>
              </a:lnSpc>
              <a:defRPr sz="2300" i="1">
                <a:latin typeface="Arial"/>
                <a:ea typeface="Arial"/>
                <a:cs typeface="Arial"/>
                <a:sym typeface="Arial"/>
              </a:defRPr>
            </a:pPr>
            <a:r>
              <a:t>(And how does it differ from an alert, prompt, or confirm?)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branded">
  <a:themeElements>
    <a:clrScheme name="Unbranded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Unbrande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nbr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Unbranded">
  <a:themeElements>
    <a:clrScheme name="Unbrande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Unbrande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nbr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568</Words>
  <Application>Microsoft Macintosh PowerPoint</Application>
  <PresentationFormat>On-screen Show (4:3)</PresentationFormat>
  <Paragraphs>118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Roboto</vt:lpstr>
      <vt:lpstr>Unbranded</vt:lpstr>
      <vt:lpstr>Jumping for JS</vt:lpstr>
      <vt:lpstr>Today’s Class</vt:lpstr>
      <vt:lpstr>Objectives</vt:lpstr>
      <vt:lpstr>Basics Recap</vt:lpstr>
      <vt:lpstr>Deep Philosophy</vt:lpstr>
      <vt:lpstr>JavaScript Definitions</vt:lpstr>
      <vt:lpstr>Please… Don’t Pick Me.</vt:lpstr>
      <vt:lpstr>Basic Variables</vt:lpstr>
      <vt:lpstr>Please… Don’t Pick Me.</vt:lpstr>
      <vt:lpstr>Basic Variables</vt:lpstr>
      <vt:lpstr>Basic Variables</vt:lpstr>
      <vt:lpstr>Please… Don’t Pick Me.</vt:lpstr>
      <vt:lpstr>If/Else Statements</vt:lpstr>
      <vt:lpstr>PowerPoint Presentation</vt:lpstr>
      <vt:lpstr>Basic Arrays </vt:lpstr>
      <vt:lpstr>Array Index</vt:lpstr>
      <vt:lpstr>PowerPoint Presentation</vt:lpstr>
      <vt:lpstr>For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Jumping for JS</dc:title>
  <cp:lastModifiedBy>Microsoft Office User</cp:lastModifiedBy>
  <cp:revision>4</cp:revision>
  <dcterms:modified xsi:type="dcterms:W3CDTF">2018-12-13T21:13:05Z</dcterms:modified>
</cp:coreProperties>
</file>