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7.xml"/><Relationship Id="rId22" Type="http://schemas.openxmlformats.org/officeDocument/2006/relationships/font" Target="fonts/Lato-bold.fntdata"/><Relationship Id="rId10" Type="http://schemas.openxmlformats.org/officeDocument/2006/relationships/slide" Target="slides/slide6.xml"/><Relationship Id="rId21" Type="http://schemas.openxmlformats.org/officeDocument/2006/relationships/font" Target="fonts/Lato-regular.fntdata"/><Relationship Id="rId13" Type="http://schemas.openxmlformats.org/officeDocument/2006/relationships/slide" Target="slides/slide9.xml"/><Relationship Id="rId24" Type="http://schemas.openxmlformats.org/officeDocument/2006/relationships/font" Target="fonts/Lato-boldItalic.fntdata"/><Relationship Id="rId12" Type="http://schemas.openxmlformats.org/officeDocument/2006/relationships/slide" Target="slides/slide8.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Montserrat-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Montserrat-italic.fntdata"/><Relationship Id="rId6" Type="http://schemas.openxmlformats.org/officeDocument/2006/relationships/slide" Target="slides/slide2.xml"/><Relationship Id="rId18" Type="http://schemas.openxmlformats.org/officeDocument/2006/relationships/font" Target="fonts/Montserrat-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f55518315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f55518315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f55518315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f55518315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f55518315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f55518315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f5551831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f5551831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f5551831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f5551831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f5551831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f5551831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f5551831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f5551831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f55518315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f55518315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f55518315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f55518315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f55518315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f55518315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f55518315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f55518315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Where 2 Watch</a:t>
            </a:r>
            <a:endParaRPr/>
          </a:p>
          <a:p>
            <a:pPr indent="0" lvl="0" marL="0" rtl="0" algn="l">
              <a:spcBef>
                <a:spcPts val="0"/>
              </a:spcBef>
              <a:spcAft>
                <a:spcPts val="0"/>
              </a:spcAft>
              <a:buNone/>
            </a:pPr>
            <a:r>
              <a:t/>
            </a:r>
            <a:endParaRPr sz="9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 Intuitive Video Streaming Search Service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2"/>
          <p:cNvSpPr txBox="1"/>
          <p:nvPr>
            <p:ph idx="1" type="body"/>
          </p:nvPr>
        </p:nvSpPr>
        <p:spPr>
          <a:xfrm>
            <a:off x="740664" y="1563624"/>
            <a:ext cx="75894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recommendations for users for streaming services to subscribe to based on user preferences, favorites, prior searches and any future partnership agreements with service providers.</a:t>
            </a:r>
            <a:endParaRPr/>
          </a:p>
          <a:p>
            <a:pPr indent="0" lvl="0" marL="0" rtl="0" algn="l">
              <a:spcBef>
                <a:spcPts val="1600"/>
              </a:spcBef>
              <a:spcAft>
                <a:spcPts val="0"/>
              </a:spcAft>
              <a:buNone/>
            </a:pPr>
            <a:r>
              <a:rPr lang="en"/>
              <a:t>Design functionality for users to search and filter streaming services by free trials, pricing of service and availability (region locks, or requirement to have a cable company subscription).</a:t>
            </a:r>
            <a:endParaRPr/>
          </a:p>
          <a:p>
            <a:pPr indent="0" lvl="0" marL="0" rtl="0" algn="l">
              <a:spcBef>
                <a:spcPts val="1600"/>
              </a:spcBef>
              <a:spcAft>
                <a:spcPts val="0"/>
              </a:spcAft>
              <a:buNone/>
            </a:pPr>
            <a:r>
              <a:rPr lang="en"/>
              <a:t>Allow users to input and store login information for existing subscriptions for redirects to watch searched media.</a:t>
            </a:r>
            <a:endParaRPr/>
          </a:p>
          <a:p>
            <a:pPr indent="0" lvl="0" marL="0" rtl="0" algn="l">
              <a:spcBef>
                <a:spcPts val="1600"/>
              </a:spcBef>
              <a:spcAft>
                <a:spcPts val="1600"/>
              </a:spcAft>
              <a:buClr>
                <a:srgbClr val="000000"/>
              </a:buClr>
              <a:buSzPts val="1100"/>
              <a:buFont typeface="Arial"/>
              <a:buNone/>
            </a:pPr>
            <a:r>
              <a:rPr lang="en"/>
              <a:t>Develop method to</a:t>
            </a:r>
            <a:r>
              <a:rPr lang="en"/>
              <a:t> allow user searched media to be watched through W2W by embedding video and using stored logins for subscribed services.</a:t>
            </a:r>
            <a:endParaRPr/>
          </a:p>
        </p:txBody>
      </p:sp>
      <p:sp>
        <p:nvSpPr>
          <p:cNvPr id="190" name="Google Shape;190;p22"/>
          <p:cNvSpPr txBox="1"/>
          <p:nvPr>
            <p:ph type="title"/>
          </p:nvPr>
        </p:nvSpPr>
        <p:spPr>
          <a:xfrm>
            <a:off x="1033500" y="393750"/>
            <a:ext cx="7863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Direction and Ideas For Future Development (2/3)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033500" y="393750"/>
            <a:ext cx="7863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Direction and Ideas For Future Development (3/3)</a:t>
            </a:r>
            <a:endParaRPr/>
          </a:p>
        </p:txBody>
      </p:sp>
      <p:sp>
        <p:nvSpPr>
          <p:cNvPr id="196" name="Google Shape;196;p23"/>
          <p:cNvSpPr txBox="1"/>
          <p:nvPr>
            <p:ph idx="1" type="body"/>
          </p:nvPr>
        </p:nvSpPr>
        <p:spPr>
          <a:xfrm>
            <a:off x="740664" y="1563624"/>
            <a:ext cx="75894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 a mobile application so that users can have access to and watch media from mobile devices (pads, phones, etc).</a:t>
            </a:r>
            <a:endParaRPr/>
          </a:p>
          <a:p>
            <a:pPr indent="0" lvl="0" marL="0" rtl="0" algn="l">
              <a:spcBef>
                <a:spcPts val="1600"/>
              </a:spcBef>
              <a:spcAft>
                <a:spcPts val="0"/>
              </a:spcAft>
              <a:buNone/>
            </a:pPr>
            <a:r>
              <a:rPr lang="en"/>
              <a:t>Further expand functionality to incorporate music media and music streaming services.</a:t>
            </a:r>
            <a:endParaRPr/>
          </a:p>
          <a:p>
            <a:pPr indent="0" lvl="0" marL="0" rtl="0" algn="l">
              <a:spcBef>
                <a:spcPts val="1600"/>
              </a:spcBef>
              <a:spcAft>
                <a:spcPts val="0"/>
              </a:spcAft>
              <a:buNone/>
            </a:pPr>
            <a:r>
              <a:rPr lang="en"/>
              <a:t>Explore affiliates, advertisements and referrals to develop a method of offsetting costs and ultimately obtaining profitability, while maintaining a free user experience.</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297500" y="393750"/>
            <a:ext cx="7038900" cy="84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Team: GitHubs &amp; Contributions</a:t>
            </a:r>
            <a:endParaRPr/>
          </a:p>
        </p:txBody>
      </p:sp>
      <p:sp>
        <p:nvSpPr>
          <p:cNvPr id="202" name="Google Shape;202;p24"/>
          <p:cNvSpPr txBox="1"/>
          <p:nvPr>
            <p:ph idx="1" type="body"/>
          </p:nvPr>
        </p:nvSpPr>
        <p:spPr>
          <a:xfrm>
            <a:off x="1297500" y="1187970"/>
            <a:ext cx="3403200" cy="166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Sarah Tucker </a:t>
            </a:r>
            <a:endParaRPr/>
          </a:p>
          <a:p>
            <a:pPr indent="0" lvl="0" marL="0" rtl="0" algn="l">
              <a:spcBef>
                <a:spcPts val="1600"/>
              </a:spcBef>
              <a:spcAft>
                <a:spcPts val="0"/>
              </a:spcAft>
              <a:buNone/>
            </a:pPr>
            <a:r>
              <a:rPr lang="en">
                <a:solidFill>
                  <a:srgbClr val="D4D4D4"/>
                </a:solidFill>
              </a:rPr>
              <a:t>GitHub:</a:t>
            </a:r>
            <a:r>
              <a:rPr lang="en">
                <a:solidFill>
                  <a:srgbClr val="4A86E8"/>
                </a:solidFill>
              </a:rPr>
              <a:t> https://github.com/tucksa</a:t>
            </a:r>
            <a:endParaRPr>
              <a:solidFill>
                <a:srgbClr val="4A86E8"/>
              </a:solidFill>
            </a:endParaRPr>
          </a:p>
          <a:p>
            <a:pPr indent="0" lvl="0" marL="0" rtl="0" algn="l">
              <a:lnSpc>
                <a:spcPct val="100000"/>
              </a:lnSpc>
              <a:spcBef>
                <a:spcPts val="1600"/>
              </a:spcBef>
              <a:spcAft>
                <a:spcPts val="0"/>
              </a:spcAft>
              <a:buNone/>
            </a:pPr>
            <a:r>
              <a:rPr lang="en" sz="900">
                <a:solidFill>
                  <a:srgbClr val="D4D4D4"/>
                </a:solidFill>
              </a:rPr>
              <a:t>MVP:  Designed authentication system so that users may register, login and save searched information, preferences and subscribed services. She did all the hard stuff no one else really wanted to do. Big props.</a:t>
            </a:r>
            <a:endParaRPr sz="900">
              <a:solidFill>
                <a:srgbClr val="D4D4D4"/>
              </a:solidFill>
            </a:endParaRPr>
          </a:p>
          <a:p>
            <a:pPr indent="0" lvl="0" marL="0" rtl="0" algn="l">
              <a:spcBef>
                <a:spcPts val="1600"/>
              </a:spcBef>
              <a:spcAft>
                <a:spcPts val="0"/>
              </a:spcAft>
              <a:buNone/>
            </a:pPr>
            <a:r>
              <a:t/>
            </a:r>
            <a:endParaRPr>
              <a:solidFill>
                <a:srgbClr val="D4D4D4"/>
              </a:solidFill>
            </a:endParaRPr>
          </a:p>
          <a:p>
            <a:pPr indent="0" lvl="0" marL="0" rtl="0" algn="l">
              <a:spcBef>
                <a:spcPts val="1600"/>
              </a:spcBef>
              <a:spcAft>
                <a:spcPts val="1600"/>
              </a:spcAft>
              <a:buNone/>
            </a:pPr>
            <a:r>
              <a:t/>
            </a:r>
            <a:endParaRPr/>
          </a:p>
        </p:txBody>
      </p:sp>
      <p:sp>
        <p:nvSpPr>
          <p:cNvPr id="203" name="Google Shape;203;p24"/>
          <p:cNvSpPr txBox="1"/>
          <p:nvPr>
            <p:ph idx="2" type="body"/>
          </p:nvPr>
        </p:nvSpPr>
        <p:spPr>
          <a:xfrm>
            <a:off x="4933225" y="1188726"/>
            <a:ext cx="3403200" cy="166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Charles Brady</a:t>
            </a:r>
            <a:endParaRPr/>
          </a:p>
          <a:p>
            <a:pPr indent="0" lvl="0" marL="0" rtl="0" algn="l">
              <a:spcBef>
                <a:spcPts val="1600"/>
              </a:spcBef>
              <a:spcAft>
                <a:spcPts val="0"/>
              </a:spcAft>
              <a:buNone/>
            </a:pPr>
            <a:r>
              <a:rPr lang="en"/>
              <a:t>GitHub: </a:t>
            </a:r>
            <a:r>
              <a:rPr lang="en">
                <a:solidFill>
                  <a:srgbClr val="4A86E8"/>
                </a:solidFill>
              </a:rPr>
              <a:t>https://github.com/charlesmbrady</a:t>
            </a:r>
            <a:endParaRPr>
              <a:solidFill>
                <a:srgbClr val="4A86E8"/>
              </a:solidFill>
            </a:endParaRPr>
          </a:p>
          <a:p>
            <a:pPr indent="0" lvl="0" marL="0" rtl="0" algn="l">
              <a:lnSpc>
                <a:spcPct val="100000"/>
              </a:lnSpc>
              <a:spcBef>
                <a:spcPts val="1600"/>
              </a:spcBef>
              <a:spcAft>
                <a:spcPts val="0"/>
              </a:spcAft>
              <a:buClr>
                <a:srgbClr val="000000"/>
              </a:buClr>
              <a:buSzPts val="1100"/>
              <a:buFont typeface="Arial"/>
              <a:buNone/>
            </a:pPr>
            <a:r>
              <a:rPr lang="en" sz="900">
                <a:solidFill>
                  <a:srgbClr val="D4D4D4"/>
                </a:solidFill>
              </a:rPr>
              <a:t>Project Manager:  Delegated tasks, resolved a litany of bugs and issues within code. Beautified and organized code with notations and proper </a:t>
            </a:r>
            <a:r>
              <a:rPr lang="en" sz="900">
                <a:solidFill>
                  <a:srgbClr val="D4D4D4"/>
                </a:solidFill>
              </a:rPr>
              <a:t>indentation</a:t>
            </a:r>
            <a:r>
              <a:rPr lang="en" sz="900">
                <a:solidFill>
                  <a:srgbClr val="D4D4D4"/>
                </a:solidFill>
              </a:rPr>
              <a:t>. Gracefully handled the mess that was our collaborative GitHub pushes, pulls and general inability to properly navigate GitHub.</a:t>
            </a:r>
            <a:endParaRPr sz="900">
              <a:solidFill>
                <a:srgbClr val="D4D4D4"/>
              </a:solidFill>
            </a:endParaRPr>
          </a:p>
          <a:p>
            <a:pPr indent="0" lvl="0" marL="0" rtl="0" algn="l">
              <a:spcBef>
                <a:spcPts val="0"/>
              </a:spcBef>
              <a:spcAft>
                <a:spcPts val="1600"/>
              </a:spcAft>
              <a:buNone/>
            </a:pPr>
            <a:r>
              <a:t/>
            </a:r>
            <a:endParaRPr/>
          </a:p>
        </p:txBody>
      </p:sp>
      <p:sp>
        <p:nvSpPr>
          <p:cNvPr id="204" name="Google Shape;204;p24"/>
          <p:cNvSpPr txBox="1"/>
          <p:nvPr/>
        </p:nvSpPr>
        <p:spPr>
          <a:xfrm>
            <a:off x="1374800" y="3200400"/>
            <a:ext cx="3401700" cy="167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rgbClr val="D4D4D4"/>
                </a:solidFill>
                <a:latin typeface="Lato"/>
                <a:ea typeface="Lato"/>
                <a:cs typeface="Lato"/>
                <a:sym typeface="Lato"/>
              </a:rPr>
              <a:t>Amy Burke</a:t>
            </a:r>
            <a:endParaRPr sz="1300">
              <a:solidFill>
                <a:srgbClr val="D4D4D4"/>
              </a:solidFill>
              <a:latin typeface="Lato"/>
              <a:ea typeface="Lato"/>
              <a:cs typeface="Lato"/>
              <a:sym typeface="Lato"/>
            </a:endParaRPr>
          </a:p>
          <a:p>
            <a:pPr indent="0" lvl="0" marL="0" rtl="0" algn="l">
              <a:spcBef>
                <a:spcPts val="0"/>
              </a:spcBef>
              <a:spcAft>
                <a:spcPts val="0"/>
              </a:spcAft>
              <a:buNone/>
            </a:pPr>
            <a:r>
              <a:t/>
            </a:r>
            <a:endParaRPr sz="1300">
              <a:solidFill>
                <a:srgbClr val="D4D4D4"/>
              </a:solidFill>
              <a:latin typeface="Lato"/>
              <a:ea typeface="Lato"/>
              <a:cs typeface="Lato"/>
              <a:sym typeface="Lato"/>
            </a:endParaRPr>
          </a:p>
          <a:p>
            <a:pPr indent="0" lvl="0" marL="0" rtl="0" algn="l">
              <a:spcBef>
                <a:spcPts val="0"/>
              </a:spcBef>
              <a:spcAft>
                <a:spcPts val="0"/>
              </a:spcAft>
              <a:buNone/>
            </a:pPr>
            <a:r>
              <a:rPr lang="en" sz="1300">
                <a:solidFill>
                  <a:srgbClr val="D4D4D4"/>
                </a:solidFill>
                <a:latin typeface="Lato"/>
                <a:ea typeface="Lato"/>
                <a:cs typeface="Lato"/>
                <a:sym typeface="Lato"/>
              </a:rPr>
              <a:t>GitHub: </a:t>
            </a:r>
            <a:r>
              <a:rPr lang="en" sz="1300">
                <a:solidFill>
                  <a:srgbClr val="4A86E8"/>
                </a:solidFill>
                <a:latin typeface="Lato"/>
                <a:ea typeface="Lato"/>
                <a:cs typeface="Lato"/>
                <a:sym typeface="Lato"/>
              </a:rPr>
              <a:t>https://github.com/burkeamy</a:t>
            </a:r>
            <a:endParaRPr sz="1300">
              <a:solidFill>
                <a:srgbClr val="4A86E8"/>
              </a:solidFill>
              <a:latin typeface="Lato"/>
              <a:ea typeface="Lato"/>
              <a:cs typeface="Lato"/>
              <a:sym typeface="Lato"/>
            </a:endParaRPr>
          </a:p>
          <a:p>
            <a:pPr indent="0" lvl="0" marL="0" rtl="0" algn="l">
              <a:spcBef>
                <a:spcPts val="0"/>
              </a:spcBef>
              <a:spcAft>
                <a:spcPts val="0"/>
              </a:spcAft>
              <a:buNone/>
            </a:pPr>
            <a:r>
              <a:t/>
            </a:r>
            <a:endParaRPr sz="1300">
              <a:solidFill>
                <a:srgbClr val="D4D4D4"/>
              </a:solidFill>
              <a:latin typeface="Lato"/>
              <a:ea typeface="Lato"/>
              <a:cs typeface="Lato"/>
              <a:sym typeface="Lato"/>
            </a:endParaRPr>
          </a:p>
          <a:p>
            <a:pPr indent="0" lvl="0" marL="0" rtl="0" algn="l">
              <a:spcBef>
                <a:spcPts val="0"/>
              </a:spcBef>
              <a:spcAft>
                <a:spcPts val="0"/>
              </a:spcAft>
              <a:buNone/>
            </a:pPr>
            <a:r>
              <a:rPr lang="en" sz="900">
                <a:solidFill>
                  <a:srgbClr val="D4D4D4"/>
                </a:solidFill>
                <a:latin typeface="Lato"/>
                <a:ea typeface="Lato"/>
                <a:cs typeface="Lato"/>
                <a:sym typeface="Lato"/>
              </a:rPr>
              <a:t>UI Design:  Tackled the daunting task of creating a uniform, functioning user interface. Meshed our mess of code with the designed UI. Designed by hand a multitude of graphics for incorporation in project. Developed a polished, cleaned index. Compiled design details, styles and CSS.</a:t>
            </a:r>
            <a:endParaRPr sz="900">
              <a:solidFill>
                <a:srgbClr val="D4D4D4"/>
              </a:solidFill>
              <a:latin typeface="Lato"/>
              <a:ea typeface="Lato"/>
              <a:cs typeface="Lato"/>
              <a:sym typeface="Lato"/>
            </a:endParaRPr>
          </a:p>
          <a:p>
            <a:pPr indent="0" lvl="0" marL="0" rtl="0" algn="l">
              <a:spcBef>
                <a:spcPts val="0"/>
              </a:spcBef>
              <a:spcAft>
                <a:spcPts val="0"/>
              </a:spcAft>
              <a:buNone/>
            </a:pPr>
            <a:r>
              <a:t/>
            </a:r>
            <a:endParaRPr sz="900">
              <a:solidFill>
                <a:srgbClr val="D4D4D4"/>
              </a:solidFill>
              <a:latin typeface="Lato"/>
              <a:ea typeface="Lato"/>
              <a:cs typeface="Lato"/>
              <a:sym typeface="Lato"/>
            </a:endParaRPr>
          </a:p>
        </p:txBody>
      </p:sp>
      <p:sp>
        <p:nvSpPr>
          <p:cNvPr id="205" name="Google Shape;205;p24"/>
          <p:cNvSpPr txBox="1"/>
          <p:nvPr/>
        </p:nvSpPr>
        <p:spPr>
          <a:xfrm>
            <a:off x="4937760" y="3200400"/>
            <a:ext cx="3428400" cy="16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rgbClr val="D4D4D4"/>
                </a:solidFill>
                <a:latin typeface="Lato"/>
                <a:ea typeface="Lato"/>
                <a:cs typeface="Lato"/>
                <a:sym typeface="Lato"/>
              </a:rPr>
              <a:t>Wes Hatley</a:t>
            </a:r>
            <a:endParaRPr sz="1300">
              <a:solidFill>
                <a:srgbClr val="D4D4D4"/>
              </a:solidFill>
              <a:latin typeface="Lato"/>
              <a:ea typeface="Lato"/>
              <a:cs typeface="Lato"/>
              <a:sym typeface="Lato"/>
            </a:endParaRPr>
          </a:p>
          <a:p>
            <a:pPr indent="0" lvl="0" marL="0" rtl="0" algn="l">
              <a:spcBef>
                <a:spcPts val="0"/>
              </a:spcBef>
              <a:spcAft>
                <a:spcPts val="0"/>
              </a:spcAft>
              <a:buNone/>
            </a:pPr>
            <a:r>
              <a:t/>
            </a:r>
            <a:endParaRPr sz="1300">
              <a:solidFill>
                <a:srgbClr val="D4D4D4"/>
              </a:solidFill>
              <a:latin typeface="Lato"/>
              <a:ea typeface="Lato"/>
              <a:cs typeface="Lato"/>
              <a:sym typeface="Lato"/>
            </a:endParaRPr>
          </a:p>
          <a:p>
            <a:pPr indent="0" lvl="0" marL="0" rtl="0" algn="l">
              <a:spcBef>
                <a:spcPts val="0"/>
              </a:spcBef>
              <a:spcAft>
                <a:spcPts val="0"/>
              </a:spcAft>
              <a:buNone/>
            </a:pPr>
            <a:r>
              <a:rPr lang="en" sz="1300">
                <a:solidFill>
                  <a:srgbClr val="D4D4D4"/>
                </a:solidFill>
                <a:latin typeface="Lato"/>
                <a:ea typeface="Lato"/>
                <a:cs typeface="Lato"/>
                <a:sym typeface="Lato"/>
              </a:rPr>
              <a:t>GitHub: </a:t>
            </a:r>
            <a:r>
              <a:rPr lang="en" sz="1300">
                <a:solidFill>
                  <a:srgbClr val="4A86E8"/>
                </a:solidFill>
                <a:latin typeface="Lato"/>
                <a:ea typeface="Lato"/>
                <a:cs typeface="Lato"/>
                <a:sym typeface="Lato"/>
              </a:rPr>
              <a:t>https://github.com/parallelam</a:t>
            </a:r>
            <a:endParaRPr sz="1300">
              <a:solidFill>
                <a:srgbClr val="4A86E8"/>
              </a:solidFill>
              <a:latin typeface="Lato"/>
              <a:ea typeface="Lato"/>
              <a:cs typeface="Lato"/>
              <a:sym typeface="Lato"/>
            </a:endParaRPr>
          </a:p>
          <a:p>
            <a:pPr indent="0" lvl="0" marL="0" rtl="0" algn="l">
              <a:spcBef>
                <a:spcPts val="0"/>
              </a:spcBef>
              <a:spcAft>
                <a:spcPts val="0"/>
              </a:spcAft>
              <a:buNone/>
            </a:pPr>
            <a:r>
              <a:t/>
            </a:r>
            <a:endParaRPr sz="1300">
              <a:solidFill>
                <a:srgbClr val="D4D4D4"/>
              </a:solidFill>
              <a:latin typeface="Lato"/>
              <a:ea typeface="Lato"/>
              <a:cs typeface="Lato"/>
              <a:sym typeface="Lato"/>
            </a:endParaRPr>
          </a:p>
          <a:p>
            <a:pPr indent="0" lvl="0" marL="0" rtl="0" algn="l">
              <a:spcBef>
                <a:spcPts val="0"/>
              </a:spcBef>
              <a:spcAft>
                <a:spcPts val="0"/>
              </a:spcAft>
              <a:buNone/>
            </a:pPr>
            <a:r>
              <a:rPr lang="en" sz="900">
                <a:solidFill>
                  <a:srgbClr val="D4D4D4"/>
                </a:solidFill>
                <a:latin typeface="Lato"/>
                <a:ea typeface="Lato"/>
                <a:cs typeface="Lato"/>
                <a:sym typeface="Lato"/>
              </a:rPr>
              <a:t>Perfect Hair: A staggeringly beautiful man with immaculate hair. Contributed: idea, PowerPoint, code modularization, calls, classy pajama recommendations and all around beauty.</a:t>
            </a:r>
            <a:endParaRPr sz="900">
              <a:solidFill>
                <a:srgbClr val="D4D4D4"/>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Concept &amp; Purpose</a:t>
            </a:r>
            <a:endParaRPr/>
          </a:p>
        </p:txBody>
      </p:sp>
      <p:sp>
        <p:nvSpPr>
          <p:cNvPr id="141" name="Google Shape;141;p14"/>
          <p:cNvSpPr txBox="1"/>
          <p:nvPr>
            <p:ph idx="1" type="body"/>
          </p:nvPr>
        </p:nvSpPr>
        <p:spPr>
          <a:xfrm>
            <a:off x="1088136" y="18288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457200" rtl="0" algn="l">
              <a:spcBef>
                <a:spcPts val="1600"/>
              </a:spcBef>
              <a:spcAft>
                <a:spcPts val="0"/>
              </a:spcAft>
              <a:buNone/>
            </a:pPr>
            <a:r>
              <a:rPr lang="en"/>
              <a:t>Function as a singular search source to discover which video streaming services a desired media is available on.</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rPr lang="en"/>
              <a:t>Search for a desired media within a users’ existing subscribed streaming services to discover whether or not said media is available on a platform they already have.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Motivation For Creation</a:t>
            </a:r>
            <a:endParaRPr/>
          </a:p>
        </p:txBody>
      </p:sp>
      <p:sp>
        <p:nvSpPr>
          <p:cNvPr id="147" name="Google Shape;147;p15"/>
          <p:cNvSpPr txBox="1"/>
          <p:nvPr>
            <p:ph idx="1" type="body"/>
          </p:nvPr>
        </p:nvSpPr>
        <p:spPr>
          <a:xfrm>
            <a:off x="1088136" y="1828800"/>
            <a:ext cx="7511400" cy="309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Primary: The media marketplace’s lack of existing searchability that filters by specific media, video streaming service and </a:t>
            </a:r>
            <a:r>
              <a:rPr lang="en"/>
              <a:t>availability of media.</a:t>
            </a:r>
            <a:endParaRPr/>
          </a:p>
          <a:p>
            <a:pPr indent="0" lvl="0" marL="0" rtl="0" algn="l">
              <a:spcBef>
                <a:spcPts val="1600"/>
              </a:spcBef>
              <a:spcAft>
                <a:spcPts val="0"/>
              </a:spcAft>
              <a:buNone/>
            </a:pPr>
            <a:r>
              <a:rPr lang="en"/>
              <a:t>Ancillary: The frustration of obtaining video media without having to resort to piracy.</a:t>
            </a:r>
            <a:endParaRPr/>
          </a:p>
          <a:p>
            <a:pPr indent="0" lvl="0" marL="0" rtl="0" algn="l">
              <a:spcBef>
                <a:spcPts val="1600"/>
              </a:spcBef>
              <a:spcAft>
                <a:spcPts val="1600"/>
              </a:spcAft>
              <a:buClr>
                <a:srgbClr val="000000"/>
              </a:buClr>
              <a:buSzPts val="1100"/>
              <a:buFont typeface="Arial"/>
              <a:buNone/>
            </a:pPr>
            <a:r>
              <a:rPr lang="en"/>
              <a:t>Minor: Ensure project created would have a feasible, reasonable real world application.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Design Process (1/3)</a:t>
            </a:r>
            <a:endParaRPr/>
          </a:p>
        </p:txBody>
      </p:sp>
      <p:sp>
        <p:nvSpPr>
          <p:cNvPr id="153" name="Google Shape;153;p16"/>
          <p:cNvSpPr txBox="1"/>
          <p:nvPr>
            <p:ph idx="1" type="body"/>
          </p:nvPr>
        </p:nvSpPr>
        <p:spPr>
          <a:xfrm>
            <a:off x="1088136" y="1828800"/>
            <a:ext cx="7038900" cy="309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4800"/>
          </a:p>
          <a:p>
            <a:pPr indent="0" lvl="0" marL="0" rtl="0" algn="ctr">
              <a:spcBef>
                <a:spcPts val="1600"/>
              </a:spcBef>
              <a:spcAft>
                <a:spcPts val="0"/>
              </a:spcAft>
              <a:buNone/>
            </a:pPr>
            <a:r>
              <a:rPr lang="en" sz="4800"/>
              <a:t>See: none.</a:t>
            </a:r>
            <a:endParaRPr sz="4800"/>
          </a:p>
          <a:p>
            <a:pPr indent="0" lvl="0" marL="0" rtl="0" algn="ctr">
              <a:spcBef>
                <a:spcPts val="1600"/>
              </a:spcBef>
              <a:spcAft>
                <a:spcPts val="0"/>
              </a:spcAft>
              <a:buNone/>
            </a:pPr>
            <a:r>
              <a:rPr lang="en" sz="800"/>
              <a:t>(initially)</a:t>
            </a:r>
            <a:endParaRPr sz="800"/>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t>The Design Process (2/3)</a:t>
            </a:r>
            <a:endParaRPr/>
          </a:p>
        </p:txBody>
      </p:sp>
      <p:sp>
        <p:nvSpPr>
          <p:cNvPr id="159" name="Google Shape;159;p17"/>
          <p:cNvSpPr txBox="1"/>
          <p:nvPr>
            <p:ph idx="1" type="body"/>
          </p:nvPr>
        </p:nvSpPr>
        <p:spPr>
          <a:xfrm>
            <a:off x="1088136" y="1828800"/>
            <a:ext cx="7038900" cy="3088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D4D4D4"/>
                </a:solidFill>
              </a:rPr>
              <a:t>Not having prior collaborative project, and collaborative GitHub experience made creating a foundation and vision more challenging than it reasonably should have been.</a:t>
            </a:r>
            <a:endParaRPr>
              <a:solidFill>
                <a:srgbClr val="D4D4D4"/>
              </a:solidFill>
            </a:endParaRPr>
          </a:p>
          <a:p>
            <a:pPr indent="0" lvl="0" marL="0" rtl="0" algn="l">
              <a:lnSpc>
                <a:spcPct val="115000"/>
              </a:lnSpc>
              <a:spcBef>
                <a:spcPts val="0"/>
              </a:spcBef>
              <a:spcAft>
                <a:spcPts val="0"/>
              </a:spcAft>
              <a:buNone/>
            </a:pPr>
            <a:r>
              <a:t/>
            </a:r>
            <a:endParaRPr>
              <a:solidFill>
                <a:srgbClr val="D4D4D4"/>
              </a:solidFill>
            </a:endParaRPr>
          </a:p>
          <a:p>
            <a:pPr indent="0" lvl="0" marL="0" rtl="0" algn="l">
              <a:lnSpc>
                <a:spcPct val="115000"/>
              </a:lnSpc>
              <a:spcBef>
                <a:spcPts val="0"/>
              </a:spcBef>
              <a:spcAft>
                <a:spcPts val="0"/>
              </a:spcAft>
              <a:buNone/>
            </a:pPr>
            <a:r>
              <a:rPr lang="en">
                <a:solidFill>
                  <a:srgbClr val="D4D4D4"/>
                </a:solidFill>
              </a:rPr>
              <a:t>Struggles we had to overcome during the design process:</a:t>
            </a:r>
            <a:endParaRPr>
              <a:solidFill>
                <a:srgbClr val="D4D4D4"/>
              </a:solidFill>
            </a:endParaRPr>
          </a:p>
          <a:p>
            <a:pPr indent="-311150" lvl="0" marL="457200" rtl="0" algn="l">
              <a:lnSpc>
                <a:spcPct val="115000"/>
              </a:lnSpc>
              <a:spcBef>
                <a:spcPts val="0"/>
              </a:spcBef>
              <a:spcAft>
                <a:spcPts val="0"/>
              </a:spcAft>
              <a:buClr>
                <a:srgbClr val="D4D4D4"/>
              </a:buClr>
              <a:buSzPts val="1300"/>
              <a:buChar char="●"/>
            </a:pPr>
            <a:r>
              <a:rPr lang="en">
                <a:solidFill>
                  <a:srgbClr val="D4D4D4"/>
                </a:solidFill>
              </a:rPr>
              <a:t>Tasks and issues being delegated reasonably, and with minimal overlap.</a:t>
            </a:r>
            <a:endParaRPr>
              <a:solidFill>
                <a:srgbClr val="D4D4D4"/>
              </a:solidFill>
            </a:endParaRPr>
          </a:p>
          <a:p>
            <a:pPr indent="-311150" lvl="0" marL="457200" rtl="0" algn="l">
              <a:lnSpc>
                <a:spcPct val="115000"/>
              </a:lnSpc>
              <a:spcBef>
                <a:spcPts val="0"/>
              </a:spcBef>
              <a:spcAft>
                <a:spcPts val="0"/>
              </a:spcAft>
              <a:buClr>
                <a:srgbClr val="D4D4D4"/>
              </a:buClr>
              <a:buSzPts val="1300"/>
              <a:buChar char="●"/>
            </a:pPr>
            <a:r>
              <a:rPr lang="en">
                <a:solidFill>
                  <a:srgbClr val="D4D4D4"/>
                </a:solidFill>
              </a:rPr>
              <a:t>Everyone simultaneously working on similar things.</a:t>
            </a:r>
            <a:endParaRPr>
              <a:solidFill>
                <a:srgbClr val="D4D4D4"/>
              </a:solidFill>
            </a:endParaRPr>
          </a:p>
          <a:p>
            <a:pPr indent="-311150" lvl="0" marL="457200" rtl="0" algn="l">
              <a:lnSpc>
                <a:spcPct val="115000"/>
              </a:lnSpc>
              <a:spcBef>
                <a:spcPts val="0"/>
              </a:spcBef>
              <a:spcAft>
                <a:spcPts val="0"/>
              </a:spcAft>
              <a:buClr>
                <a:srgbClr val="D4D4D4"/>
              </a:buClr>
              <a:buSzPts val="1300"/>
              <a:buChar char="●"/>
            </a:pPr>
            <a:r>
              <a:rPr lang="en">
                <a:solidFill>
                  <a:srgbClr val="D4D4D4"/>
                </a:solidFill>
              </a:rPr>
              <a:t>The mess </a:t>
            </a:r>
            <a:r>
              <a:rPr lang="en">
                <a:solidFill>
                  <a:srgbClr val="D4D4D4"/>
                </a:solidFill>
              </a:rPr>
              <a:t> with multiple different pushes to GitHub; conflicts, errors and resolutions.</a:t>
            </a:r>
            <a:endParaRPr>
              <a:solidFill>
                <a:srgbClr val="D4D4D4"/>
              </a:solidFill>
            </a:endParaRPr>
          </a:p>
          <a:p>
            <a:pPr indent="-311150" lvl="0" marL="457200" rtl="0" algn="l">
              <a:lnSpc>
                <a:spcPct val="115000"/>
              </a:lnSpc>
              <a:spcBef>
                <a:spcPts val="0"/>
              </a:spcBef>
              <a:spcAft>
                <a:spcPts val="0"/>
              </a:spcAft>
              <a:buClr>
                <a:srgbClr val="D4D4D4"/>
              </a:buClr>
              <a:buSzPts val="1300"/>
              <a:buChar char="●"/>
            </a:pPr>
            <a:r>
              <a:rPr lang="en">
                <a:solidFill>
                  <a:srgbClr val="D4D4D4"/>
                </a:solidFill>
              </a:rPr>
              <a:t>Practical code modularization to minimize conflicts and errors.</a:t>
            </a:r>
            <a:endParaRPr>
              <a:solidFill>
                <a:srgbClr val="D4D4D4"/>
              </a:solidFill>
            </a:endParaRPr>
          </a:p>
          <a:p>
            <a:pPr indent="-311150" lvl="0" marL="457200" rtl="0" algn="l">
              <a:lnSpc>
                <a:spcPct val="115000"/>
              </a:lnSpc>
              <a:spcBef>
                <a:spcPts val="0"/>
              </a:spcBef>
              <a:spcAft>
                <a:spcPts val="0"/>
              </a:spcAft>
              <a:buClr>
                <a:srgbClr val="D4D4D4"/>
              </a:buClr>
              <a:buSzPts val="1300"/>
              <a:buChar char="●"/>
            </a:pPr>
            <a:r>
              <a:rPr lang="en">
                <a:solidFill>
                  <a:srgbClr val="D4D4D4"/>
                </a:solidFill>
              </a:rPr>
              <a:t>Finding out mid-development our primary API had restrictions on the free version (make sure you read your fine print).</a:t>
            </a:r>
            <a:endParaRPr>
              <a:solidFill>
                <a:srgbClr val="D4D4D4"/>
              </a:solidFill>
            </a:endParaRPr>
          </a:p>
          <a:p>
            <a:pPr indent="-311150" lvl="0" marL="457200" rtl="0" algn="l">
              <a:lnSpc>
                <a:spcPct val="115000"/>
              </a:lnSpc>
              <a:spcBef>
                <a:spcPts val="0"/>
              </a:spcBef>
              <a:spcAft>
                <a:spcPts val="0"/>
              </a:spcAft>
              <a:buClr>
                <a:srgbClr val="D4D4D4"/>
              </a:buClr>
              <a:buSzPts val="1300"/>
              <a:buChar char="●"/>
            </a:pPr>
            <a:r>
              <a:rPr lang="en">
                <a:solidFill>
                  <a:srgbClr val="D4D4D4"/>
                </a:solidFill>
              </a:rPr>
              <a:t>Not exceeding max allowed API calls.</a:t>
            </a:r>
            <a:endParaRPr>
              <a:solidFill>
                <a:srgbClr val="D4D4D4"/>
              </a:solidFill>
            </a:endParaRPr>
          </a:p>
          <a:p>
            <a:pPr indent="-311150" lvl="0" marL="457200" rtl="0" algn="l">
              <a:lnSpc>
                <a:spcPct val="115000"/>
              </a:lnSpc>
              <a:spcBef>
                <a:spcPts val="0"/>
              </a:spcBef>
              <a:spcAft>
                <a:spcPts val="0"/>
              </a:spcAft>
              <a:buClr>
                <a:srgbClr val="D4D4D4"/>
              </a:buClr>
              <a:buSzPts val="1300"/>
              <a:buChar char="●"/>
            </a:pPr>
            <a:r>
              <a:rPr lang="en">
                <a:solidFill>
                  <a:srgbClr val="D4D4D4"/>
                </a:solidFill>
              </a:rPr>
              <a:t>Finding creative work arounds for limitations on API and our general lack of development knowledge.</a:t>
            </a:r>
            <a:endParaRPr>
              <a:solidFill>
                <a:srgbClr val="D4D4D4"/>
              </a:solidFill>
            </a:endParaRPr>
          </a:p>
          <a:p>
            <a:pPr indent="0" lvl="0" marL="0" rtl="0" algn="l">
              <a:lnSpc>
                <a:spcPct val="115000"/>
              </a:lnSpc>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t>The Design Process (3/3)</a:t>
            </a:r>
            <a:endParaRPr/>
          </a:p>
        </p:txBody>
      </p:sp>
      <p:sp>
        <p:nvSpPr>
          <p:cNvPr id="165" name="Google Shape;165;p18"/>
          <p:cNvSpPr txBox="1"/>
          <p:nvPr>
            <p:ph idx="1" type="body"/>
          </p:nvPr>
        </p:nvSpPr>
        <p:spPr>
          <a:xfrm>
            <a:off x="1086375" y="1827125"/>
            <a:ext cx="7041000" cy="309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we found middle ground creating a foundation:</a:t>
            </a:r>
            <a:endParaRPr/>
          </a:p>
          <a:p>
            <a:pPr indent="-311150" lvl="0" marL="457200" rtl="0" algn="l">
              <a:spcBef>
                <a:spcPts val="1600"/>
              </a:spcBef>
              <a:spcAft>
                <a:spcPts val="0"/>
              </a:spcAft>
              <a:buSzPts val="1300"/>
              <a:buChar char="●"/>
            </a:pPr>
            <a:r>
              <a:rPr lang="en"/>
              <a:t>Reached mutual agreement on purpose, intent and desired functionality.</a:t>
            </a:r>
            <a:endParaRPr/>
          </a:p>
          <a:p>
            <a:pPr indent="-311150" lvl="0" marL="457200" rtl="0" algn="l">
              <a:spcBef>
                <a:spcPts val="0"/>
              </a:spcBef>
              <a:spcAft>
                <a:spcPts val="0"/>
              </a:spcAft>
              <a:buSzPts val="1300"/>
              <a:buChar char="●"/>
            </a:pPr>
            <a:r>
              <a:rPr lang="en"/>
              <a:t>Drafted a basic, hand drawn design for UI and functionality.</a:t>
            </a:r>
            <a:endParaRPr/>
          </a:p>
          <a:p>
            <a:pPr indent="-311150" lvl="0" marL="457200" rtl="0" algn="l">
              <a:spcBef>
                <a:spcPts val="0"/>
              </a:spcBef>
              <a:spcAft>
                <a:spcPts val="0"/>
              </a:spcAft>
              <a:buSzPts val="1300"/>
              <a:buChar char="●"/>
            </a:pPr>
            <a:r>
              <a:rPr lang="en"/>
              <a:t>Outlined features and functionality we wanted the product to have completed by due date.</a:t>
            </a:r>
            <a:endParaRPr/>
          </a:p>
          <a:p>
            <a:pPr indent="-311150" lvl="0" marL="457200" rtl="0" algn="l">
              <a:spcBef>
                <a:spcPts val="0"/>
              </a:spcBef>
              <a:spcAft>
                <a:spcPts val="0"/>
              </a:spcAft>
              <a:buSzPts val="1300"/>
              <a:buChar char="●"/>
            </a:pPr>
            <a:r>
              <a:rPr lang="en"/>
              <a:t>Delegation of tasks to minimize overlap and unnecessarily doubled efforts.</a:t>
            </a:r>
            <a:endParaRPr/>
          </a:p>
          <a:p>
            <a:pPr indent="-311150" lvl="0" marL="457200" rtl="0" algn="l">
              <a:spcBef>
                <a:spcPts val="0"/>
              </a:spcBef>
              <a:spcAft>
                <a:spcPts val="0"/>
              </a:spcAft>
              <a:buSzPts val="1300"/>
              <a:buChar char="●"/>
            </a:pPr>
            <a:r>
              <a:rPr lang="en"/>
              <a:t>Modularized code to minimize GitHub conflict reviews.</a:t>
            </a:r>
            <a:endParaRPr/>
          </a:p>
          <a:p>
            <a:pPr indent="-311150" lvl="0" marL="457200" rtl="0" algn="l">
              <a:spcBef>
                <a:spcPts val="0"/>
              </a:spcBef>
              <a:spcAft>
                <a:spcPts val="0"/>
              </a:spcAft>
              <a:buSzPts val="1300"/>
              <a:buChar char="●"/>
            </a:pPr>
            <a:r>
              <a:rPr lang="en"/>
              <a:t>A never ending amount of testing, console logging and code cleanup.</a:t>
            </a:r>
            <a:endParaRPr/>
          </a:p>
          <a:p>
            <a:pPr indent="-311150" lvl="0" marL="457200" rtl="0" algn="l">
              <a:spcBef>
                <a:spcPts val="0"/>
              </a:spcBef>
              <a:spcAft>
                <a:spcPts val="0"/>
              </a:spcAft>
              <a:buSzPts val="1300"/>
              <a:buChar char="●"/>
            </a:pPr>
            <a:r>
              <a:rPr lang="en"/>
              <a:t>Designing practical work-arounds for all things we wanted to work, but didn’t work.</a:t>
            </a:r>
            <a:endParaRPr/>
          </a:p>
          <a:p>
            <a:pPr indent="-311150" lvl="0" marL="457200" rtl="0" algn="l">
              <a:spcBef>
                <a:spcPts val="0"/>
              </a:spcBef>
              <a:spcAft>
                <a:spcPts val="0"/>
              </a:spcAft>
              <a:buSzPts val="1300"/>
              <a:buChar char="●"/>
            </a:pPr>
            <a:r>
              <a:rPr lang="en"/>
              <a:t>Came to an agreement on uniform classes and identifiers to end the mismatch in code.</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105600" y="393750"/>
            <a:ext cx="73788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Technologies, Libraries, API’s, Frameworks, etc:</a:t>
            </a:r>
            <a:endParaRPr/>
          </a:p>
        </p:txBody>
      </p:sp>
      <p:sp>
        <p:nvSpPr>
          <p:cNvPr id="171" name="Google Shape;171;p19"/>
          <p:cNvSpPr txBox="1"/>
          <p:nvPr>
            <p:ph idx="1" type="body"/>
          </p:nvPr>
        </p:nvSpPr>
        <p:spPr>
          <a:xfrm>
            <a:off x="269200" y="1413725"/>
            <a:ext cx="4273500" cy="36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HTML5</a:t>
            </a:r>
            <a:endParaRPr/>
          </a:p>
          <a:p>
            <a:pPr indent="0" lvl="0" marL="0" rtl="0" algn="l">
              <a:spcBef>
                <a:spcPts val="1600"/>
              </a:spcBef>
              <a:spcAft>
                <a:spcPts val="0"/>
              </a:spcAft>
              <a:buNone/>
            </a:pPr>
            <a:r>
              <a:rPr lang="en"/>
              <a:t>CSS3</a:t>
            </a:r>
            <a:endParaRPr/>
          </a:p>
          <a:p>
            <a:pPr indent="0" lvl="0" marL="0" rtl="0" algn="l">
              <a:spcBef>
                <a:spcPts val="1600"/>
              </a:spcBef>
              <a:spcAft>
                <a:spcPts val="0"/>
              </a:spcAft>
              <a:buNone/>
            </a:pPr>
            <a:r>
              <a:rPr lang="en"/>
              <a:t>JavaScript</a:t>
            </a:r>
            <a:endParaRPr/>
          </a:p>
          <a:p>
            <a:pPr indent="0" lvl="0" marL="0" rtl="0" algn="l">
              <a:spcBef>
                <a:spcPts val="1600"/>
              </a:spcBef>
              <a:spcAft>
                <a:spcPts val="0"/>
              </a:spcAft>
              <a:buNone/>
            </a:pPr>
            <a:r>
              <a:rPr lang="en"/>
              <a:t>Google Slides</a:t>
            </a:r>
            <a:endParaRPr/>
          </a:p>
          <a:p>
            <a:pPr indent="0" lvl="0" marL="0" rtl="0" algn="l">
              <a:spcBef>
                <a:spcPts val="1600"/>
              </a:spcBef>
              <a:spcAft>
                <a:spcPts val="0"/>
              </a:spcAft>
              <a:buNone/>
            </a:pPr>
            <a:r>
              <a:rPr lang="en"/>
              <a:t>jQuery:  </a:t>
            </a:r>
            <a:r>
              <a:rPr lang="en">
                <a:solidFill>
                  <a:srgbClr val="4A86E8"/>
                </a:solidFill>
              </a:rPr>
              <a:t>https://code.jquery.com/</a:t>
            </a:r>
            <a:r>
              <a:rPr lang="en"/>
              <a:t>  </a:t>
            </a:r>
            <a:endParaRPr>
              <a:solidFill>
                <a:srgbClr val="D4D4D4"/>
              </a:solidFill>
            </a:endParaRPr>
          </a:p>
          <a:p>
            <a:pPr indent="0" lvl="0" marL="0" rtl="0" algn="l">
              <a:spcBef>
                <a:spcPts val="1600"/>
              </a:spcBef>
              <a:spcAft>
                <a:spcPts val="0"/>
              </a:spcAft>
              <a:buNone/>
            </a:pPr>
            <a:r>
              <a:rPr lang="en">
                <a:solidFill>
                  <a:srgbClr val="D4D4D4"/>
                </a:solidFill>
              </a:rPr>
              <a:t>Bootstrap:  </a:t>
            </a:r>
            <a:r>
              <a:rPr lang="en">
                <a:solidFill>
                  <a:srgbClr val="4A86E8"/>
                </a:solidFill>
              </a:rPr>
              <a:t>https://getbootstrap.com/</a:t>
            </a:r>
            <a:endParaRPr>
              <a:solidFill>
                <a:srgbClr val="4A86E8"/>
              </a:solidFill>
            </a:endParaRPr>
          </a:p>
          <a:p>
            <a:pPr indent="0" lvl="0" marL="0" rtl="0" algn="l">
              <a:spcBef>
                <a:spcPts val="1600"/>
              </a:spcBef>
              <a:spcAft>
                <a:spcPts val="0"/>
              </a:spcAft>
              <a:buNone/>
            </a:pPr>
            <a:r>
              <a:rPr lang="en">
                <a:solidFill>
                  <a:srgbClr val="D4D4D4"/>
                </a:solidFill>
              </a:rPr>
              <a:t>CORS Bypass:  </a:t>
            </a:r>
            <a:r>
              <a:rPr lang="en">
                <a:solidFill>
                  <a:srgbClr val="4A86E8"/>
                </a:solidFill>
              </a:rPr>
              <a:t>https://cors-anywhere.herokuapp.com/</a:t>
            </a:r>
            <a:endParaRPr>
              <a:solidFill>
                <a:srgbClr val="4A86E8"/>
              </a:solidFill>
            </a:endParaRPr>
          </a:p>
          <a:p>
            <a:pPr indent="0" lvl="0" marL="0" rtl="0" algn="l">
              <a:spcBef>
                <a:spcPts val="1600"/>
              </a:spcBef>
              <a:spcAft>
                <a:spcPts val="0"/>
              </a:spcAft>
              <a:buNone/>
            </a:pPr>
            <a:r>
              <a:rPr lang="en">
                <a:solidFill>
                  <a:srgbClr val="D4D4D4"/>
                </a:solidFill>
              </a:rPr>
              <a:t>Firebase:  </a:t>
            </a:r>
            <a:r>
              <a:rPr lang="en">
                <a:solidFill>
                  <a:srgbClr val="4A86E8"/>
                </a:solidFill>
              </a:rPr>
              <a:t>https://firebase.google.com</a:t>
            </a:r>
            <a:endParaRPr>
              <a:solidFill>
                <a:srgbClr val="4A86E8"/>
              </a:solidFill>
            </a:endParaRPr>
          </a:p>
          <a:p>
            <a:pPr indent="0" lvl="0" marL="0" rtl="0" algn="l">
              <a:spcBef>
                <a:spcPts val="1600"/>
              </a:spcBef>
              <a:spcAft>
                <a:spcPts val="0"/>
              </a:spcAft>
              <a:buNone/>
            </a:pPr>
            <a:r>
              <a:t/>
            </a:r>
            <a:endParaRPr>
              <a:solidFill>
                <a:srgbClr val="D4D4D4"/>
              </a:solidFill>
            </a:endParaRPr>
          </a:p>
          <a:p>
            <a:pPr indent="0" lvl="0" marL="0" rtl="0" algn="l">
              <a:spcBef>
                <a:spcPts val="1600"/>
              </a:spcBef>
              <a:spcAft>
                <a:spcPts val="0"/>
              </a:spcAft>
              <a:buNone/>
            </a:pPr>
            <a:r>
              <a:t/>
            </a:r>
            <a:endParaRPr>
              <a:solidFill>
                <a:srgbClr val="D4D4D4"/>
              </a:solidFill>
            </a:endParaRPr>
          </a:p>
          <a:p>
            <a:pPr indent="0" lvl="0" marL="0" rtl="0" algn="l">
              <a:spcBef>
                <a:spcPts val="1600"/>
              </a:spcBef>
              <a:spcAft>
                <a:spcPts val="1600"/>
              </a:spcAft>
              <a:buNone/>
            </a:pPr>
            <a:r>
              <a:t/>
            </a:r>
            <a:endParaRPr/>
          </a:p>
        </p:txBody>
      </p:sp>
      <p:sp>
        <p:nvSpPr>
          <p:cNvPr id="172" name="Google Shape;172;p19"/>
          <p:cNvSpPr txBox="1"/>
          <p:nvPr>
            <p:ph idx="2" type="body"/>
          </p:nvPr>
        </p:nvSpPr>
        <p:spPr>
          <a:xfrm>
            <a:off x="4648375" y="1307850"/>
            <a:ext cx="4470600" cy="37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API’s:</a:t>
            </a:r>
            <a:endParaRPr sz="900"/>
          </a:p>
          <a:p>
            <a:pPr indent="0" lvl="0" marL="0" rtl="0" algn="l">
              <a:spcBef>
                <a:spcPts val="1600"/>
              </a:spcBef>
              <a:spcAft>
                <a:spcPts val="0"/>
              </a:spcAft>
              <a:buNone/>
            </a:pPr>
            <a:r>
              <a:rPr lang="en" sz="900"/>
              <a:t>	GuideBox:  </a:t>
            </a:r>
            <a:r>
              <a:rPr lang="en" sz="900">
                <a:solidFill>
                  <a:srgbClr val="4A86E8"/>
                </a:solidFill>
              </a:rPr>
              <a:t>https://api.guidebox.com/</a:t>
            </a:r>
            <a:endParaRPr sz="900">
              <a:solidFill>
                <a:srgbClr val="4A86E8"/>
              </a:solidFill>
            </a:endParaRPr>
          </a:p>
          <a:p>
            <a:pPr indent="0" lvl="0" marL="0" rtl="0" algn="l">
              <a:spcBef>
                <a:spcPts val="1600"/>
              </a:spcBef>
              <a:spcAft>
                <a:spcPts val="0"/>
              </a:spcAft>
              <a:buNone/>
            </a:pPr>
            <a:r>
              <a:rPr lang="en" sz="900"/>
              <a:t>	OMDB:  </a:t>
            </a:r>
            <a:r>
              <a:rPr lang="en" sz="900">
                <a:solidFill>
                  <a:srgbClr val="4A86E8"/>
                </a:solidFill>
              </a:rPr>
              <a:t>http://www.omdbapi.com/</a:t>
            </a:r>
            <a:endParaRPr sz="900">
              <a:solidFill>
                <a:srgbClr val="4A86E8"/>
              </a:solidFill>
            </a:endParaRPr>
          </a:p>
          <a:p>
            <a:pPr indent="0" lvl="0" marL="0" rtl="0" algn="l">
              <a:lnSpc>
                <a:spcPct val="100000"/>
              </a:lnSpc>
              <a:spcBef>
                <a:spcPts val="1600"/>
              </a:spcBef>
              <a:spcAft>
                <a:spcPts val="0"/>
              </a:spcAft>
              <a:buNone/>
            </a:pPr>
            <a:r>
              <a:rPr lang="en">
                <a:solidFill>
                  <a:srgbClr val="D4D4D4"/>
                </a:solidFill>
              </a:rPr>
              <a:t>Styling Libraries:</a:t>
            </a:r>
            <a:endParaRPr sz="900">
              <a:solidFill>
                <a:srgbClr val="D4D4D4"/>
              </a:solidFill>
            </a:endParaRPr>
          </a:p>
          <a:p>
            <a:pPr indent="0" lvl="0" marL="0" rtl="0" algn="l">
              <a:lnSpc>
                <a:spcPct val="100000"/>
              </a:lnSpc>
              <a:spcBef>
                <a:spcPts val="1600"/>
              </a:spcBef>
              <a:spcAft>
                <a:spcPts val="0"/>
              </a:spcAft>
              <a:buNone/>
            </a:pPr>
            <a:r>
              <a:rPr lang="en" sz="900">
                <a:solidFill>
                  <a:srgbClr val="D4D4D4"/>
                </a:solidFill>
              </a:rPr>
              <a:t>	Font Awesome: </a:t>
            </a:r>
            <a:r>
              <a:rPr lang="en" sz="900">
                <a:solidFill>
                  <a:srgbClr val="4A86E8"/>
                </a:solidFill>
              </a:rPr>
              <a:t>https://origin.fontawesome.com/</a:t>
            </a:r>
            <a:endParaRPr sz="900">
              <a:solidFill>
                <a:srgbClr val="4A86E8"/>
              </a:solidFill>
            </a:endParaRPr>
          </a:p>
          <a:p>
            <a:pPr indent="0" lvl="0" marL="0" rtl="0" algn="l">
              <a:lnSpc>
                <a:spcPct val="100000"/>
              </a:lnSpc>
              <a:spcBef>
                <a:spcPts val="1600"/>
              </a:spcBef>
              <a:spcAft>
                <a:spcPts val="0"/>
              </a:spcAft>
              <a:buNone/>
            </a:pPr>
            <a:r>
              <a:rPr lang="en" sz="900">
                <a:solidFill>
                  <a:srgbClr val="D4D4D4"/>
                </a:solidFill>
              </a:rPr>
              <a:t>	Animate: </a:t>
            </a:r>
            <a:r>
              <a:rPr lang="en" sz="900">
                <a:solidFill>
                  <a:srgbClr val="4A86E8"/>
                </a:solidFill>
              </a:rPr>
              <a:t>https://daneden.github.io/animate.css/</a:t>
            </a:r>
            <a:endParaRPr sz="900">
              <a:solidFill>
                <a:srgbClr val="4A86E8"/>
              </a:solidFill>
            </a:endParaRPr>
          </a:p>
          <a:p>
            <a:pPr indent="457200" lvl="0" marL="0" rtl="0" algn="l">
              <a:lnSpc>
                <a:spcPct val="100000"/>
              </a:lnSpc>
              <a:spcBef>
                <a:spcPts val="1600"/>
              </a:spcBef>
              <a:spcAft>
                <a:spcPts val="0"/>
              </a:spcAft>
              <a:buNone/>
            </a:pPr>
            <a:r>
              <a:rPr lang="en" sz="900">
                <a:solidFill>
                  <a:srgbClr val="D4D4D4"/>
                </a:solidFill>
              </a:rPr>
              <a:t>Wicked: </a:t>
            </a:r>
            <a:r>
              <a:rPr lang="en" sz="900">
                <a:solidFill>
                  <a:srgbClr val="4A86E8"/>
                </a:solidFill>
              </a:rPr>
              <a:t>https://kristofferandreasen.github.io/wickedCSS/</a:t>
            </a:r>
            <a:endParaRPr sz="900">
              <a:solidFill>
                <a:srgbClr val="4A86E8"/>
              </a:solidFill>
            </a:endParaRPr>
          </a:p>
          <a:p>
            <a:pPr indent="0" lvl="0" marL="0" rtl="0" algn="l">
              <a:lnSpc>
                <a:spcPct val="100000"/>
              </a:lnSpc>
              <a:spcBef>
                <a:spcPts val="1600"/>
              </a:spcBef>
              <a:spcAft>
                <a:spcPts val="0"/>
              </a:spcAft>
              <a:buNone/>
            </a:pPr>
            <a:r>
              <a:rPr lang="en">
                <a:solidFill>
                  <a:srgbClr val="D4D4D4"/>
                </a:solidFill>
              </a:rPr>
              <a:t>Other:</a:t>
            </a:r>
            <a:endParaRPr sz="900">
              <a:solidFill>
                <a:srgbClr val="D4D4D4"/>
              </a:solidFill>
            </a:endParaRPr>
          </a:p>
          <a:p>
            <a:pPr indent="0" lvl="0" marL="0" rtl="0" algn="l">
              <a:lnSpc>
                <a:spcPct val="100000"/>
              </a:lnSpc>
              <a:spcBef>
                <a:spcPts val="1600"/>
              </a:spcBef>
              <a:spcAft>
                <a:spcPts val="0"/>
              </a:spcAft>
              <a:buNone/>
            </a:pPr>
            <a:r>
              <a:rPr lang="en" sz="900">
                <a:solidFill>
                  <a:srgbClr val="D4D4D4"/>
                </a:solidFill>
              </a:rPr>
              <a:t>	GitBash: </a:t>
            </a:r>
            <a:r>
              <a:rPr lang="en" sz="900">
                <a:solidFill>
                  <a:srgbClr val="4A86E8"/>
                </a:solidFill>
              </a:rPr>
              <a:t>https://git-scm.com/downloads</a:t>
            </a:r>
            <a:endParaRPr sz="900">
              <a:solidFill>
                <a:srgbClr val="4A86E8"/>
              </a:solidFill>
            </a:endParaRPr>
          </a:p>
          <a:p>
            <a:pPr indent="0" lvl="0" marL="0" rtl="0" algn="l">
              <a:lnSpc>
                <a:spcPct val="100000"/>
              </a:lnSpc>
              <a:spcBef>
                <a:spcPts val="1600"/>
              </a:spcBef>
              <a:spcAft>
                <a:spcPts val="0"/>
              </a:spcAft>
              <a:buNone/>
            </a:pPr>
            <a:r>
              <a:rPr lang="en" sz="900">
                <a:solidFill>
                  <a:srgbClr val="D4D4D4"/>
                </a:solidFill>
              </a:rPr>
              <a:t>	Visual Studio Code: </a:t>
            </a:r>
            <a:r>
              <a:rPr lang="en" sz="900">
                <a:solidFill>
                  <a:srgbClr val="4A86E8"/>
                </a:solidFill>
              </a:rPr>
              <a:t>https://code.visualstudio.com/download</a:t>
            </a:r>
            <a:endParaRPr sz="900">
              <a:solidFill>
                <a:srgbClr val="4A86E8"/>
              </a:solidFill>
            </a:endParaRPr>
          </a:p>
          <a:p>
            <a:pPr indent="0" lvl="0" marL="0" rtl="0" algn="l">
              <a:lnSpc>
                <a:spcPct val="100000"/>
              </a:lnSpc>
              <a:spcBef>
                <a:spcPts val="1600"/>
              </a:spcBef>
              <a:spcAft>
                <a:spcPts val="0"/>
              </a:spcAft>
              <a:buNone/>
            </a:pPr>
            <a:r>
              <a:t/>
            </a:r>
            <a:endParaRPr sz="900">
              <a:solidFill>
                <a:srgbClr val="D4D4D4"/>
              </a:solidFill>
            </a:endParaRPr>
          </a:p>
          <a:p>
            <a:pPr indent="0" lvl="0" marL="0" rtl="0" algn="l">
              <a:lnSpc>
                <a:spcPct val="100000"/>
              </a:lnSpc>
              <a:spcBef>
                <a:spcPts val="1600"/>
              </a:spcBef>
              <a:spcAft>
                <a:spcPts val="0"/>
              </a:spcAft>
              <a:buNone/>
            </a:pPr>
            <a:r>
              <a:rPr lang="en" sz="900">
                <a:solidFill>
                  <a:srgbClr val="D4D4D4"/>
                </a:solidFill>
              </a:rPr>
              <a:t>	</a:t>
            </a:r>
            <a:endParaRPr sz="900">
              <a:solidFill>
                <a:srgbClr val="D4D4D4"/>
              </a:solidFill>
            </a:endParaRPr>
          </a:p>
          <a:p>
            <a:pPr indent="0" lvl="0" marL="0" rtl="0" algn="l">
              <a:spcBef>
                <a:spcPts val="1600"/>
              </a:spcBef>
              <a:spcAft>
                <a:spcPts val="0"/>
              </a:spcAft>
              <a:buNone/>
            </a:pPr>
            <a:r>
              <a:t/>
            </a:r>
            <a:endParaRPr>
              <a:solidFill>
                <a:srgbClr val="D4D4D4"/>
              </a:solidFill>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Demonstration Time!</a:t>
            </a:r>
            <a:endParaRPr/>
          </a:p>
        </p:txBody>
      </p:sp>
      <p:sp>
        <p:nvSpPr>
          <p:cNvPr id="178" name="Google Shape;178;p20"/>
          <p:cNvSpPr txBox="1"/>
          <p:nvPr>
            <p:ph idx="1" type="body"/>
          </p:nvPr>
        </p:nvSpPr>
        <p:spPr>
          <a:xfrm>
            <a:off x="730800" y="1706950"/>
            <a:ext cx="76056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Features to Present:</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Search for desired input returns results and corresponding information from OMDB.</a:t>
            </a:r>
            <a:endParaRPr/>
          </a:p>
          <a:p>
            <a:pPr indent="0" lvl="0" marL="0" rtl="0" algn="l">
              <a:spcBef>
                <a:spcPts val="1600"/>
              </a:spcBef>
              <a:spcAft>
                <a:spcPts val="0"/>
              </a:spcAft>
              <a:buNone/>
            </a:pPr>
            <a:r>
              <a:rPr lang="en"/>
              <a:t>	On-Click search initiates GuideBox call and returns available streaming service platforms.</a:t>
            </a:r>
            <a:endParaRPr/>
          </a:p>
          <a:p>
            <a:pPr indent="0" lvl="0" marL="0" rtl="0" algn="l">
              <a:spcBef>
                <a:spcPts val="1600"/>
              </a:spcBef>
              <a:spcAft>
                <a:spcPts val="0"/>
              </a:spcAft>
              <a:buNone/>
            </a:pPr>
            <a:r>
              <a:rPr lang="en"/>
              <a:t>	User ability to register, sign-in, sign-out and reset password. </a:t>
            </a:r>
            <a:endParaRPr/>
          </a:p>
          <a:p>
            <a:pPr indent="0" lvl="0" marL="0" rtl="0" algn="l">
              <a:spcBef>
                <a:spcPts val="1600"/>
              </a:spcBef>
              <a:spcAft>
                <a:spcPts val="0"/>
              </a:spcAft>
              <a:buNone/>
            </a:pPr>
            <a:r>
              <a:rPr lang="en"/>
              <a:t>	User ability to</a:t>
            </a:r>
            <a:r>
              <a:rPr lang="en"/>
              <a:t> save items to favorites based on user authentication and prior registration.</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033500" y="393750"/>
            <a:ext cx="7863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Direction and Ideas For Future Development (1/3)</a:t>
            </a:r>
            <a:endParaRPr/>
          </a:p>
        </p:txBody>
      </p:sp>
      <p:sp>
        <p:nvSpPr>
          <p:cNvPr id="184" name="Google Shape;184;p21"/>
          <p:cNvSpPr txBox="1"/>
          <p:nvPr>
            <p:ph idx="1" type="body"/>
          </p:nvPr>
        </p:nvSpPr>
        <p:spPr>
          <a:xfrm>
            <a:off x="745075" y="1567550"/>
            <a:ext cx="7591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Constant Polishing: forever maintain an up-to-date, stylish, contemporary, aesthetically pleasing user interface.</a:t>
            </a:r>
            <a:endParaRPr/>
          </a:p>
          <a:p>
            <a:pPr indent="0" lvl="0" marL="0" rtl="0" algn="l">
              <a:spcBef>
                <a:spcPts val="1600"/>
              </a:spcBef>
              <a:spcAft>
                <a:spcPts val="0"/>
              </a:spcAft>
              <a:buNone/>
            </a:pPr>
            <a:r>
              <a:rPr lang="en"/>
              <a:t>Further expand search functionality of media to be inclusive of genres, persons, critic ratings, audience ratings, movie ratings, year of release and more.</a:t>
            </a:r>
            <a:endParaRPr/>
          </a:p>
          <a:p>
            <a:pPr indent="0" lvl="0" marL="0" rtl="0" algn="l">
              <a:spcBef>
                <a:spcPts val="1600"/>
              </a:spcBef>
              <a:spcAft>
                <a:spcPts val="0"/>
              </a:spcAft>
              <a:buNone/>
            </a:pPr>
            <a:r>
              <a:rPr lang="en"/>
              <a:t>Allow users to select and store which video streaming services they currently subscribe to and the option to limit media searches within those services.</a:t>
            </a:r>
            <a:endParaRPr/>
          </a:p>
          <a:p>
            <a:pPr indent="0" lvl="0" marL="0" rtl="0" algn="l">
              <a:spcBef>
                <a:spcPts val="1600"/>
              </a:spcBef>
              <a:spcAft>
                <a:spcPts val="0"/>
              </a:spcAft>
              <a:buNone/>
            </a:pPr>
            <a:r>
              <a:rPr lang="en"/>
              <a:t>Create algorithms to make recommendations of media based on users watch history, favorites and existing subscriptions.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