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8" r:id="rId10"/>
    <p:sldId id="267" r:id="rId11"/>
    <p:sldId id="270" r:id="rId12"/>
    <p:sldId id="269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3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3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4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9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6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3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8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80267F-9720-41E7-A838-FF8B9078DD4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97A499-4492-43A0-940E-14B5960359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Preservation of geometric invariants by Newmark Beta Methods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Utsav Popat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0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Newmark Beta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17442" y="2228045"/>
                <a:ext cx="9945066" cy="823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42" y="2228045"/>
                <a:ext cx="9945066" cy="8236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10159" y="3159415"/>
                <a:ext cx="10045521" cy="2049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Second order accurate 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Conditionally stable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Average acceleration method: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Linear acceleration method: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Velocity </a:t>
                </a:r>
                <a:r>
                  <a:rPr lang="en-US" dirty="0" err="1" smtClean="0"/>
                  <a:t>Verlet</a:t>
                </a:r>
                <a:r>
                  <a:rPr lang="en-US" dirty="0" smtClean="0"/>
                  <a:t> Algorithm: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59" y="3159415"/>
                <a:ext cx="10045521" cy="2049728"/>
              </a:xfrm>
              <a:prstGeom prst="rect">
                <a:avLst/>
              </a:prstGeom>
              <a:blipFill rotWithShape="0">
                <a:blip r:embed="rId3"/>
                <a:stretch>
                  <a:fillRect l="-364" b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84049" y="5118991"/>
                <a:ext cx="9945066" cy="1170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49" y="5118991"/>
                <a:ext cx="9945066" cy="11704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5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46934" y="2073498"/>
                <a:ext cx="9945066" cy="823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934" y="2073498"/>
                <a:ext cx="9945066" cy="8236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46934" y="3233323"/>
                <a:ext cx="64431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934" y="3233323"/>
                <a:ext cx="6443110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46934" y="3787321"/>
                <a:ext cx="2644442" cy="572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934" y="3787321"/>
                <a:ext cx="2644442" cy="572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246934" y="4360042"/>
                <a:ext cx="2532552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934" y="4360042"/>
                <a:ext cx="2532552" cy="6690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2356834" y="3052293"/>
            <a:ext cx="6941712" cy="38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246934" y="5029136"/>
                <a:ext cx="4665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934" y="5029136"/>
                <a:ext cx="466525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74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for Convergence</a:t>
            </a:r>
            <a:endParaRPr lang="en-US" dirty="0"/>
          </a:p>
        </p:txBody>
      </p:sp>
      <p:pic>
        <p:nvPicPr>
          <p:cNvPr id="1026" name="Picture 2" descr="https://upload.wikimedia.org/wikipedia/commons/thumb/b/b2/Simple_gravity_pendulum.svg/744px-Simple_gravity_pendulu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50" y="2066486"/>
            <a:ext cx="3977091" cy="37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2658914"/>
                <a:ext cx="5615189" cy="67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58914"/>
                <a:ext cx="5615189" cy="6726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06073" y="3709115"/>
                <a:ext cx="5152577" cy="2160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/>
                  <a:t>Initial Conditions:</a:t>
                </a:r>
              </a:p>
              <a:p>
                <a:endParaRPr lang="en-US" u="sn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rad s</a:t>
                </a:r>
                <a:r>
                  <a:rPr lang="en-US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=10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b="0" i="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073" y="3709115"/>
                <a:ext cx="5152577" cy="2160463"/>
              </a:xfrm>
              <a:prstGeom prst="rect">
                <a:avLst/>
              </a:prstGeom>
              <a:blipFill rotWithShape="0">
                <a:blip r:embed="rId4"/>
                <a:stretch>
                  <a:fillRect l="-106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70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4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Lennard Jones Potential</a:t>
            </a:r>
            <a:endParaRPr lang="en-US" dirty="0"/>
          </a:p>
        </p:txBody>
      </p:sp>
      <p:sp>
        <p:nvSpPr>
          <p:cNvPr id="3" name="AutoShape 2" descr="{\displaystyle V_{\text{LJ}}=4\varepsilon \left[\left({\frac {\sigma }{r}}\right)^{12}-\left({\frac {\sigma }{r}}\right)^{6}\right]=\varepsilon \left[\left({\frac {r_{\text{m}}}{r}}\right)^{12}-2\left({\frac {r_{\text{m}}}{r}}\right)^{6}\right],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62883" y="2144330"/>
                <a:ext cx="3528813" cy="684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3" y="2144330"/>
                <a:ext cx="3528813" cy="6849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97118" y="2332906"/>
                <a:ext cx="35288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18" y="2332906"/>
                <a:ext cx="3528813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upload.wikimedia.org/wikipedia/commons/thumb/5/51/12-6-Lennard-Jones-Potential.svg/512px-12-6-Lennard-Jones-Potential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931" y="1895118"/>
            <a:ext cx="4233884" cy="31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97280" y="3405518"/>
                <a:ext cx="6024737" cy="122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argon,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1.65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3.40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05518"/>
                <a:ext cx="6024737" cy="1223989"/>
              </a:xfrm>
              <a:prstGeom prst="rect">
                <a:avLst/>
              </a:prstGeom>
              <a:blipFill rotWithShape="0">
                <a:blip r:embed="rId5"/>
                <a:stretch>
                  <a:fillRect l="-810"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61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Lennard Jones Potential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62883" y="2144330"/>
                <a:ext cx="3528813" cy="805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3" y="2144330"/>
                <a:ext cx="3528813" cy="8056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00150" y="2393276"/>
                <a:ext cx="35288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150" y="2393276"/>
                <a:ext cx="3528813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995538" y="3178174"/>
                <a:ext cx="5821252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5538" y="3178174"/>
                <a:ext cx="5821252" cy="5843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695687" y="3724601"/>
                <a:ext cx="2651880" cy="817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87" y="3724601"/>
                <a:ext cx="2651880" cy="8174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52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Numerical Integration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3960" y="1950720"/>
            <a:ext cx="10119360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Relatively young field – came into limelight around 40 years ago</a:t>
            </a: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Study of numerical solutions to ordinary differential equations had begun in the late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Century</a:t>
            </a: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But the focus had been on quantity – making the solutions as accurate as possible</a:t>
            </a: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Interest in computer simulations over a longer time frame raised an important question</a:t>
            </a:r>
          </a:p>
          <a:p>
            <a:pPr>
              <a:buClr>
                <a:schemeClr val="accent1"/>
              </a:buClr>
            </a:pPr>
            <a:endParaRPr lang="en-US" sz="2000" dirty="0" smtClean="0"/>
          </a:p>
          <a:p>
            <a:pPr>
              <a:buClr>
                <a:schemeClr val="accent1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69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Numerical Integration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3960" y="1950720"/>
            <a:ext cx="10119360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Relatively young field – came into limelight around 40 years ago</a:t>
            </a: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Study of numerical solutions to ordinary differential equations had begun in the late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Century</a:t>
            </a: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But the focus had been on quantity – making the solutions as accurate as possible</a:t>
            </a: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Interest in computer simulations over a longer time frame raised an important question</a:t>
            </a:r>
          </a:p>
          <a:p>
            <a:pPr>
              <a:buClr>
                <a:schemeClr val="accent1"/>
              </a:buClr>
            </a:pPr>
            <a:endParaRPr lang="en-US" sz="2000" dirty="0" smtClean="0"/>
          </a:p>
          <a:p>
            <a:pPr>
              <a:buClr>
                <a:schemeClr val="accent1"/>
              </a:buClr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03120" y="4452183"/>
            <a:ext cx="996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What about the quality of solutions?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Lotka-Volterra</a:t>
            </a:r>
            <a:r>
              <a:rPr lang="en-US" dirty="0" smtClean="0"/>
              <a:t>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80" y="2011680"/>
                <a:ext cx="10561320" cy="4495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sz="1050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 smtClean="0"/>
                  <a:t> is the population of the prey,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 smtClean="0"/>
                  <a:t> is the population of the predator</a:t>
                </a:r>
              </a:p>
              <a:p>
                <a:r>
                  <a:rPr lang="en-US" dirty="0" smtClean="0"/>
                  <a:t>Dividing the two equations,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So,</a:t>
                </a:r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and integrating, we get that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1680"/>
                <a:ext cx="10561320" cy="4495461"/>
              </a:xfrm>
              <a:prstGeom prst="rect">
                <a:avLst/>
              </a:prstGeom>
              <a:blipFill rotWithShape="0">
                <a:blip r:embed="rId2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5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Lotka-Volterra</a:t>
            </a:r>
            <a:r>
              <a:rPr lang="en-US" dirty="0" smtClean="0"/>
              <a:t> Equations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97735" y="1893194"/>
                <a:ext cx="995794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Explicit Euler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Implicit Euler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Symplectic</a:t>
                </a:r>
                <a:r>
                  <a:rPr lang="en-US" dirty="0" smtClean="0"/>
                  <a:t> </a:t>
                </a:r>
                <a:r>
                  <a:rPr lang="en-US" dirty="0" smtClean="0"/>
                  <a:t>Euler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735" y="1893194"/>
                <a:ext cx="9957945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490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9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536" r="1641" b="1282"/>
          <a:stretch/>
        </p:blipFill>
        <p:spPr>
          <a:xfrm>
            <a:off x="2348450" y="334850"/>
            <a:ext cx="6576609" cy="5172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17431" y="5602310"/>
                <a:ext cx="10496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31" y="5602310"/>
                <a:ext cx="1049628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435662" y="5602310"/>
                <a:ext cx="2653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662" y="5602310"/>
                <a:ext cx="265304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02428" y="5602310"/>
                <a:ext cx="2653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28" y="5602310"/>
                <a:ext cx="265304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41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Newmark-Beta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5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Newmark Beta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17442" y="2228045"/>
                <a:ext cx="9945066" cy="823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42" y="2228045"/>
                <a:ext cx="9945066" cy="8236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10159" y="3159415"/>
                <a:ext cx="10045521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Second order accurate 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Conditionally stable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59" y="3159415"/>
                <a:ext cx="10045521" cy="874598"/>
              </a:xfrm>
              <a:prstGeom prst="rect">
                <a:avLst/>
              </a:prstGeom>
              <a:blipFill rotWithShape="0">
                <a:blip r:embed="rId3"/>
                <a:stretch>
                  <a:fillRect l="-364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3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Newmark Beta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17442" y="2228045"/>
                <a:ext cx="9945066" cy="823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42" y="2228045"/>
                <a:ext cx="9945066" cy="8236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10159" y="3159415"/>
                <a:ext cx="10045521" cy="2049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Second order accurate 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Conditionally stable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Average acceleration method: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Linear acceleration method: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Velocity </a:t>
                </a:r>
                <a:r>
                  <a:rPr lang="en-US" dirty="0" err="1" smtClean="0"/>
                  <a:t>Verlet</a:t>
                </a:r>
                <a:r>
                  <a:rPr lang="en-US" dirty="0" smtClean="0"/>
                  <a:t> Algorithm: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59" y="3159415"/>
                <a:ext cx="10045521" cy="2049728"/>
              </a:xfrm>
              <a:prstGeom prst="rect">
                <a:avLst/>
              </a:prstGeom>
              <a:blipFill rotWithShape="0">
                <a:blip r:embed="rId3"/>
                <a:stretch>
                  <a:fillRect l="-364" b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183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219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Preservation of geometric invariants by Newmark Beta Methods </vt:lpstr>
      <vt:lpstr>Geometric Numerical Integration</vt:lpstr>
      <vt:lpstr>Geometric Numerical Integration</vt:lpstr>
      <vt:lpstr>Lotka-Volterra Equations</vt:lpstr>
      <vt:lpstr>Lotka-Volterra Equations </vt:lpstr>
      <vt:lpstr>PowerPoint Presentation</vt:lpstr>
      <vt:lpstr>Newmark-Beta Methods</vt:lpstr>
      <vt:lpstr>Newmark Beta Methods</vt:lpstr>
      <vt:lpstr>Newmark Beta Methods</vt:lpstr>
      <vt:lpstr>Newmark Beta Methods</vt:lpstr>
      <vt:lpstr>Numerical Representation</vt:lpstr>
      <vt:lpstr>Tests for Convergence</vt:lpstr>
      <vt:lpstr>Molecular Dynamics</vt:lpstr>
      <vt:lpstr>Lennard Jones Potential</vt:lpstr>
      <vt:lpstr>Revised Lennard Jones Potential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Preservation of geometric invariants by Newmark Beta Methods</dc:title>
  <dc:creator>Utsav Popat</dc:creator>
  <cp:lastModifiedBy>Utsav Popat</cp:lastModifiedBy>
  <cp:revision>30</cp:revision>
  <dcterms:created xsi:type="dcterms:W3CDTF">2018-02-26T06:35:30Z</dcterms:created>
  <dcterms:modified xsi:type="dcterms:W3CDTF">2018-02-26T09:20:09Z</dcterms:modified>
</cp:coreProperties>
</file>