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e01a1eab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e01a1ea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19c8bc2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19c8bc2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abe69401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abe69401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26750d9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26750d9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abe6940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abe69401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abe6940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abe6940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abe6940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abe69401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abe69401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abe69401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19c8bc2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19c8bc2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d9c67055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d9c67055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abe69401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abe69401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b54d1b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b54d1b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430e6bd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430e6bd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www.dappuniversity.com/articles/the-ultimate-ethereum-dapp-tutorial" TargetMode="External"/><Relationship Id="rId4" Type="http://schemas.openxmlformats.org/officeDocument/2006/relationships/hyperlink" Target="https://medium.com/zastrin/how-to-save-your-ethereum-dapp-users-from-paying-gas-for-transactions-abd72f15e14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69216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ELECTION-VOTING-DApp</a:t>
            </a:r>
            <a:endParaRPr sz="3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Blockchain Project…</a:t>
            </a:r>
            <a:endParaRPr sz="2000"/>
          </a:p>
        </p:txBody>
      </p:sp>
      <p:sp>
        <p:nvSpPr>
          <p:cNvPr id="136" name="Google Shape;136;p17"/>
          <p:cNvSpPr txBox="1"/>
          <p:nvPr>
            <p:ph idx="1" type="subTitle"/>
          </p:nvPr>
        </p:nvSpPr>
        <p:spPr>
          <a:xfrm>
            <a:off x="729450" y="2921750"/>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Tarun - 19bcs036</a:t>
            </a:r>
            <a:endParaRPr sz="1800"/>
          </a:p>
          <a:p>
            <a:pPr indent="0" lvl="0" marL="0" rtl="0" algn="l">
              <a:spcBef>
                <a:spcPts val="0"/>
              </a:spcBef>
              <a:spcAft>
                <a:spcPts val="0"/>
              </a:spcAft>
              <a:buNone/>
            </a:pPr>
            <a:r>
              <a:rPr lang="en" sz="1800"/>
              <a:t>Param - 19bcs121</a:t>
            </a:r>
            <a:endParaRPr sz="1800"/>
          </a:p>
          <a:p>
            <a:pPr indent="0" lvl="0" marL="0" rtl="0" algn="l">
              <a:spcBef>
                <a:spcPts val="0"/>
              </a:spcBef>
              <a:spcAft>
                <a:spcPts val="0"/>
              </a:spcAft>
              <a:buNone/>
            </a:pPr>
            <a:r>
              <a:rPr lang="en" sz="1800"/>
              <a:t>Rohit - 19bcs099</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730000" y="1318650"/>
            <a:ext cx="33009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sz="3000"/>
          </a:p>
          <a:p>
            <a:pPr indent="0" lvl="0" marL="0" rtl="0" algn="l">
              <a:spcBef>
                <a:spcPts val="0"/>
              </a:spcBef>
              <a:spcAft>
                <a:spcPts val="0"/>
              </a:spcAft>
              <a:buNone/>
            </a:pPr>
            <a:r>
              <a:rPr b="0" lang="en" sz="3000"/>
              <a:t>0</a:t>
            </a:r>
            <a:r>
              <a:rPr b="0" lang="en"/>
              <a:t>4</a:t>
            </a:r>
            <a:endParaRPr sz="3000"/>
          </a:p>
        </p:txBody>
      </p:sp>
      <p:sp>
        <p:nvSpPr>
          <p:cNvPr id="198" name="Google Shape;198;p26"/>
          <p:cNvSpPr txBox="1"/>
          <p:nvPr/>
        </p:nvSpPr>
        <p:spPr>
          <a:xfrm>
            <a:off x="5249775" y="1594050"/>
            <a:ext cx="3379500" cy="2232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latin typeface="Lato"/>
                <a:ea typeface="Lato"/>
                <a:cs typeface="Lato"/>
                <a:sym typeface="Lato"/>
              </a:rPr>
              <a:t>Step 4: Cast votes</a:t>
            </a:r>
            <a:endParaRPr b="1">
              <a:latin typeface="Lato"/>
              <a:ea typeface="Lato"/>
              <a:cs typeface="Lato"/>
              <a:sym typeface="Lato"/>
            </a:endParaRPr>
          </a:p>
          <a:p>
            <a:pPr indent="0" lvl="0" marL="457200" rtl="0" algn="l">
              <a:spcBef>
                <a:spcPts val="0"/>
              </a:spcBef>
              <a:spcAft>
                <a:spcPts val="0"/>
              </a:spcAft>
              <a:buNone/>
            </a:pPr>
            <a:r>
              <a:t/>
            </a:r>
            <a:endParaRPr b="1">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Updating the contract by adding voting function</a:t>
            </a:r>
            <a:endParaRPr sz="1500">
              <a:highlight>
                <a:srgbClr val="FFFFFF"/>
              </a:highlight>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Update Client side work also accordingly.</a:t>
            </a:r>
            <a:endParaRPr sz="1500">
              <a:highlight>
                <a:srgbClr val="FFFFFF"/>
              </a:highlight>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Test voting function</a:t>
            </a:r>
            <a:endParaRPr sz="1500">
              <a:highlight>
                <a:srgbClr val="FFFFFF"/>
              </a:highlight>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Take care of Double Voting</a:t>
            </a:r>
            <a:endParaRPr sz="1500">
              <a:highlight>
                <a:srgbClr val="FFFFFF"/>
              </a:highlight>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Add form for Client side voting</a:t>
            </a:r>
            <a:endParaRPr sz="1500">
              <a:highlight>
                <a:srgbClr val="FFFFFF"/>
              </a:highlight>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a:p>
            <a:pPr indent="0" lvl="0" marL="0" rtl="0" algn="l">
              <a:spcBef>
                <a:spcPts val="0"/>
              </a:spcBef>
              <a:spcAft>
                <a:spcPts val="0"/>
              </a:spcAft>
              <a:buNone/>
            </a:pPr>
            <a:r>
              <a:rPr b="0" lang="en"/>
              <a:t>05</a:t>
            </a:r>
            <a:endParaRPr/>
          </a:p>
        </p:txBody>
      </p:sp>
      <p:sp>
        <p:nvSpPr>
          <p:cNvPr id="204" name="Google Shape;204;p27"/>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Display the number of votes and the candidate in majority.</a:t>
            </a:r>
            <a:endParaRPr sz="1500">
              <a:solidFill>
                <a:schemeClr val="dk2"/>
              </a:solidFill>
            </a:endParaRPr>
          </a:p>
          <a:p>
            <a:pPr indent="0" lvl="0" marL="0" rtl="0" algn="l">
              <a:spcBef>
                <a:spcPts val="1600"/>
              </a:spcBef>
              <a:spcAft>
                <a:spcPts val="0"/>
              </a:spcAft>
              <a:buNone/>
            </a:pPr>
            <a:r>
              <a:t/>
            </a:r>
            <a:endParaRPr sz="1500">
              <a:solidFill>
                <a:schemeClr val="dk2"/>
              </a:solidFill>
            </a:endParaRPr>
          </a:p>
          <a:p>
            <a:pPr indent="-323850" lvl="0" marL="457200" rtl="0" algn="l">
              <a:spcBef>
                <a:spcPts val="1600"/>
              </a:spcBef>
              <a:spcAft>
                <a:spcPts val="0"/>
              </a:spcAft>
              <a:buClr>
                <a:schemeClr val="dk2"/>
              </a:buClr>
              <a:buSzPts val="1500"/>
              <a:buChar char="●"/>
            </a:pPr>
            <a:r>
              <a:rPr lang="en" sz="1500">
                <a:solidFill>
                  <a:schemeClr val="dk2"/>
                </a:solidFill>
              </a:rPr>
              <a:t>Dealing with front end.</a:t>
            </a:r>
            <a:endParaRPr sz="15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27650" y="5379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Model</a:t>
            </a:r>
            <a:endParaRPr sz="2000"/>
          </a:p>
        </p:txBody>
      </p:sp>
      <p:pic>
        <p:nvPicPr>
          <p:cNvPr id="210" name="Google Shape;210;p28"/>
          <p:cNvPicPr preferRelativeResize="0"/>
          <p:nvPr/>
        </p:nvPicPr>
        <p:blipFill>
          <a:blip r:embed="rId3">
            <a:alphaModFix/>
          </a:blip>
          <a:stretch>
            <a:fillRect/>
          </a:stretch>
        </p:blipFill>
        <p:spPr>
          <a:xfrm>
            <a:off x="727650" y="1073150"/>
            <a:ext cx="7688700" cy="391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 in above model</a:t>
            </a:r>
            <a:endParaRPr/>
          </a:p>
          <a:p>
            <a:pPr indent="0" lvl="0" marL="0" rtl="0" algn="l">
              <a:lnSpc>
                <a:spcPct val="115000"/>
              </a:lnSpc>
              <a:spcBef>
                <a:spcPts val="2400"/>
              </a:spcBef>
              <a:spcAft>
                <a:spcPts val="0"/>
              </a:spcAft>
              <a:buNone/>
            </a:pPr>
            <a:r>
              <a:rPr lang="en" sz="1500">
                <a:solidFill>
                  <a:srgbClr val="000000"/>
                </a:solidFill>
                <a:latin typeface="Arial"/>
                <a:ea typeface="Arial"/>
                <a:cs typeface="Arial"/>
                <a:sym typeface="Arial"/>
              </a:rPr>
              <a:t>How to save Ethereum Dapp users from paying gas for transactions…</a:t>
            </a:r>
            <a:endParaRPr sz="15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216" name="Google Shape;216;p29"/>
          <p:cNvSpPr txBox="1"/>
          <p:nvPr>
            <p:ph idx="2" type="body"/>
          </p:nvPr>
        </p:nvSpPr>
        <p:spPr>
          <a:xfrm>
            <a:off x="5189525" y="587225"/>
            <a:ext cx="3374400" cy="3025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Why use ether or txn fee ?</a:t>
            </a:r>
            <a:endParaRPr sz="1500">
              <a:solidFill>
                <a:schemeClr val="dk2"/>
              </a:solidFill>
            </a:endParaRPr>
          </a:p>
          <a:p>
            <a:pPr indent="0" lvl="0" marL="0" rtl="0" algn="l">
              <a:spcBef>
                <a:spcPts val="1600"/>
              </a:spcBef>
              <a:spcAft>
                <a:spcPts val="0"/>
              </a:spcAft>
              <a:buNone/>
            </a:pPr>
            <a:r>
              <a:t/>
            </a:r>
            <a:endParaRPr sz="1500">
              <a:solidFill>
                <a:schemeClr val="dk2"/>
              </a:solidFill>
            </a:endParaRPr>
          </a:p>
          <a:p>
            <a:pPr indent="-323850" lvl="0" marL="457200" rtl="0" algn="l">
              <a:spcBef>
                <a:spcPts val="1600"/>
              </a:spcBef>
              <a:spcAft>
                <a:spcPts val="0"/>
              </a:spcAft>
              <a:buClr>
                <a:schemeClr val="dk2"/>
              </a:buClr>
              <a:buSzPts val="1500"/>
              <a:buChar char="●"/>
            </a:pPr>
            <a:r>
              <a:rPr lang="en" sz="1500">
                <a:solidFill>
                  <a:schemeClr val="dk2"/>
                </a:solidFill>
              </a:rPr>
              <a:t>New technique to make voters vote </a:t>
            </a:r>
            <a:r>
              <a:rPr b="1" lang="en" sz="1500">
                <a:solidFill>
                  <a:schemeClr val="dk2"/>
                </a:solidFill>
              </a:rPr>
              <a:t>without paying gas</a:t>
            </a:r>
            <a:r>
              <a:rPr lang="en" sz="1500">
                <a:solidFill>
                  <a:schemeClr val="dk2"/>
                </a:solidFill>
              </a:rPr>
              <a:t>. (Elliptic curve digital signature algorithm).</a:t>
            </a:r>
            <a:endParaRPr sz="1500">
              <a:solidFill>
                <a:schemeClr val="dk2"/>
              </a:solidFill>
            </a:endParaRPr>
          </a:p>
          <a:p>
            <a:pPr indent="0" lvl="0" marL="0" rtl="0" algn="l">
              <a:spcBef>
                <a:spcPts val="1600"/>
              </a:spcBef>
              <a:spcAft>
                <a:spcPts val="0"/>
              </a:spcAft>
              <a:buNone/>
            </a:pPr>
            <a:r>
              <a:t/>
            </a:r>
            <a:endParaRPr sz="1500">
              <a:solidFill>
                <a:schemeClr val="dk2"/>
              </a:solidFill>
            </a:endParaRPr>
          </a:p>
          <a:p>
            <a:pPr indent="-323850" lvl="0" marL="457200" rtl="0" algn="l">
              <a:spcBef>
                <a:spcPts val="1600"/>
              </a:spcBef>
              <a:spcAft>
                <a:spcPts val="0"/>
              </a:spcAft>
              <a:buClr>
                <a:schemeClr val="dk2"/>
              </a:buClr>
              <a:buSzPts val="1500"/>
              <a:buChar char="●"/>
            </a:pPr>
            <a:r>
              <a:rPr lang="en" sz="1500">
                <a:solidFill>
                  <a:schemeClr val="dk2"/>
                </a:solidFill>
              </a:rPr>
              <a:t>Used in our voting application to save users from paying gas fee without compromising their vote.</a:t>
            </a:r>
            <a:endParaRPr sz="15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Details</a:t>
            </a:r>
            <a:endParaRPr/>
          </a:p>
        </p:txBody>
      </p:sp>
      <p:sp>
        <p:nvSpPr>
          <p:cNvPr id="222" name="Google Shape;222;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Step1: Sign the message</a:t>
            </a:r>
            <a:endParaRPr sz="1500">
              <a:solidFill>
                <a:schemeClr val="dk2"/>
              </a:solidFill>
            </a:endParaRPr>
          </a:p>
          <a:p>
            <a:pPr indent="0" lvl="0" marL="0" rtl="0" algn="l">
              <a:spcBef>
                <a:spcPts val="1600"/>
              </a:spcBef>
              <a:spcAft>
                <a:spcPts val="0"/>
              </a:spcAft>
              <a:buNone/>
            </a:pPr>
            <a:r>
              <a:rPr lang="en" sz="1500">
                <a:solidFill>
                  <a:schemeClr val="dk2"/>
                </a:solidFill>
              </a:rPr>
              <a:t>Step2: Submit the signed vote to the blockchain</a:t>
            </a:r>
            <a:endParaRPr sz="1500">
              <a:solidFill>
                <a:schemeClr val="dk2"/>
              </a:solidFill>
            </a:endParaRPr>
          </a:p>
          <a:p>
            <a:pPr indent="0" lvl="0" marL="0" rtl="0" algn="l">
              <a:spcBef>
                <a:spcPts val="1600"/>
              </a:spcBef>
              <a:spcAft>
                <a:spcPts val="0"/>
              </a:spcAft>
              <a:buNone/>
            </a:pPr>
            <a:r>
              <a:rPr lang="en" sz="1500">
                <a:solidFill>
                  <a:schemeClr val="dk2"/>
                </a:solidFill>
              </a:rPr>
              <a:t>Step3: Verify the vote details in the smart contract</a:t>
            </a:r>
            <a:endParaRPr sz="1500">
              <a:solidFill>
                <a:schemeClr val="dk2"/>
              </a:solidFill>
            </a:endParaRPr>
          </a:p>
          <a:p>
            <a:pPr indent="0" lvl="0" marL="0" rtl="0" algn="l">
              <a:spcBef>
                <a:spcPts val="1600"/>
              </a:spcBef>
              <a:spcAft>
                <a:spcPts val="1600"/>
              </a:spcAft>
              <a:buNone/>
            </a:pPr>
            <a:r>
              <a:rPr lang="en" sz="1500">
                <a:solidFill>
                  <a:schemeClr val="dk2"/>
                </a:solidFill>
              </a:rPr>
              <a:t>Step4: Check the working model with sample data</a:t>
            </a:r>
            <a:endParaRPr sz="15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727800" y="49200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Workflow Diagram</a:t>
            </a:r>
            <a:endParaRPr/>
          </a:p>
        </p:txBody>
      </p:sp>
      <p:pic>
        <p:nvPicPr>
          <p:cNvPr id="228" name="Google Shape;228;p31"/>
          <p:cNvPicPr preferRelativeResize="0"/>
          <p:nvPr/>
        </p:nvPicPr>
        <p:blipFill>
          <a:blip r:embed="rId3">
            <a:alphaModFix/>
          </a:blip>
          <a:stretch>
            <a:fillRect/>
          </a:stretch>
        </p:blipFill>
        <p:spPr>
          <a:xfrm>
            <a:off x="1116088" y="1364725"/>
            <a:ext cx="6911824" cy="3595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Details</a:t>
            </a:r>
            <a:endParaRPr/>
          </a:p>
        </p:txBody>
      </p:sp>
      <p:sp>
        <p:nvSpPr>
          <p:cNvPr id="234" name="Google Shape;234;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rPr>
              <a:t>A voter indicates their intention to vote for a candidate by signing a message using their private key. They won’t submit their transaction to the blockchain, so no txn fee is paid. The message queue in the diagram previous is just an off chain location where all the vote details are stored.</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Anyone willing to pay txn fee (usually the contract owner) takes the signature, candidate name and voter’s account address and submits them to the blockchain.</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The smart contract uses the verify function to derive the public key (Ethereum account address) based on the candidate name and signature. If the derived public key matches the address of the user who signed the message, it records the vote or else fails the transaction.</a:t>
            </a:r>
            <a:endParaRPr sz="14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727650" y="5685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Improved Model</a:t>
            </a:r>
            <a:endParaRPr sz="2000"/>
          </a:p>
        </p:txBody>
      </p:sp>
      <p:pic>
        <p:nvPicPr>
          <p:cNvPr id="240" name="Google Shape;240;p33"/>
          <p:cNvPicPr preferRelativeResize="0"/>
          <p:nvPr/>
        </p:nvPicPr>
        <p:blipFill>
          <a:blip r:embed="rId3">
            <a:alphaModFix/>
          </a:blip>
          <a:stretch>
            <a:fillRect/>
          </a:stretch>
        </p:blipFill>
        <p:spPr>
          <a:xfrm>
            <a:off x="1043500" y="1180300"/>
            <a:ext cx="7057001" cy="3886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6" name="Google Shape;246;p3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Need for this product in the current situation as blockchain technology used.</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Stepwise </a:t>
            </a:r>
            <a:r>
              <a:rPr lang="en" sz="1500">
                <a:solidFill>
                  <a:schemeClr val="dk2"/>
                </a:solidFill>
              </a:rPr>
              <a:t>process flow mentioned to implement.</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We did improvement in first model by using DS Algorithm.</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Overcoming major challenges in voting system  with the help of ethereum network as well.</a:t>
            </a:r>
            <a:endParaRPr sz="15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2" name="Google Shape;252;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rPr>
              <a:t>Model 1:</a:t>
            </a:r>
            <a:r>
              <a:rPr lang="en" sz="1500"/>
              <a:t> </a:t>
            </a:r>
            <a:r>
              <a:rPr lang="en" sz="1500" u="sng">
                <a:solidFill>
                  <a:schemeClr val="hlink"/>
                </a:solidFill>
                <a:hlinkClick r:id="rId3"/>
              </a:rPr>
              <a:t>The Ultimate Ethereum Dapp Tutorial (How to Build a Full Stack Decentralized Application Step-By-Step) | Dapp University</a:t>
            </a:r>
            <a:endParaRPr sz="1500">
              <a:solidFill>
                <a:schemeClr val="accent5"/>
              </a:solidFill>
            </a:endParaRPr>
          </a:p>
          <a:p>
            <a:pPr indent="0" lvl="0" marL="0" rtl="0" algn="l">
              <a:spcBef>
                <a:spcPts val="1000"/>
              </a:spcBef>
              <a:spcAft>
                <a:spcPts val="0"/>
              </a:spcAft>
              <a:buNone/>
            </a:pPr>
            <a:r>
              <a:t/>
            </a:r>
            <a:endParaRPr sz="1500">
              <a:solidFill>
                <a:schemeClr val="accent5"/>
              </a:solidFill>
            </a:endParaRPr>
          </a:p>
          <a:p>
            <a:pPr indent="0" lvl="0" marL="0" rtl="0" algn="l">
              <a:spcBef>
                <a:spcPts val="1000"/>
              </a:spcBef>
              <a:spcAft>
                <a:spcPts val="0"/>
              </a:spcAft>
              <a:buNone/>
            </a:pPr>
            <a:r>
              <a:rPr b="1" lang="en" sz="1500">
                <a:solidFill>
                  <a:schemeClr val="dk2"/>
                </a:solidFill>
              </a:rPr>
              <a:t>Improved Model:</a:t>
            </a:r>
            <a:r>
              <a:rPr lang="en" sz="1500">
                <a:solidFill>
                  <a:schemeClr val="accent5"/>
                </a:solidFill>
              </a:rPr>
              <a:t> </a:t>
            </a:r>
            <a:r>
              <a:rPr lang="en" sz="1500" u="sng">
                <a:solidFill>
                  <a:schemeClr val="hlink"/>
                </a:solidFill>
                <a:hlinkClick r:id="rId4"/>
              </a:rPr>
              <a:t>How to save your Ethereum Dapp users from paying gas for transactions | by Mahesh Murthy | Zastrin | Medium</a:t>
            </a:r>
            <a:endParaRPr sz="1500">
              <a:solidFill>
                <a:schemeClr val="accent5"/>
              </a:solidFill>
            </a:endParaRPr>
          </a:p>
          <a:p>
            <a:pPr indent="0" lvl="0" marL="0" rtl="0" algn="l">
              <a:spcBef>
                <a:spcPts val="1000"/>
              </a:spcBef>
              <a:spcAft>
                <a:spcPts val="0"/>
              </a:spcAft>
              <a:buNone/>
            </a:pPr>
            <a:r>
              <a:t/>
            </a:r>
            <a:endParaRPr sz="1500">
              <a:solidFill>
                <a:schemeClr val="accent5"/>
              </a:solidFill>
            </a:endParaRPr>
          </a:p>
          <a:p>
            <a:pPr indent="0" lvl="0" marL="0" rtl="0" algn="l">
              <a:spcBef>
                <a:spcPts val="1000"/>
              </a:spcBef>
              <a:spcAft>
                <a:spcPts val="1000"/>
              </a:spcAft>
              <a:buNone/>
            </a:pPr>
            <a:r>
              <a:t/>
            </a:r>
            <a:endParaRPr sz="150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2" name="Google Shape;142;p18"/>
          <p:cNvSpPr txBox="1"/>
          <p:nvPr>
            <p:ph idx="4294967295" type="subTitle"/>
          </p:nvPr>
        </p:nvSpPr>
        <p:spPr>
          <a:xfrm>
            <a:off x="4572000" y="547302"/>
            <a:ext cx="4080000" cy="325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Motive</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Problem Statement</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Why Blockchain ?</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Requirements</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Workflow</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Improvement in first model</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Conclusion</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References</a:t>
            </a:r>
            <a:endParaRPr sz="1800">
              <a:solidFill>
                <a:srgbClr val="FFFFFF"/>
              </a:solidFill>
            </a:endParaRPr>
          </a:p>
          <a:p>
            <a:pPr indent="0" lvl="0" marL="0" rtl="0" algn="l">
              <a:spcBef>
                <a:spcPts val="1600"/>
              </a:spcBef>
              <a:spcAft>
                <a:spcPts val="160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727800" y="181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500"/>
              <a:t>Param-19bcs121	Tarun-19bcs036	Rohit-19bcs099</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sp>
        <p:nvSpPr>
          <p:cNvPr id="147" name="Google Shape;147;p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Font typeface="Lato"/>
              <a:buChar char="●"/>
            </a:pPr>
            <a:r>
              <a:rPr lang="en" sz="1800">
                <a:latin typeface="Lato"/>
                <a:ea typeface="Lato"/>
                <a:cs typeface="Lato"/>
                <a:sym typeface="Lato"/>
              </a:rPr>
              <a:t>DApp for </a:t>
            </a:r>
            <a:r>
              <a:rPr lang="en" sz="1800">
                <a:latin typeface="Lato"/>
                <a:ea typeface="Lato"/>
                <a:cs typeface="Lato"/>
                <a:sym typeface="Lato"/>
              </a:rPr>
              <a:t>Election Voting</a:t>
            </a:r>
            <a:r>
              <a:rPr lang="en" sz="1800">
                <a:latin typeface="Lato"/>
                <a:ea typeface="Lato"/>
                <a:cs typeface="Lato"/>
                <a:sym typeface="Lato"/>
              </a:rPr>
              <a:t> on Ethereum Network.</a:t>
            </a:r>
            <a:endParaRPr sz="1800">
              <a:solidFill>
                <a:srgbClr val="000000"/>
              </a:solidFill>
              <a:highlight>
                <a:srgbClr val="FFFFFF"/>
              </a:highlight>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Aim is to build a Dapp on Ethereum Blockchain, write smart contracts on Ethereum network to conduct the election.</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Will be writing tests on ethereum Blockchain and develop a client side application that allows users to cast votes.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On chain - Voters, candidates.</a:t>
            </a:r>
            <a:endParaRPr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 </a:t>
            </a:r>
            <a:r>
              <a:rPr lang="en"/>
              <a:t>S</a:t>
            </a:r>
            <a:r>
              <a:rPr lang="en" sz="3000"/>
              <a:t>tatement</a:t>
            </a:r>
            <a:endParaRPr sz="3000"/>
          </a:p>
        </p:txBody>
      </p:sp>
      <p:sp>
        <p:nvSpPr>
          <p:cNvPr id="153" name="Google Shape;153;p20"/>
          <p:cNvSpPr txBox="1"/>
          <p:nvPr>
            <p:ph idx="2" type="body"/>
          </p:nvPr>
        </p:nvSpPr>
        <p:spPr>
          <a:xfrm>
            <a:off x="5152975" y="885050"/>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rgbClr val="FFFFFF"/>
                </a:highlight>
              </a:rPr>
              <a:t>We'll build a client-side application that will talk to our smart contract on the blockchain. This client-side application will have a table of candidates that lists each candidate's id, name, and vote count. Also provides the option of voting for users. Last election result get displayed.</a:t>
            </a:r>
            <a:endParaRPr b="1" sz="1600">
              <a:solidFill>
                <a:schemeClr val="dk1"/>
              </a:solidFill>
            </a:endParaRPr>
          </a:p>
          <a:p>
            <a:pPr indent="0" lvl="0" marL="0" rtl="0" algn="l">
              <a:spcBef>
                <a:spcPts val="1000"/>
              </a:spcBef>
              <a:spcAft>
                <a:spcPts val="0"/>
              </a:spcAft>
              <a:buNone/>
            </a:pPr>
            <a:r>
              <a:t/>
            </a:r>
            <a:endParaRPr b="1" sz="1600">
              <a:solidFill>
                <a:schemeClr val="dk1"/>
              </a:solidFill>
            </a:endParaRPr>
          </a:p>
          <a:p>
            <a:pPr indent="0" lvl="0" marL="0" rtl="0" algn="l">
              <a:spcBef>
                <a:spcPts val="1200"/>
              </a:spcBef>
              <a:spcAft>
                <a:spcPts val="0"/>
              </a:spcAft>
              <a:buNone/>
            </a:pPr>
            <a:r>
              <a:rPr b="1" lang="en" sz="1200">
                <a:solidFill>
                  <a:srgbClr val="202124"/>
                </a:solidFill>
                <a:highlight>
                  <a:srgbClr val="FFFFFF"/>
                </a:highlight>
              </a:rPr>
              <a:t>This project can be a huge boost to the present election system as blockchain provides various aspects like immutability, transparency, cryptographic security services etc</a:t>
            </a:r>
            <a:r>
              <a:rPr lang="en" sz="1200">
                <a:solidFill>
                  <a:srgbClr val="202124"/>
                </a:solidFill>
                <a:highlight>
                  <a:srgbClr val="FFFFFF"/>
                </a:highlight>
                <a:latin typeface="Times New Roman"/>
                <a:ea typeface="Times New Roman"/>
                <a:cs typeface="Times New Roman"/>
                <a:sym typeface="Times New Roman"/>
              </a:rPr>
              <a:t>.</a:t>
            </a:r>
            <a:endParaRPr sz="1200">
              <a:solidFill>
                <a:srgbClr val="202124"/>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64725"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Blockchain ?</a:t>
            </a:r>
            <a:endParaRPr/>
          </a:p>
        </p:txBody>
      </p:sp>
      <p:sp>
        <p:nvSpPr>
          <p:cNvPr id="159" name="Google Shape;159;p21"/>
          <p:cNvSpPr/>
          <p:nvPr/>
        </p:nvSpPr>
        <p:spPr>
          <a:xfrm>
            <a:off x="3915800" y="1137225"/>
            <a:ext cx="12807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Multi party requirement</a:t>
            </a:r>
            <a:endParaRPr/>
          </a:p>
        </p:txBody>
      </p:sp>
      <p:sp>
        <p:nvSpPr>
          <p:cNvPr id="160" name="Google Shape;160;p21"/>
          <p:cNvSpPr/>
          <p:nvPr/>
        </p:nvSpPr>
        <p:spPr>
          <a:xfrm>
            <a:off x="4418438" y="1672425"/>
            <a:ext cx="180000" cy="44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a:t>
            </a:r>
            <a:endParaRPr/>
          </a:p>
        </p:txBody>
      </p:sp>
      <p:sp>
        <p:nvSpPr>
          <p:cNvPr id="161" name="Google Shape;161;p21"/>
          <p:cNvSpPr/>
          <p:nvPr/>
        </p:nvSpPr>
        <p:spPr>
          <a:xfrm>
            <a:off x="3915800" y="2122025"/>
            <a:ext cx="12807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Trusted Authority</a:t>
            </a:r>
            <a:endParaRPr/>
          </a:p>
        </p:txBody>
      </p:sp>
      <p:sp>
        <p:nvSpPr>
          <p:cNvPr id="162" name="Google Shape;162;p21"/>
          <p:cNvSpPr/>
          <p:nvPr/>
        </p:nvSpPr>
        <p:spPr>
          <a:xfrm>
            <a:off x="4418438" y="2566613"/>
            <a:ext cx="180000" cy="44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a:t>
            </a:r>
            <a:endParaRPr/>
          </a:p>
        </p:txBody>
      </p:sp>
      <p:sp>
        <p:nvSpPr>
          <p:cNvPr id="163" name="Google Shape;163;p21"/>
          <p:cNvSpPr/>
          <p:nvPr/>
        </p:nvSpPr>
        <p:spPr>
          <a:xfrm>
            <a:off x="3915800" y="3016225"/>
            <a:ext cx="12807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Operation centralized</a:t>
            </a:r>
            <a:endParaRPr/>
          </a:p>
        </p:txBody>
      </p:sp>
      <p:sp>
        <p:nvSpPr>
          <p:cNvPr id="164" name="Google Shape;164;p21"/>
          <p:cNvSpPr/>
          <p:nvPr/>
        </p:nvSpPr>
        <p:spPr>
          <a:xfrm>
            <a:off x="4418438" y="3460825"/>
            <a:ext cx="180000" cy="44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165" name="Google Shape;165;p21"/>
          <p:cNvSpPr/>
          <p:nvPr/>
        </p:nvSpPr>
        <p:spPr>
          <a:xfrm>
            <a:off x="3915650" y="3910425"/>
            <a:ext cx="1280700" cy="88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Immutability &amp; transparency</a:t>
            </a:r>
            <a:endParaRPr/>
          </a:p>
        </p:txBody>
      </p:sp>
      <p:sp>
        <p:nvSpPr>
          <p:cNvPr id="166" name="Google Shape;166;p21"/>
          <p:cNvSpPr/>
          <p:nvPr/>
        </p:nvSpPr>
        <p:spPr>
          <a:xfrm>
            <a:off x="5270500" y="4286250"/>
            <a:ext cx="561000" cy="19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Yes</a:t>
            </a:r>
            <a:endParaRPr/>
          </a:p>
        </p:txBody>
      </p:sp>
      <p:sp>
        <p:nvSpPr>
          <p:cNvPr id="167" name="Google Shape;167;p21"/>
          <p:cNvSpPr/>
          <p:nvPr/>
        </p:nvSpPr>
        <p:spPr>
          <a:xfrm>
            <a:off x="5831500" y="3937050"/>
            <a:ext cx="1375800" cy="88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Consider Blockchain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sz="3000"/>
          </a:p>
          <a:p>
            <a:pPr indent="0" lvl="0" marL="0" rtl="0" algn="l">
              <a:spcBef>
                <a:spcPts val="0"/>
              </a:spcBef>
              <a:spcAft>
                <a:spcPts val="0"/>
              </a:spcAft>
              <a:buNone/>
            </a:pPr>
            <a:r>
              <a:t/>
            </a:r>
            <a:endParaRPr sz="3000"/>
          </a:p>
        </p:txBody>
      </p:sp>
      <p:sp>
        <p:nvSpPr>
          <p:cNvPr id="173" name="Google Shape;173;p22"/>
          <p:cNvSpPr txBox="1"/>
          <p:nvPr>
            <p:ph idx="2" type="body"/>
          </p:nvPr>
        </p:nvSpPr>
        <p:spPr>
          <a:xfrm>
            <a:off x="5226100" y="649500"/>
            <a:ext cx="3374400" cy="3025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b="1" lang="en" sz="1400">
                <a:solidFill>
                  <a:schemeClr val="dk2"/>
                </a:solidFill>
              </a:rPr>
              <a:t>Node Package Manager(NPM): </a:t>
            </a:r>
            <a:r>
              <a:rPr lang="en" sz="1400">
                <a:solidFill>
                  <a:schemeClr val="dk2"/>
                </a:solidFill>
              </a:rPr>
              <a:t>C</a:t>
            </a:r>
            <a:r>
              <a:rPr lang="en" sz="1400">
                <a:solidFill>
                  <a:schemeClr val="dk2"/>
                </a:solidFill>
              </a:rPr>
              <a:t>omes with Node.js</a:t>
            </a:r>
            <a:endParaRPr b="1" sz="1400">
              <a:solidFill>
                <a:schemeClr val="dk2"/>
              </a:solidFill>
            </a:endParaRPr>
          </a:p>
          <a:p>
            <a:pPr indent="-317500" lvl="0" marL="457200" rtl="0" algn="l">
              <a:lnSpc>
                <a:spcPct val="115000"/>
              </a:lnSpc>
              <a:spcBef>
                <a:spcPts val="0"/>
              </a:spcBef>
              <a:spcAft>
                <a:spcPts val="0"/>
              </a:spcAft>
              <a:buClr>
                <a:schemeClr val="dk2"/>
              </a:buClr>
              <a:buSzPts val="1400"/>
              <a:buChar char="●"/>
            </a:pPr>
            <a:r>
              <a:rPr b="1" lang="en" sz="1400">
                <a:solidFill>
                  <a:schemeClr val="dk2"/>
                </a:solidFill>
              </a:rPr>
              <a:t>Truffle Framework: </a:t>
            </a:r>
            <a:r>
              <a:rPr lang="en" sz="1400">
                <a:solidFill>
                  <a:schemeClr val="dk2"/>
                </a:solidFill>
              </a:rPr>
              <a:t>A</a:t>
            </a:r>
            <a:r>
              <a:rPr lang="en" sz="1400">
                <a:solidFill>
                  <a:schemeClr val="dk2"/>
                </a:solidFill>
                <a:highlight>
                  <a:srgbClr val="FFFFFF"/>
                </a:highlight>
              </a:rPr>
              <a:t>llows us to build decentralized applications on the Ethereum blockchain. It provides a suite of tools that allow us to write smart contacts with the Solidity programming language.</a:t>
            </a:r>
            <a:endParaRPr b="1" sz="1400">
              <a:solidFill>
                <a:schemeClr val="dk2"/>
              </a:solidFill>
              <a:highlight>
                <a:srgbClr val="FFFFFF"/>
              </a:highlight>
            </a:endParaRPr>
          </a:p>
          <a:p>
            <a:pPr indent="-317500" lvl="0" marL="457200" rtl="0" algn="l">
              <a:lnSpc>
                <a:spcPct val="115000"/>
              </a:lnSpc>
              <a:spcBef>
                <a:spcPts val="0"/>
              </a:spcBef>
              <a:spcAft>
                <a:spcPts val="0"/>
              </a:spcAft>
              <a:buClr>
                <a:schemeClr val="dk2"/>
              </a:buClr>
              <a:buSzPts val="1400"/>
              <a:buChar char="●"/>
            </a:pPr>
            <a:r>
              <a:rPr b="1" lang="en" sz="1400">
                <a:solidFill>
                  <a:schemeClr val="dk2"/>
                </a:solidFill>
                <a:highlight>
                  <a:srgbClr val="FFFFFF"/>
                </a:highlight>
              </a:rPr>
              <a:t>Ganache: </a:t>
            </a:r>
            <a:r>
              <a:rPr lang="en" sz="1400">
                <a:solidFill>
                  <a:schemeClr val="dk2"/>
                </a:solidFill>
                <a:highlight>
                  <a:srgbClr val="FFFFFF"/>
                </a:highlight>
              </a:rPr>
              <a:t>Local in-memory Blockchain.</a:t>
            </a:r>
            <a:endParaRPr sz="1400">
              <a:solidFill>
                <a:schemeClr val="dk2"/>
              </a:solidFill>
              <a:highlight>
                <a:srgbClr val="FFFFFF"/>
              </a:highlight>
            </a:endParaRPr>
          </a:p>
          <a:p>
            <a:pPr indent="-317500" lvl="0" marL="457200" rtl="0" algn="l">
              <a:lnSpc>
                <a:spcPct val="115000"/>
              </a:lnSpc>
              <a:spcBef>
                <a:spcPts val="0"/>
              </a:spcBef>
              <a:spcAft>
                <a:spcPts val="0"/>
              </a:spcAft>
              <a:buClr>
                <a:schemeClr val="dk2"/>
              </a:buClr>
              <a:buSzPts val="1400"/>
              <a:buChar char="●"/>
            </a:pPr>
            <a:r>
              <a:rPr b="1" lang="en" sz="1400">
                <a:solidFill>
                  <a:schemeClr val="dk2"/>
                </a:solidFill>
                <a:highlight>
                  <a:srgbClr val="FFFFFF"/>
                </a:highlight>
              </a:rPr>
              <a:t>Metamask: </a:t>
            </a:r>
            <a:r>
              <a:rPr lang="en" sz="1400">
                <a:solidFill>
                  <a:schemeClr val="dk2"/>
                </a:solidFill>
                <a:highlight>
                  <a:srgbClr val="FFFFFF"/>
                </a:highlight>
              </a:rPr>
              <a:t>Able to connect to our local Ethereum blockchain with our personal account, and interact with our smart contract.</a:t>
            </a:r>
            <a:endParaRPr sz="1400">
              <a:solidFill>
                <a:schemeClr val="dk2"/>
              </a:solidFill>
              <a:highlight>
                <a:srgbClr val="FFFFFF"/>
              </a:highlight>
            </a:endParaRPr>
          </a:p>
          <a:p>
            <a:pPr indent="-317500" lvl="0" marL="457200" rtl="0" algn="l">
              <a:lnSpc>
                <a:spcPct val="115000"/>
              </a:lnSpc>
              <a:spcBef>
                <a:spcPts val="0"/>
              </a:spcBef>
              <a:spcAft>
                <a:spcPts val="0"/>
              </a:spcAft>
              <a:buClr>
                <a:schemeClr val="dk2"/>
              </a:buClr>
              <a:buSzPts val="1400"/>
              <a:buChar char="●"/>
            </a:pPr>
            <a:r>
              <a:rPr b="1" lang="en" sz="1400">
                <a:solidFill>
                  <a:schemeClr val="dk2"/>
                </a:solidFill>
                <a:highlight>
                  <a:srgbClr val="FFFFFF"/>
                </a:highlight>
              </a:rPr>
              <a:t>Syntax Highlighting: </a:t>
            </a:r>
            <a:r>
              <a:rPr lang="en" sz="1400">
                <a:solidFill>
                  <a:schemeClr val="dk2"/>
                </a:solidFill>
                <a:highlight>
                  <a:srgbClr val="FFFFFF"/>
                </a:highlight>
              </a:rPr>
              <a:t>For solidity Programming.</a:t>
            </a:r>
            <a:endParaRPr sz="1400">
              <a:solidFill>
                <a:schemeClr val="dk2"/>
              </a:solidFill>
              <a:highlight>
                <a:srgbClr val="FFFFFF"/>
              </a:highlight>
            </a:endParaRPr>
          </a:p>
          <a:p>
            <a:pPr indent="0" lvl="0" marL="0" rtl="0" algn="l">
              <a:lnSpc>
                <a:spcPct val="115000"/>
              </a:lnSpc>
              <a:spcBef>
                <a:spcPts val="1000"/>
              </a:spcBef>
              <a:spcAft>
                <a:spcPts val="1600"/>
              </a:spcAft>
              <a:buNone/>
            </a:pPr>
            <a:r>
              <a:t/>
            </a:r>
            <a:endParaRPr sz="14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700">
                <a:solidFill>
                  <a:schemeClr val="lt1"/>
                </a:solidFill>
              </a:rPr>
              <a:t>1jhwdpk</a:t>
            </a:r>
            <a:endParaRPr b="1" sz="700">
              <a:solidFill>
                <a:schemeClr val="lt1"/>
              </a:solidFill>
            </a:endParaRPr>
          </a:p>
        </p:txBody>
      </p:sp>
      <p:sp>
        <p:nvSpPr>
          <p:cNvPr id="179" name="Google Shape;179;p2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sz="3000"/>
          </a:p>
          <a:p>
            <a:pPr indent="0" lvl="0" marL="0" rtl="0" algn="l">
              <a:spcBef>
                <a:spcPts val="0"/>
              </a:spcBef>
              <a:spcAft>
                <a:spcPts val="0"/>
              </a:spcAft>
              <a:buNone/>
            </a:pPr>
            <a:r>
              <a:rPr b="0" lang="en"/>
              <a:t>01</a:t>
            </a:r>
            <a:endParaRPr b="0" sz="3000"/>
          </a:p>
        </p:txBody>
      </p:sp>
      <p:sp>
        <p:nvSpPr>
          <p:cNvPr id="180" name="Google Shape;180;p23"/>
          <p:cNvSpPr txBox="1"/>
          <p:nvPr/>
        </p:nvSpPr>
        <p:spPr>
          <a:xfrm>
            <a:off x="5187725" y="940200"/>
            <a:ext cx="3347400" cy="340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500">
                <a:latin typeface="Lato"/>
                <a:ea typeface="Lato"/>
                <a:cs typeface="Lato"/>
                <a:sym typeface="Lato"/>
              </a:rPr>
              <a:t>S</a:t>
            </a:r>
            <a:r>
              <a:rPr b="1" lang="en" sz="1500">
                <a:latin typeface="Lato"/>
                <a:ea typeface="Lato"/>
                <a:cs typeface="Lato"/>
                <a:sym typeface="Lato"/>
              </a:rPr>
              <a:t>tep 1: Smoke Testing</a:t>
            </a:r>
            <a:endParaRPr b="1" sz="1500">
              <a:latin typeface="Lato"/>
              <a:ea typeface="Lato"/>
              <a:cs typeface="Lato"/>
              <a:sym typeface="Lato"/>
            </a:endParaRPr>
          </a:p>
          <a:p>
            <a:pPr indent="0" lvl="0" marL="457200" rtl="0" algn="l">
              <a:spcBef>
                <a:spcPts val="0"/>
              </a:spcBef>
              <a:spcAft>
                <a:spcPts val="0"/>
              </a:spcAft>
              <a:buNone/>
            </a:pPr>
            <a:r>
              <a:t/>
            </a:r>
            <a:endParaRPr b="1" sz="1500">
              <a:latin typeface="Lato"/>
              <a:ea typeface="Lato"/>
              <a:cs typeface="Lato"/>
              <a:sym typeface="Lato"/>
            </a:endParaRPr>
          </a:p>
          <a:p>
            <a:pPr indent="-323850" lvl="0" marL="457200" rtl="0" algn="l">
              <a:spcBef>
                <a:spcPts val="0"/>
              </a:spcBef>
              <a:spcAft>
                <a:spcPts val="0"/>
              </a:spcAft>
              <a:buSzPts val="1500"/>
              <a:buFont typeface="Lato"/>
              <a:buChar char="●"/>
            </a:pPr>
            <a:r>
              <a:rPr lang="en" sz="1500">
                <a:latin typeface="Lato"/>
                <a:ea typeface="Lato"/>
                <a:cs typeface="Lato"/>
                <a:sym typeface="Lato"/>
              </a:rPr>
              <a:t>Create foundation for smart contracts. Deploying them and checking if everything is properly set up.</a:t>
            </a:r>
            <a:endParaRPr sz="1500">
              <a:latin typeface="Lato"/>
              <a:ea typeface="Lato"/>
              <a:cs typeface="Lato"/>
              <a:sym typeface="Lato"/>
            </a:endParaRPr>
          </a:p>
          <a:p>
            <a:pPr indent="-323850" lvl="0" marL="457200" rtl="0" algn="l">
              <a:spcBef>
                <a:spcPts val="0"/>
              </a:spcBef>
              <a:spcAft>
                <a:spcPts val="0"/>
              </a:spcAft>
              <a:buSzPts val="1500"/>
              <a:buFont typeface="Lato"/>
              <a:buChar char="●"/>
            </a:pPr>
            <a:r>
              <a:rPr lang="en" sz="1500">
                <a:latin typeface="Lato"/>
                <a:ea typeface="Lato"/>
                <a:cs typeface="Lato"/>
                <a:sym typeface="Lato"/>
              </a:rPr>
              <a:t>Check in the console after each </a:t>
            </a:r>
            <a:r>
              <a:rPr lang="en" sz="1500">
                <a:latin typeface="Lato"/>
                <a:ea typeface="Lato"/>
                <a:cs typeface="Lato"/>
                <a:sym typeface="Lato"/>
              </a:rPr>
              <a:t>successful</a:t>
            </a:r>
            <a:r>
              <a:rPr lang="en" sz="1500">
                <a:latin typeface="Lato"/>
                <a:ea typeface="Lato"/>
                <a:cs typeface="Lato"/>
                <a:sym typeface="Lato"/>
              </a:rPr>
              <a:t> migration to the blockchain.</a:t>
            </a:r>
            <a:endParaRPr sz="1500">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Ready with your first smart contract, deployed to the blockchain, and retrieved some of its data.</a:t>
            </a:r>
            <a:endParaRPr sz="1500">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sz="3000"/>
          </a:p>
          <a:p>
            <a:pPr indent="0" lvl="0" marL="0" rtl="0" algn="l">
              <a:spcBef>
                <a:spcPts val="0"/>
              </a:spcBef>
              <a:spcAft>
                <a:spcPts val="0"/>
              </a:spcAft>
              <a:buNone/>
            </a:pPr>
            <a:r>
              <a:rPr b="0" lang="en" sz="3000"/>
              <a:t>02</a:t>
            </a:r>
            <a:endParaRPr sz="3000"/>
          </a:p>
        </p:txBody>
      </p:sp>
      <p:sp>
        <p:nvSpPr>
          <p:cNvPr id="186" name="Google Shape;186;p24"/>
          <p:cNvSpPr txBox="1"/>
          <p:nvPr/>
        </p:nvSpPr>
        <p:spPr>
          <a:xfrm>
            <a:off x="5366675" y="1254000"/>
            <a:ext cx="3188100" cy="2924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latin typeface="Lato"/>
                <a:ea typeface="Lato"/>
                <a:cs typeface="Lato"/>
                <a:sym typeface="Lato"/>
              </a:rPr>
              <a:t>Step 2: List of Candidates</a:t>
            </a:r>
            <a:endParaRPr b="1">
              <a:latin typeface="Lato"/>
              <a:ea typeface="Lato"/>
              <a:cs typeface="Lato"/>
              <a:sym typeface="Lato"/>
            </a:endParaRPr>
          </a:p>
          <a:p>
            <a:pPr indent="0" lvl="0" marL="457200" rtl="0" algn="l">
              <a:spcBef>
                <a:spcPts val="0"/>
              </a:spcBef>
              <a:spcAft>
                <a:spcPts val="0"/>
              </a:spcAft>
              <a:buNone/>
            </a:pPr>
            <a:r>
              <a:t/>
            </a:r>
            <a:endParaRPr b="1">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A way to store multiple candidates, and store multiple attributes about each candidate.</a:t>
            </a:r>
            <a:endParaRPr sz="1500">
              <a:highlight>
                <a:srgbClr val="FFFFFF"/>
              </a:highlight>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Solidity Struct, Solidity Mapping</a:t>
            </a:r>
            <a:endParaRPr sz="1500">
              <a:highlight>
                <a:srgbClr val="FFFFFF"/>
              </a:highlight>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Adding candidates and migrating them.</a:t>
            </a:r>
            <a:endParaRPr sz="1500">
              <a:highlight>
                <a:srgbClr val="FFFFFF"/>
              </a:highlight>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Testing the contract in the console.</a:t>
            </a:r>
            <a:endParaRPr sz="1500">
              <a:highlight>
                <a:srgbClr val="FFFFFF"/>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730000" y="1318650"/>
            <a:ext cx="33009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sz="3000"/>
          </a:p>
          <a:p>
            <a:pPr indent="0" lvl="0" marL="0" rtl="0" algn="l">
              <a:spcBef>
                <a:spcPts val="0"/>
              </a:spcBef>
              <a:spcAft>
                <a:spcPts val="0"/>
              </a:spcAft>
              <a:buNone/>
            </a:pPr>
            <a:r>
              <a:rPr b="0" lang="en" sz="3000"/>
              <a:t>03</a:t>
            </a:r>
            <a:endParaRPr sz="3000"/>
          </a:p>
        </p:txBody>
      </p:sp>
      <p:sp>
        <p:nvSpPr>
          <p:cNvPr id="192" name="Google Shape;192;p25"/>
          <p:cNvSpPr txBox="1"/>
          <p:nvPr/>
        </p:nvSpPr>
        <p:spPr>
          <a:xfrm>
            <a:off x="5217900" y="1328375"/>
            <a:ext cx="3379500" cy="2693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a:latin typeface="Lato"/>
                <a:ea typeface="Lato"/>
                <a:cs typeface="Lato"/>
                <a:sym typeface="Lato"/>
              </a:rPr>
              <a:t>Step 3: Client side Application</a:t>
            </a:r>
            <a:endParaRPr b="1">
              <a:latin typeface="Lato"/>
              <a:ea typeface="Lato"/>
              <a:cs typeface="Lato"/>
              <a:sym typeface="Lato"/>
            </a:endParaRPr>
          </a:p>
          <a:p>
            <a:pPr indent="457200" lvl="0" marL="0" rtl="0" algn="l">
              <a:spcBef>
                <a:spcPts val="0"/>
              </a:spcBef>
              <a:spcAft>
                <a:spcPts val="0"/>
              </a:spcAft>
              <a:buNone/>
            </a:pPr>
            <a:r>
              <a:t/>
            </a:r>
            <a:endParaRPr b="1">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Building out the client-side application that will talk to our smart contract.</a:t>
            </a:r>
            <a:endParaRPr sz="1500">
              <a:highlight>
                <a:srgbClr val="FFFFFF"/>
              </a:highlight>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Add Html file along with app.js(web3)</a:t>
            </a:r>
            <a:endParaRPr sz="1500">
              <a:highlight>
                <a:srgbClr val="FFFFFF"/>
              </a:highlight>
              <a:latin typeface="Lato"/>
              <a:ea typeface="Lato"/>
              <a:cs typeface="Lato"/>
              <a:sym typeface="Lato"/>
            </a:endParaRPr>
          </a:p>
          <a:p>
            <a:pPr indent="-323850" lvl="0" marL="457200" rtl="0" algn="l">
              <a:spcBef>
                <a:spcPts val="0"/>
              </a:spcBef>
              <a:spcAft>
                <a:spcPts val="0"/>
              </a:spcAft>
              <a:buSzPts val="1500"/>
              <a:buFont typeface="Lato"/>
              <a:buChar char="●"/>
            </a:pPr>
            <a:r>
              <a:rPr lang="en" sz="1500">
                <a:highlight>
                  <a:srgbClr val="FFFFFF"/>
                </a:highlight>
                <a:latin typeface="Lato"/>
                <a:ea typeface="Lato"/>
                <a:cs typeface="Lato"/>
                <a:sym typeface="Lato"/>
              </a:rPr>
              <a:t>The magic of app.js</a:t>
            </a:r>
            <a:endParaRPr sz="1500">
              <a:highlight>
                <a:srgbClr val="FFFFFF"/>
              </a:highlight>
              <a:latin typeface="Lato"/>
              <a:ea typeface="Lato"/>
              <a:cs typeface="Lato"/>
              <a:sym typeface="Lato"/>
            </a:endParaRPr>
          </a:p>
          <a:p>
            <a:pPr indent="0" lvl="0" marL="457200" rtl="0" algn="l">
              <a:spcBef>
                <a:spcPts val="0"/>
              </a:spcBef>
              <a:spcAft>
                <a:spcPts val="0"/>
              </a:spcAft>
              <a:buNone/>
            </a:pPr>
            <a:r>
              <a:rPr lang="en" sz="1500">
                <a:highlight>
                  <a:srgbClr val="FFFFFF"/>
                </a:highlight>
                <a:latin typeface="Lato"/>
                <a:ea typeface="Lato"/>
                <a:cs typeface="Lato"/>
                <a:sym typeface="Lato"/>
              </a:rPr>
              <a:t>Set up web3</a:t>
            </a:r>
            <a:endParaRPr sz="1500">
              <a:highlight>
                <a:srgbClr val="FFFFFF"/>
              </a:highlight>
              <a:latin typeface="Lato"/>
              <a:ea typeface="Lato"/>
              <a:cs typeface="Lato"/>
              <a:sym typeface="Lato"/>
            </a:endParaRPr>
          </a:p>
          <a:p>
            <a:pPr indent="0" lvl="0" marL="457200" rtl="0" algn="l">
              <a:spcBef>
                <a:spcPts val="0"/>
              </a:spcBef>
              <a:spcAft>
                <a:spcPts val="0"/>
              </a:spcAft>
              <a:buNone/>
            </a:pPr>
            <a:r>
              <a:rPr lang="en" sz="1500">
                <a:highlight>
                  <a:srgbClr val="FFFFFF"/>
                </a:highlight>
                <a:latin typeface="Lato"/>
                <a:ea typeface="Lato"/>
                <a:cs typeface="Lato"/>
                <a:sym typeface="Lato"/>
              </a:rPr>
              <a:t>Initialize contracts</a:t>
            </a:r>
            <a:endParaRPr sz="1500">
              <a:highlight>
                <a:srgbClr val="FFFFFF"/>
              </a:highlight>
              <a:latin typeface="Lato"/>
              <a:ea typeface="Lato"/>
              <a:cs typeface="Lato"/>
              <a:sym typeface="Lato"/>
            </a:endParaRPr>
          </a:p>
          <a:p>
            <a:pPr indent="0" lvl="0" marL="457200" rtl="0" algn="l">
              <a:spcBef>
                <a:spcPts val="0"/>
              </a:spcBef>
              <a:spcAft>
                <a:spcPts val="0"/>
              </a:spcAft>
              <a:buNone/>
            </a:pPr>
            <a:r>
              <a:rPr lang="en" sz="1500">
                <a:highlight>
                  <a:srgbClr val="FFFFFF"/>
                </a:highlight>
                <a:latin typeface="Lato"/>
                <a:ea typeface="Lato"/>
                <a:cs typeface="Lato"/>
                <a:sym typeface="Lato"/>
              </a:rPr>
              <a:t>Render function</a:t>
            </a:r>
            <a:endParaRPr sz="1500">
              <a:highlight>
                <a:srgbClr val="FFFFFF"/>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