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embeddedFontLst>
    <p:embeddedFont>
      <p:font typeface="Montserrat"/>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Montserrat-regular.fntdata"/><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Both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Param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way we can interpret this is by using measurement axiom, that is when we measure/look at the system, the probability that the outcome is j is alpha_j^2. But we know that the measurement disturbs the system, so the new state psi_dash will be jth excited state, if the measurement outcome was j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X basically flips the basis state.</a:t>
            </a:r>
            <a:endParaRPr/>
          </a:p>
          <a:p>
            <a:pPr indent="0" lvl="0" marL="0">
              <a:spcBef>
                <a:spcPts val="0"/>
              </a:spcBef>
              <a:spcAft>
                <a:spcPts val="0"/>
              </a:spcAft>
              <a:buNone/>
            </a:pPr>
            <a:r>
              <a:t/>
            </a:r>
            <a:endParaRPr/>
          </a:p>
          <a:p>
            <a:pPr indent="0" lvl="0" marL="0">
              <a:spcBef>
                <a:spcPts val="0"/>
              </a:spcBef>
              <a:spcAft>
                <a:spcPts val="0"/>
              </a:spcAft>
              <a:buNone/>
            </a:pPr>
            <a:r>
              <a:rPr lang="en"/>
              <a:t>X|0&gt; = |1&gt;</a:t>
            </a:r>
            <a:endParaRPr/>
          </a:p>
          <a:p>
            <a:pPr indent="0" lvl="0" marL="0" rtl="0">
              <a:spcBef>
                <a:spcPts val="0"/>
              </a:spcBef>
              <a:spcAft>
                <a:spcPts val="0"/>
              </a:spcAft>
              <a:buNone/>
            </a:pPr>
            <a:r>
              <a:rPr lang="en"/>
              <a:t>X|1&gt; = |0&gt;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Z|0&gt; = |0&gt;</a:t>
            </a:r>
            <a:endParaRPr/>
          </a:p>
          <a:p>
            <a:pPr indent="0" lvl="0" marL="0">
              <a:spcBef>
                <a:spcPts val="0"/>
              </a:spcBef>
              <a:spcAft>
                <a:spcPts val="0"/>
              </a:spcAft>
              <a:buNone/>
            </a:pPr>
            <a:r>
              <a:rPr lang="en"/>
              <a:t>Z|1&gt; = -|1&gt;</a:t>
            </a:r>
            <a:endParaRPr/>
          </a:p>
          <a:p>
            <a:pPr indent="0" lvl="0" marL="0">
              <a:spcBef>
                <a:spcPts val="0"/>
              </a:spcBef>
              <a:spcAft>
                <a:spcPts val="0"/>
              </a:spcAft>
              <a:buNone/>
            </a:pPr>
            <a:r>
              <a:rPr lang="en"/>
              <a:t>Z|-&gt; = |+&gt;</a:t>
            </a:r>
            <a:endParaRPr/>
          </a:p>
          <a:p>
            <a:pPr indent="0" lvl="0" marL="0" rtl="0">
              <a:spcBef>
                <a:spcPts val="0"/>
              </a:spcBef>
              <a:spcAft>
                <a:spcPts val="0"/>
              </a:spcAft>
              <a:buNone/>
            </a:pPr>
            <a:r>
              <a:rPr lang="en"/>
              <a:t>Z|+&gt; = |-&gt;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of the most important gate used in various circuits.</a:t>
            </a:r>
            <a:endParaRPr/>
          </a:p>
          <a:p>
            <a:pPr indent="0" lvl="0" marL="0">
              <a:spcBef>
                <a:spcPts val="0"/>
              </a:spcBef>
              <a:spcAft>
                <a:spcPts val="0"/>
              </a:spcAft>
              <a:buNone/>
            </a:pPr>
            <a:r>
              <a:rPr lang="en"/>
              <a:t>H|0&gt; = |+&gt;</a:t>
            </a:r>
            <a:endParaRPr/>
          </a:p>
          <a:p>
            <a:pPr indent="0" lvl="0" marL="0">
              <a:spcBef>
                <a:spcPts val="0"/>
              </a:spcBef>
              <a:spcAft>
                <a:spcPts val="0"/>
              </a:spcAft>
              <a:buNone/>
            </a:pPr>
            <a:r>
              <a:rPr lang="en"/>
              <a:t>H|1&gt; = |-&gt;</a:t>
            </a:r>
            <a:endParaRPr/>
          </a:p>
          <a:p>
            <a:pPr indent="0" lvl="0" marL="0">
              <a:spcBef>
                <a:spcPts val="0"/>
              </a:spcBef>
              <a:spcAft>
                <a:spcPts val="0"/>
              </a:spcAft>
              <a:buNone/>
            </a:pPr>
            <a:r>
              <a:rPr lang="en"/>
              <a:t>H|+&gt; = |0&gt;</a:t>
            </a:r>
            <a:endParaRPr/>
          </a:p>
          <a:p>
            <a:pPr indent="0" lvl="0" marL="0">
              <a:spcBef>
                <a:spcPts val="0"/>
              </a:spcBef>
              <a:spcAft>
                <a:spcPts val="0"/>
              </a:spcAft>
              <a:buNone/>
            </a:pPr>
            <a:r>
              <a:rPr lang="en"/>
              <a:t>H|-&gt; = |1&gt;</a:t>
            </a:r>
            <a:endParaRPr/>
          </a:p>
          <a:p>
            <a:pPr indent="0" lvl="0" marL="0">
              <a:spcBef>
                <a:spcPts val="0"/>
              </a:spcBef>
              <a:spcAft>
                <a:spcPts val="0"/>
              </a:spcAft>
              <a:buNone/>
            </a:pPr>
            <a:r>
              <a:rPr lang="en"/>
              <a:t>Since, H and H_dagger (complex conjugate) is same, so Square of H is Identity. We can apply twice and we’ll reach where we start from.</a:t>
            </a:r>
            <a:endParaRPr/>
          </a:p>
          <a:p>
            <a:pPr indent="0" lvl="0" marL="0">
              <a:spcBef>
                <a:spcPts val="0"/>
              </a:spcBef>
              <a:spcAft>
                <a:spcPts val="0"/>
              </a:spcAft>
              <a:buNone/>
            </a:pPr>
            <a:r>
              <a:t/>
            </a:r>
            <a:endParaRPr/>
          </a:p>
          <a:p>
            <a:pPr indent="0" lvl="0" marL="0" rtl="0">
              <a:spcBef>
                <a:spcPts val="0"/>
              </a:spcBef>
              <a:spcAft>
                <a:spcPts val="0"/>
              </a:spcAft>
              <a:buNone/>
            </a:pPr>
            <a:r>
              <a:rPr lang="en"/>
              <a:t>Note: Two Hadamard gates used in succession can be used as a NOT gate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Param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is it so important problem?</a:t>
            </a:r>
            <a:endParaRPr/>
          </a:p>
          <a:p>
            <a:pPr indent="0" lvl="0" marL="0" rtl="0">
              <a:spcBef>
                <a:spcPts val="0"/>
              </a:spcBef>
              <a:spcAft>
                <a:spcPts val="0"/>
              </a:spcAft>
              <a:buNone/>
            </a:pPr>
            <a:r>
              <a:rPr lang="en"/>
              <a:t>It helps in solving NP Complete problem, such as SAT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Param</a:t>
            </a:r>
            <a:br>
              <a:rPr lang="en"/>
            </a:br>
            <a:r>
              <a:rPr lang="en"/>
              <a:t>Richard Feynman was american physicist and said in 1982. Later in late 90’s 1994, Peter Shor came up with quantum algo for factoring of very large polynomials. 1997, Lov Grover developed quantum search algo with O(√N) complexity.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Laksh</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Param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Param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Shape 7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9" name="Shape 7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Param</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3" name="Shape 733"/>
        <p:cNvGrpSpPr/>
        <p:nvPr/>
      </p:nvGrpSpPr>
      <p:grpSpPr>
        <a:xfrm>
          <a:off x="0" y="0"/>
          <a:ext cx="0" cy="0"/>
          <a:chOff x="0" y="0"/>
          <a:chExt cx="0" cy="0"/>
        </a:xfrm>
      </p:grpSpPr>
      <p:sp>
        <p:nvSpPr>
          <p:cNvPr id="734" name="Shape 73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35" name="Shape 7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Param</a:t>
            </a:r>
            <a:endParaRPr/>
          </a:p>
          <a:p>
            <a:pPr indent="0" lvl="0" marL="0">
              <a:spcBef>
                <a:spcPts val="0"/>
              </a:spcBef>
              <a:spcAft>
                <a:spcPts val="0"/>
              </a:spcAft>
              <a:buNone/>
            </a:pPr>
            <a:r>
              <a:rPr lang="en"/>
              <a:t>Yuri Manin, </a:t>
            </a:r>
            <a:r>
              <a:rPr lang="en" sz="1050">
                <a:solidFill>
                  <a:srgbClr val="222222"/>
                </a:solidFill>
                <a:highlight>
                  <a:srgbClr val="FFFFFF"/>
                </a:highlight>
              </a:rPr>
              <a:t>Russian mathematician first proposed idea of quantum computing in 1980, later after 1 year Richard Feynman at Ist conf at Physics of Computation at MIT proposed basic model for a quantum computer that would be capable of such simulations. Just after one year Paul Benioff proposed first theoretical framework for a quantum computer. Peter Shor, at AT&amp;T's Bell Labs discovers algorithm to allow quantum computers to factor large integers quickly. Shor's algorithm could theoretically break many of the cryptosystems in use today. In 1996, Lov Grover, at Bell Labs, invents quantum database search algorithm with O(sqrt(N)). </a:t>
            </a:r>
            <a:endParaRPr sz="1050">
              <a:solidFill>
                <a:srgbClr val="222222"/>
              </a:solidFill>
              <a:highlight>
                <a:srgbClr val="FFFFFF"/>
              </a:highlight>
            </a:endParaRPr>
          </a:p>
          <a:p>
            <a:pPr indent="0" lvl="0" marL="0">
              <a:spcBef>
                <a:spcPts val="0"/>
              </a:spcBef>
              <a:spcAft>
                <a:spcPts val="0"/>
              </a:spcAft>
              <a:buNone/>
            </a:pPr>
            <a:r>
              <a:t/>
            </a:r>
            <a:endParaRPr sz="1050">
              <a:solidFill>
                <a:srgbClr val="222222"/>
              </a:solidFill>
              <a:highlight>
                <a:srgbClr val="FFFFFF"/>
              </a:highlight>
            </a:endParaRPr>
          </a:p>
          <a:p>
            <a:pPr indent="0" lvl="0" marL="0">
              <a:spcBef>
                <a:spcPts val="0"/>
              </a:spcBef>
              <a:spcAft>
                <a:spcPts val="0"/>
              </a:spcAft>
              <a:buNone/>
            </a:pPr>
            <a:r>
              <a:rPr lang="en" sz="1050">
                <a:solidFill>
                  <a:srgbClr val="222222"/>
                </a:solidFill>
                <a:highlight>
                  <a:srgbClr val="FFFFFF"/>
                </a:highlight>
              </a:rPr>
              <a:t>NMR - Nuclear Magnetic Resonance, Ion Trap architecture </a:t>
            </a:r>
            <a:endParaRPr sz="1050">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Laksh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Laksh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Laksh</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quiprocone.org/Protected/DD_lectures.htm" TargetMode="External"/><Relationship Id="rId4" Type="http://schemas.openxmlformats.org/officeDocument/2006/relationships/hyperlink" Target="https://www.youtube.com/watch?v=OkkAwRgcnWA&amp;list=PL2fCZiDqOYYWR3UR9zkKrmW03igCZSL7P" TargetMode="External"/><Relationship Id="rId9" Type="http://schemas.openxmlformats.org/officeDocument/2006/relationships/hyperlink" Target="https://quantumexperience.ng.bluemix.net/qx/editor" TargetMode="External"/><Relationship Id="rId5" Type="http://schemas.openxmlformats.org/officeDocument/2006/relationships/hyperlink" Target="https://en.wikipedia.org/wiki/Timeline_of_quantum_computing" TargetMode="External"/><Relationship Id="rId6" Type="http://schemas.openxmlformats.org/officeDocument/2006/relationships/hyperlink" Target="https://quantumfrontiers.com/2013/08/22/the-most-awesome-animation-about-quantum-computers-you-will-ever-see/" TargetMode="External"/><Relationship Id="rId7" Type="http://schemas.openxmlformats.org/officeDocument/2006/relationships/hyperlink" Target="https://www.youtube.com/watch?v=60OkanvToFI" TargetMode="External"/><Relationship Id="rId8" Type="http://schemas.openxmlformats.org/officeDocument/2006/relationships/hyperlink" Target="https://1qbit.com/technology/"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062550" y="1578400"/>
            <a:ext cx="59421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to </a:t>
            </a:r>
            <a:r>
              <a:rPr b="1" lang="en"/>
              <a:t>Quantum Algorithms</a:t>
            </a:r>
            <a:endParaRPr b="1"/>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latin typeface="Montserrat"/>
                <a:ea typeface="Montserrat"/>
                <a:cs typeface="Montserrat"/>
                <a:sym typeface="Montserrat"/>
              </a:rPr>
              <a:t>Param</a:t>
            </a:r>
            <a:r>
              <a:rPr lang="en" sz="1800">
                <a:latin typeface="Montserrat"/>
                <a:ea typeface="Montserrat"/>
                <a:cs typeface="Montserrat"/>
                <a:sym typeface="Montserrat"/>
              </a:rPr>
              <a:t>jot Singh</a:t>
            </a:r>
            <a:endParaRPr sz="18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05725" y="1856700"/>
            <a:ext cx="7185300" cy="1148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How to perform operations using </a:t>
            </a:r>
            <a:r>
              <a:rPr b="1" lang="en"/>
              <a:t>Q</a:t>
            </a:r>
            <a:r>
              <a:rPr lang="en"/>
              <a:t>u</a:t>
            </a:r>
            <a:r>
              <a:rPr lang="en"/>
              <a:t>bits?</a:t>
            </a:r>
            <a:endParaRPr/>
          </a:p>
        </p:txBody>
      </p:sp>
      <p:sp>
        <p:nvSpPr>
          <p:cNvPr id="197" name="Shape 197"/>
          <p:cNvSpPr txBox="1"/>
          <p:nvPr/>
        </p:nvSpPr>
        <p:spPr>
          <a:xfrm>
            <a:off x="405725" y="3298125"/>
            <a:ext cx="6243000" cy="523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800">
                <a:solidFill>
                  <a:schemeClr val="lt1"/>
                </a:solidFill>
                <a:latin typeface="Montserrat"/>
                <a:ea typeface="Montserrat"/>
                <a:cs typeface="Montserrat"/>
                <a:sym typeface="Montserrat"/>
              </a:rPr>
              <a:t>Q</a:t>
            </a:r>
            <a:r>
              <a:rPr lang="en" sz="2800">
                <a:solidFill>
                  <a:schemeClr val="lt1"/>
                </a:solidFill>
                <a:latin typeface="Montserrat"/>
                <a:ea typeface="Montserrat"/>
                <a:cs typeface="Montserrat"/>
                <a:sym typeface="Montserrat"/>
              </a:rPr>
              <a:t>uantum Circuits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02250" y="590300"/>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Geometric Interpretation of K-level system</a:t>
            </a:r>
            <a:endParaRPr/>
          </a:p>
        </p:txBody>
      </p:sp>
      <p:sp>
        <p:nvSpPr>
          <p:cNvPr id="203" name="Shape 203"/>
          <p:cNvSpPr/>
          <p:nvPr/>
        </p:nvSpPr>
        <p:spPr>
          <a:xfrm>
            <a:off x="6236875" y="2472525"/>
            <a:ext cx="673500" cy="662700"/>
          </a:xfrm>
          <a:prstGeom prst="ellipse">
            <a:avLst/>
          </a:prstGeom>
          <a:noFill/>
          <a:ln cap="flat" cmpd="sng" w="38100">
            <a:solidFill>
              <a:srgbClr val="FFFFFF"/>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3C78D8"/>
              </a:solidFill>
            </a:endParaRPr>
          </a:p>
        </p:txBody>
      </p:sp>
      <p:sp>
        <p:nvSpPr>
          <p:cNvPr id="204" name="Shape 204"/>
          <p:cNvSpPr/>
          <p:nvPr/>
        </p:nvSpPr>
        <p:spPr>
          <a:xfrm>
            <a:off x="6513675" y="2742675"/>
            <a:ext cx="137700" cy="122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5893975" y="2147025"/>
            <a:ext cx="1359300" cy="1313700"/>
          </a:xfrm>
          <a:prstGeom prst="ellipse">
            <a:avLst/>
          </a:prstGeom>
          <a:noFill/>
          <a:ln cap="flat" cmpd="sng" w="38100">
            <a:solidFill>
              <a:srgbClr val="FFFFFF"/>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5570025" y="1837725"/>
            <a:ext cx="2025000" cy="1932300"/>
          </a:xfrm>
          <a:prstGeom prst="ellipse">
            <a:avLst/>
          </a:prstGeom>
          <a:noFill/>
          <a:ln cap="flat" cmpd="sng" w="38100">
            <a:solidFill>
              <a:srgbClr val="FFFFFF"/>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txBox="1"/>
          <p:nvPr/>
        </p:nvSpPr>
        <p:spPr>
          <a:xfrm>
            <a:off x="7154700" y="3135225"/>
            <a:ext cx="1989300" cy="95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latin typeface="Lato"/>
                <a:ea typeface="Lato"/>
                <a:cs typeface="Lato"/>
                <a:sym typeface="Lato"/>
              </a:rPr>
              <a:t>          Ground State |0&gt;</a:t>
            </a:r>
            <a:endParaRPr sz="1200">
              <a:solidFill>
                <a:srgbClr val="FFFFFF"/>
              </a:solidFill>
              <a:latin typeface="Lato"/>
              <a:ea typeface="Lato"/>
              <a:cs typeface="Lato"/>
              <a:sym typeface="Lato"/>
            </a:endParaRPr>
          </a:p>
          <a:p>
            <a:pPr indent="0" lvl="0" marL="0">
              <a:spcBef>
                <a:spcPts val="0"/>
              </a:spcBef>
              <a:spcAft>
                <a:spcPts val="0"/>
              </a:spcAft>
              <a:buNone/>
            </a:pPr>
            <a:r>
              <a:rPr lang="en" sz="1200">
                <a:solidFill>
                  <a:srgbClr val="FFFFFF"/>
                </a:solidFill>
                <a:latin typeface="Lato"/>
                <a:ea typeface="Lato"/>
                <a:cs typeface="Lato"/>
                <a:sym typeface="Lato"/>
              </a:rPr>
              <a:t>      First Excited State |1&gt;</a:t>
            </a:r>
            <a:endParaRPr sz="1200">
              <a:solidFill>
                <a:srgbClr val="FFFFFF"/>
              </a:solidFill>
              <a:latin typeface="Lato"/>
              <a:ea typeface="Lato"/>
              <a:cs typeface="Lato"/>
              <a:sym typeface="Lato"/>
            </a:endParaRPr>
          </a:p>
          <a:p>
            <a:pPr indent="0" lvl="0" marL="0">
              <a:spcBef>
                <a:spcPts val="0"/>
              </a:spcBef>
              <a:spcAft>
                <a:spcPts val="0"/>
              </a:spcAft>
              <a:buNone/>
            </a:pPr>
            <a:r>
              <a:rPr lang="en" sz="1200">
                <a:solidFill>
                  <a:srgbClr val="FFFFFF"/>
                </a:solidFill>
                <a:latin typeface="Lato"/>
                <a:ea typeface="Lato"/>
                <a:cs typeface="Lato"/>
                <a:sym typeface="Lato"/>
              </a:rPr>
              <a:t>   :::::::::::::::::::::::::::::::::::: </a:t>
            </a:r>
            <a:endParaRPr sz="1200">
              <a:solidFill>
                <a:srgbClr val="FFFFFF"/>
              </a:solidFill>
              <a:latin typeface="Lato"/>
              <a:ea typeface="Lato"/>
              <a:cs typeface="Lato"/>
              <a:sym typeface="Lato"/>
            </a:endParaRPr>
          </a:p>
          <a:p>
            <a:pPr indent="0" lvl="0" marL="0">
              <a:spcBef>
                <a:spcPts val="0"/>
              </a:spcBef>
              <a:spcAft>
                <a:spcPts val="0"/>
              </a:spcAft>
              <a:buNone/>
            </a:pPr>
            <a:r>
              <a:rPr lang="en" sz="1200">
                <a:solidFill>
                  <a:srgbClr val="FFFFFF"/>
                </a:solidFill>
                <a:latin typeface="Lato"/>
                <a:ea typeface="Lato"/>
                <a:cs typeface="Lato"/>
                <a:sym typeface="Lato"/>
              </a:rPr>
              <a:t>K-th Excited State |k-1&gt;</a:t>
            </a:r>
            <a:endParaRPr sz="1200">
              <a:solidFill>
                <a:srgbClr val="FFFFFF"/>
              </a:solidFill>
              <a:latin typeface="Lato"/>
              <a:ea typeface="Lato"/>
              <a:cs typeface="Lato"/>
              <a:sym typeface="Lato"/>
            </a:endParaRPr>
          </a:p>
        </p:txBody>
      </p:sp>
      <p:sp>
        <p:nvSpPr>
          <p:cNvPr id="208" name="Shape 208"/>
          <p:cNvSpPr txBox="1"/>
          <p:nvPr/>
        </p:nvSpPr>
        <p:spPr>
          <a:xfrm>
            <a:off x="654375" y="1837725"/>
            <a:ext cx="4764000" cy="102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lt1"/>
                </a:solidFill>
              </a:rPr>
              <a:t>As Laksh explained, Superposition principle says:</a:t>
            </a:r>
            <a:endParaRPr sz="1600">
              <a:solidFill>
                <a:schemeClr val="lt1"/>
              </a:solidFill>
            </a:endParaRPr>
          </a:p>
          <a:p>
            <a:pPr indent="0" lvl="0" marL="0">
              <a:spcBef>
                <a:spcPts val="0"/>
              </a:spcBef>
              <a:spcAft>
                <a:spcPts val="0"/>
              </a:spcAft>
              <a:buNone/>
            </a:pPr>
            <a:r>
              <a:t/>
            </a:r>
            <a:endParaRPr sz="1600">
              <a:solidFill>
                <a:schemeClr val="lt1"/>
              </a:solidFill>
            </a:endParaRPr>
          </a:p>
          <a:p>
            <a:pPr indent="0" lvl="0" marL="0" rtl="0">
              <a:spcBef>
                <a:spcPts val="0"/>
              </a:spcBef>
              <a:spcAft>
                <a:spcPts val="0"/>
              </a:spcAft>
              <a:buNone/>
            </a:pPr>
            <a:r>
              <a:rPr lang="en">
                <a:solidFill>
                  <a:schemeClr val="lt1"/>
                </a:solidFill>
                <a:latin typeface="Lato"/>
                <a:ea typeface="Lato"/>
                <a:cs typeface="Lato"/>
                <a:sym typeface="Lato"/>
              </a:rPr>
              <a:t>|</a:t>
            </a:r>
            <a:r>
              <a:rPr lang="en" sz="1600">
                <a:solidFill>
                  <a:schemeClr val="lt1"/>
                </a:solidFill>
                <a:latin typeface="Lato"/>
                <a:ea typeface="Lato"/>
                <a:cs typeface="Lato"/>
                <a:sym typeface="Lato"/>
              </a:rPr>
              <a:t>Ψ</a:t>
            </a:r>
            <a:r>
              <a:rPr lang="en" sz="1800">
                <a:solidFill>
                  <a:schemeClr val="lt1"/>
                </a:solidFill>
                <a:latin typeface="Lato"/>
                <a:ea typeface="Lato"/>
                <a:cs typeface="Lato"/>
                <a:sym typeface="Lato"/>
              </a:rPr>
              <a:t>&gt;</a:t>
            </a:r>
            <a:r>
              <a:rPr lang="en">
                <a:solidFill>
                  <a:schemeClr val="lt1"/>
                </a:solidFill>
                <a:latin typeface="Lato"/>
                <a:ea typeface="Lato"/>
                <a:cs typeface="Lato"/>
                <a:sym typeface="Lato"/>
              </a:rPr>
              <a:t> =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0</a:t>
            </a:r>
            <a:r>
              <a:rPr lang="en" sz="600">
                <a:solidFill>
                  <a:schemeClr val="lt1"/>
                </a:solidFill>
                <a:latin typeface="Lato"/>
                <a:ea typeface="Lato"/>
                <a:cs typeface="Lato"/>
                <a:sym typeface="Lato"/>
              </a:rPr>
              <a:t>  </a:t>
            </a:r>
            <a:r>
              <a:rPr lang="en">
                <a:solidFill>
                  <a:schemeClr val="lt1"/>
                </a:solidFill>
                <a:latin typeface="Lato"/>
                <a:ea typeface="Lato"/>
                <a:cs typeface="Lato"/>
                <a:sym typeface="Lato"/>
              </a:rPr>
              <a:t>|0</a:t>
            </a:r>
            <a:r>
              <a:rPr lang="en" sz="1800">
                <a:solidFill>
                  <a:schemeClr val="lt1"/>
                </a:solidFill>
                <a:latin typeface="Lato"/>
                <a:ea typeface="Lato"/>
                <a:cs typeface="Lato"/>
                <a:sym typeface="Lato"/>
              </a:rPr>
              <a:t>&gt;</a:t>
            </a:r>
            <a:r>
              <a:rPr lang="en">
                <a:solidFill>
                  <a:schemeClr val="lt1"/>
                </a:solidFill>
                <a:latin typeface="Lato"/>
                <a:ea typeface="Lato"/>
                <a:cs typeface="Lato"/>
                <a:sym typeface="Lato"/>
              </a:rPr>
              <a:t> +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1</a:t>
            </a:r>
            <a:r>
              <a:rPr lang="en" sz="600">
                <a:solidFill>
                  <a:schemeClr val="lt1"/>
                </a:solidFill>
                <a:latin typeface="Lato"/>
                <a:ea typeface="Lato"/>
                <a:cs typeface="Lato"/>
                <a:sym typeface="Lato"/>
              </a:rPr>
              <a:t> </a:t>
            </a:r>
            <a:r>
              <a:rPr lang="en">
                <a:solidFill>
                  <a:schemeClr val="lt1"/>
                </a:solidFill>
                <a:latin typeface="Lato"/>
                <a:ea typeface="Lato"/>
                <a:cs typeface="Lato"/>
                <a:sym typeface="Lato"/>
              </a:rPr>
              <a:t>|1</a:t>
            </a:r>
            <a:r>
              <a:rPr lang="en" sz="1800">
                <a:solidFill>
                  <a:schemeClr val="lt1"/>
                </a:solidFill>
                <a:latin typeface="Lato"/>
                <a:ea typeface="Lato"/>
                <a:cs typeface="Lato"/>
                <a:sym typeface="Lato"/>
              </a:rPr>
              <a:t>&gt;</a:t>
            </a:r>
            <a:r>
              <a:rPr lang="en">
                <a:solidFill>
                  <a:schemeClr val="lt1"/>
                </a:solidFill>
                <a:latin typeface="Lato"/>
                <a:ea typeface="Lato"/>
                <a:cs typeface="Lato"/>
                <a:sym typeface="Lato"/>
              </a:rPr>
              <a:t> + … +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k-1</a:t>
            </a:r>
            <a:r>
              <a:rPr lang="en" sz="600">
                <a:solidFill>
                  <a:schemeClr val="lt1"/>
                </a:solidFill>
                <a:latin typeface="Lato"/>
                <a:ea typeface="Lato"/>
                <a:cs typeface="Lato"/>
                <a:sym typeface="Lato"/>
              </a:rPr>
              <a:t> </a:t>
            </a:r>
            <a:r>
              <a:rPr lang="en">
                <a:solidFill>
                  <a:schemeClr val="lt1"/>
                </a:solidFill>
                <a:latin typeface="Lato"/>
                <a:ea typeface="Lato"/>
                <a:cs typeface="Lato"/>
                <a:sym typeface="Lato"/>
              </a:rPr>
              <a:t>|k-1</a:t>
            </a:r>
            <a:r>
              <a:rPr lang="en" sz="1800">
                <a:solidFill>
                  <a:schemeClr val="lt1"/>
                </a:solidFill>
                <a:latin typeface="Lato"/>
                <a:ea typeface="Lato"/>
                <a:cs typeface="Lato"/>
                <a:sym typeface="Lato"/>
              </a:rPr>
              <a:t>&gt;   </a:t>
            </a:r>
            <a:r>
              <a:rPr lang="en" sz="1200">
                <a:solidFill>
                  <a:schemeClr val="lt1"/>
                </a:solidFill>
                <a:latin typeface="Lato"/>
                <a:ea typeface="Lato"/>
                <a:cs typeface="Lato"/>
                <a:sym typeface="Lato"/>
              </a:rPr>
              <a:t>and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j  </a:t>
            </a:r>
            <a:r>
              <a:rPr lang="en" sz="1800">
                <a:solidFill>
                  <a:schemeClr val="lt1"/>
                </a:solidFill>
                <a:latin typeface="Lato"/>
                <a:ea typeface="Lato"/>
                <a:cs typeface="Lato"/>
                <a:sym typeface="Lato"/>
              </a:rPr>
              <a:t>ϵ </a:t>
            </a:r>
            <a:r>
              <a:rPr lang="en">
                <a:solidFill>
                  <a:schemeClr val="lt1"/>
                </a:solidFill>
                <a:latin typeface="Lato"/>
                <a:ea typeface="Lato"/>
                <a:cs typeface="Lato"/>
                <a:sym typeface="Lato"/>
              </a:rPr>
              <a:t>C</a:t>
            </a:r>
            <a:endParaRPr>
              <a:solidFill>
                <a:schemeClr val="lt1"/>
              </a:solidFill>
              <a:latin typeface="Lato"/>
              <a:ea typeface="Lato"/>
              <a:cs typeface="Lato"/>
              <a:sym typeface="Lato"/>
            </a:endParaRPr>
          </a:p>
          <a:p>
            <a:pPr indent="0" lvl="0" marL="0" rtl="0">
              <a:spcBef>
                <a:spcPts val="0"/>
              </a:spcBef>
              <a:spcAft>
                <a:spcPts val="0"/>
              </a:spcAft>
              <a:buNone/>
            </a:pPr>
            <a:r>
              <a:rPr lang="en" sz="800">
                <a:solidFill>
                  <a:schemeClr val="lt1"/>
                </a:solidFill>
                <a:latin typeface="Lato"/>
                <a:ea typeface="Lato"/>
                <a:cs typeface="Lato"/>
                <a:sym typeface="Lato"/>
              </a:rPr>
              <a:t> </a:t>
            </a:r>
            <a:endParaRPr sz="1600">
              <a:solidFill>
                <a:schemeClr val="lt1"/>
              </a:solidFill>
              <a:latin typeface="Lato"/>
              <a:ea typeface="Lato"/>
              <a:cs typeface="Lato"/>
              <a:sym typeface="Lato"/>
            </a:endParaRPr>
          </a:p>
        </p:txBody>
      </p:sp>
      <p:sp>
        <p:nvSpPr>
          <p:cNvPr id="209" name="Shape 209"/>
          <p:cNvSpPr/>
          <p:nvPr/>
        </p:nvSpPr>
        <p:spPr>
          <a:xfrm>
            <a:off x="5750875" y="2014275"/>
            <a:ext cx="1645500" cy="1579200"/>
          </a:xfrm>
          <a:prstGeom prst="ellipse">
            <a:avLst/>
          </a:prstGeom>
          <a:noFill/>
          <a:ln cap="flat" cmpd="sng" w="9525">
            <a:solidFill>
              <a:srgbClr val="FFFFFF"/>
            </a:solidFill>
            <a:prstDash val="dot"/>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5801595" y="2063040"/>
            <a:ext cx="1544100" cy="1481700"/>
          </a:xfrm>
          <a:prstGeom prst="ellipse">
            <a:avLst/>
          </a:prstGeom>
          <a:noFill/>
          <a:ln cap="flat" cmpd="sng" w="9525">
            <a:solidFill>
              <a:srgbClr val="FFFFFF"/>
            </a:solidFill>
            <a:prstDash val="dot"/>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txBox="1"/>
          <p:nvPr/>
        </p:nvSpPr>
        <p:spPr>
          <a:xfrm>
            <a:off x="654375" y="3323750"/>
            <a:ext cx="4593300" cy="9555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600">
                <a:solidFill>
                  <a:schemeClr val="lt1"/>
                </a:solidFill>
                <a:latin typeface="Lato"/>
                <a:ea typeface="Lato"/>
                <a:cs typeface="Lato"/>
                <a:sym typeface="Lato"/>
              </a:rPr>
              <a:t>But, interpreting what this state means is not very easy, Since, it’s hard to make sense when we say electron is in 1/2 + i/2.</a:t>
            </a:r>
            <a:endParaRPr sz="1600">
              <a:solidFill>
                <a:schemeClr val="lt1"/>
              </a:solidFill>
              <a:latin typeface="Lato"/>
              <a:ea typeface="Lato"/>
              <a:cs typeface="Lato"/>
              <a:sym typeface="Lato"/>
            </a:endParaRPr>
          </a:p>
          <a:p>
            <a:pPr indent="0" lvl="0" marL="0">
              <a:lnSpc>
                <a:spcPct val="115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p:nvPr/>
        </p:nvSpPr>
        <p:spPr>
          <a:xfrm>
            <a:off x="6236875" y="2472525"/>
            <a:ext cx="673500" cy="662700"/>
          </a:xfrm>
          <a:prstGeom prst="ellipse">
            <a:avLst/>
          </a:prstGeom>
          <a:noFill/>
          <a:ln cap="flat" cmpd="sng" w="38100">
            <a:solidFill>
              <a:srgbClr val="6AA84F"/>
            </a:solidFill>
            <a:prstDash val="dash"/>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3C78D8"/>
              </a:solidFill>
            </a:endParaRPr>
          </a:p>
        </p:txBody>
      </p:sp>
      <p:sp>
        <p:nvSpPr>
          <p:cNvPr id="217" name="Shape 217"/>
          <p:cNvSpPr/>
          <p:nvPr/>
        </p:nvSpPr>
        <p:spPr>
          <a:xfrm>
            <a:off x="6513675" y="2742675"/>
            <a:ext cx="137700" cy="122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5893975" y="2147025"/>
            <a:ext cx="1359300" cy="1313700"/>
          </a:xfrm>
          <a:prstGeom prst="ellipse">
            <a:avLst/>
          </a:prstGeom>
          <a:noFill/>
          <a:ln cap="flat" cmpd="sng" w="38100">
            <a:solidFill>
              <a:srgbClr val="BF9000"/>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5570025" y="1837725"/>
            <a:ext cx="2025000" cy="1932300"/>
          </a:xfrm>
          <a:prstGeom prst="ellipse">
            <a:avLst/>
          </a:prstGeom>
          <a:noFill/>
          <a:ln cap="flat" cmpd="sng" w="38100">
            <a:solidFill>
              <a:srgbClr val="990000"/>
            </a:solidFill>
            <a:prstDash val="dash"/>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txBox="1"/>
          <p:nvPr/>
        </p:nvSpPr>
        <p:spPr>
          <a:xfrm>
            <a:off x="7154700" y="3135225"/>
            <a:ext cx="1989300" cy="9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Lato"/>
                <a:ea typeface="Lato"/>
                <a:cs typeface="Lato"/>
                <a:sym typeface="Lato"/>
              </a:rPr>
              <a:t>          </a:t>
            </a:r>
            <a:r>
              <a:rPr lang="en" sz="1200">
                <a:solidFill>
                  <a:srgbClr val="38761D"/>
                </a:solidFill>
                <a:latin typeface="Lato"/>
                <a:ea typeface="Lato"/>
                <a:cs typeface="Lato"/>
                <a:sym typeface="Lato"/>
              </a:rPr>
              <a:t>Ground State |0&gt;</a:t>
            </a:r>
            <a:endParaRPr sz="1200">
              <a:solidFill>
                <a:srgbClr val="38761D"/>
              </a:solidFill>
              <a:latin typeface="Lato"/>
              <a:ea typeface="Lato"/>
              <a:cs typeface="Lato"/>
              <a:sym typeface="Lato"/>
            </a:endParaRPr>
          </a:p>
          <a:p>
            <a:pPr indent="0" lvl="0" marL="0" rtl="0">
              <a:spcBef>
                <a:spcPts val="0"/>
              </a:spcBef>
              <a:spcAft>
                <a:spcPts val="0"/>
              </a:spcAft>
              <a:buNone/>
            </a:pPr>
            <a:r>
              <a:rPr lang="en" sz="1200">
                <a:solidFill>
                  <a:srgbClr val="FFFFFF"/>
                </a:solidFill>
                <a:latin typeface="Lato"/>
                <a:ea typeface="Lato"/>
                <a:cs typeface="Lato"/>
                <a:sym typeface="Lato"/>
              </a:rPr>
              <a:t>      </a:t>
            </a:r>
            <a:r>
              <a:rPr lang="en" sz="1200">
                <a:solidFill>
                  <a:srgbClr val="BF9000"/>
                </a:solidFill>
                <a:latin typeface="Lato"/>
                <a:ea typeface="Lato"/>
                <a:cs typeface="Lato"/>
                <a:sym typeface="Lato"/>
              </a:rPr>
              <a:t>First Excited State |1&gt;</a:t>
            </a:r>
            <a:endParaRPr sz="1200">
              <a:solidFill>
                <a:srgbClr val="BF9000"/>
              </a:solidFill>
              <a:latin typeface="Lato"/>
              <a:ea typeface="Lato"/>
              <a:cs typeface="Lato"/>
              <a:sym typeface="Lato"/>
            </a:endParaRPr>
          </a:p>
          <a:p>
            <a:pPr indent="0" lvl="0" marL="0" rtl="0">
              <a:spcBef>
                <a:spcPts val="0"/>
              </a:spcBef>
              <a:spcAft>
                <a:spcPts val="0"/>
              </a:spcAft>
              <a:buNone/>
            </a:pPr>
            <a:r>
              <a:rPr lang="en" sz="1200">
                <a:solidFill>
                  <a:srgbClr val="990000"/>
                </a:solidFill>
                <a:latin typeface="Lato"/>
                <a:ea typeface="Lato"/>
                <a:cs typeface="Lato"/>
                <a:sym typeface="Lato"/>
              </a:rPr>
              <a:t> Second Excited State |2&gt;</a:t>
            </a:r>
            <a:endParaRPr sz="1200">
              <a:solidFill>
                <a:srgbClr val="990000"/>
              </a:solidFill>
              <a:latin typeface="Lato"/>
              <a:ea typeface="Lato"/>
              <a:cs typeface="Lato"/>
              <a:sym typeface="Lato"/>
            </a:endParaRPr>
          </a:p>
        </p:txBody>
      </p:sp>
      <p:sp>
        <p:nvSpPr>
          <p:cNvPr id="221" name="Shape 221"/>
          <p:cNvSpPr txBox="1"/>
          <p:nvPr/>
        </p:nvSpPr>
        <p:spPr>
          <a:xfrm>
            <a:off x="667475" y="1454025"/>
            <a:ext cx="4764000" cy="168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lt1"/>
                </a:solidFill>
              </a:rPr>
              <a:t>So geometrically superposition principle says,</a:t>
            </a:r>
            <a:endParaRPr sz="1600">
              <a:solidFill>
                <a:schemeClr val="lt1"/>
              </a:solidFill>
            </a:endParaRPr>
          </a:p>
          <a:p>
            <a:pPr indent="0" lvl="0" marL="0">
              <a:spcBef>
                <a:spcPts val="0"/>
              </a:spcBef>
              <a:spcAft>
                <a:spcPts val="0"/>
              </a:spcAft>
              <a:buNone/>
            </a:pPr>
            <a:r>
              <a:t/>
            </a:r>
            <a:endParaRPr sz="1600">
              <a:solidFill>
                <a:schemeClr val="lt1"/>
              </a:solidFill>
            </a:endParaRPr>
          </a:p>
          <a:p>
            <a:pPr indent="0" lvl="0" marL="0">
              <a:spcBef>
                <a:spcPts val="0"/>
              </a:spcBef>
              <a:spcAft>
                <a:spcPts val="0"/>
              </a:spcAft>
              <a:buNone/>
            </a:pPr>
            <a:r>
              <a:rPr lang="en">
                <a:solidFill>
                  <a:schemeClr val="lt1"/>
                </a:solidFill>
                <a:latin typeface="Lato"/>
                <a:ea typeface="Lato"/>
                <a:cs typeface="Lato"/>
                <a:sym typeface="Lato"/>
              </a:rPr>
              <a:t>|</a:t>
            </a:r>
            <a:r>
              <a:rPr lang="en" sz="1600">
                <a:solidFill>
                  <a:schemeClr val="lt1"/>
                </a:solidFill>
                <a:latin typeface="Lato"/>
                <a:ea typeface="Lato"/>
                <a:cs typeface="Lato"/>
                <a:sym typeface="Lato"/>
              </a:rPr>
              <a:t>Ψ</a:t>
            </a:r>
            <a:r>
              <a:rPr lang="en" sz="1800">
                <a:solidFill>
                  <a:schemeClr val="lt1"/>
                </a:solidFill>
                <a:latin typeface="Lato"/>
                <a:ea typeface="Lato"/>
                <a:cs typeface="Lato"/>
                <a:sym typeface="Lato"/>
              </a:rPr>
              <a:t>&gt;</a:t>
            </a:r>
            <a:r>
              <a:rPr lang="en">
                <a:solidFill>
                  <a:schemeClr val="lt1"/>
                </a:solidFill>
                <a:latin typeface="Lato"/>
                <a:ea typeface="Lato"/>
                <a:cs typeface="Lato"/>
                <a:sym typeface="Lato"/>
              </a:rPr>
              <a:t> =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0</a:t>
            </a:r>
            <a:r>
              <a:rPr lang="en" sz="600">
                <a:solidFill>
                  <a:schemeClr val="lt1"/>
                </a:solidFill>
                <a:latin typeface="Lato"/>
                <a:ea typeface="Lato"/>
                <a:cs typeface="Lato"/>
                <a:sym typeface="Lato"/>
              </a:rPr>
              <a:t>  </a:t>
            </a:r>
            <a:r>
              <a:rPr lang="en">
                <a:solidFill>
                  <a:schemeClr val="lt1"/>
                </a:solidFill>
                <a:latin typeface="Lato"/>
                <a:ea typeface="Lato"/>
                <a:cs typeface="Lato"/>
                <a:sym typeface="Lato"/>
              </a:rPr>
              <a:t>|0</a:t>
            </a:r>
            <a:r>
              <a:rPr lang="en" sz="1800">
                <a:solidFill>
                  <a:schemeClr val="lt1"/>
                </a:solidFill>
                <a:latin typeface="Lato"/>
                <a:ea typeface="Lato"/>
                <a:cs typeface="Lato"/>
                <a:sym typeface="Lato"/>
              </a:rPr>
              <a:t>&gt;</a:t>
            </a:r>
            <a:r>
              <a:rPr lang="en">
                <a:solidFill>
                  <a:schemeClr val="lt1"/>
                </a:solidFill>
                <a:latin typeface="Lato"/>
                <a:ea typeface="Lato"/>
                <a:cs typeface="Lato"/>
                <a:sym typeface="Lato"/>
              </a:rPr>
              <a:t> +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1</a:t>
            </a:r>
            <a:r>
              <a:rPr lang="en" sz="600">
                <a:solidFill>
                  <a:schemeClr val="lt1"/>
                </a:solidFill>
                <a:latin typeface="Lato"/>
                <a:ea typeface="Lato"/>
                <a:cs typeface="Lato"/>
                <a:sym typeface="Lato"/>
              </a:rPr>
              <a:t> </a:t>
            </a:r>
            <a:r>
              <a:rPr lang="en">
                <a:solidFill>
                  <a:schemeClr val="lt1"/>
                </a:solidFill>
                <a:latin typeface="Lato"/>
                <a:ea typeface="Lato"/>
                <a:cs typeface="Lato"/>
                <a:sym typeface="Lato"/>
              </a:rPr>
              <a:t>|1</a:t>
            </a:r>
            <a:r>
              <a:rPr lang="en" sz="1800">
                <a:solidFill>
                  <a:schemeClr val="lt1"/>
                </a:solidFill>
                <a:latin typeface="Lato"/>
                <a:ea typeface="Lato"/>
                <a:cs typeface="Lato"/>
                <a:sym typeface="Lato"/>
              </a:rPr>
              <a:t>&gt;</a:t>
            </a:r>
            <a:r>
              <a:rPr lang="en">
                <a:solidFill>
                  <a:schemeClr val="lt1"/>
                </a:solidFill>
                <a:latin typeface="Lato"/>
                <a:ea typeface="Lato"/>
                <a:cs typeface="Lato"/>
                <a:sym typeface="Lato"/>
              </a:rPr>
              <a:t> + … +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k-1</a:t>
            </a:r>
            <a:r>
              <a:rPr lang="en" sz="600">
                <a:solidFill>
                  <a:schemeClr val="lt1"/>
                </a:solidFill>
                <a:latin typeface="Lato"/>
                <a:ea typeface="Lato"/>
                <a:cs typeface="Lato"/>
                <a:sym typeface="Lato"/>
              </a:rPr>
              <a:t> </a:t>
            </a:r>
            <a:r>
              <a:rPr lang="en">
                <a:solidFill>
                  <a:schemeClr val="lt1"/>
                </a:solidFill>
                <a:latin typeface="Lato"/>
                <a:ea typeface="Lato"/>
                <a:cs typeface="Lato"/>
                <a:sym typeface="Lato"/>
              </a:rPr>
              <a:t>|k-1</a:t>
            </a:r>
            <a:r>
              <a:rPr lang="en" sz="1800">
                <a:solidFill>
                  <a:schemeClr val="lt1"/>
                </a:solidFill>
                <a:latin typeface="Lato"/>
                <a:ea typeface="Lato"/>
                <a:cs typeface="Lato"/>
                <a:sym typeface="Lato"/>
              </a:rPr>
              <a:t>&gt;  (</a:t>
            </a:r>
            <a:r>
              <a:rPr lang="en">
                <a:solidFill>
                  <a:schemeClr val="lt1"/>
                </a:solidFill>
                <a:latin typeface="Lato"/>
                <a:ea typeface="Lato"/>
                <a:cs typeface="Lato"/>
                <a:sym typeface="Lato"/>
              </a:rPr>
              <a:t> Ket notation</a:t>
            </a:r>
            <a:r>
              <a:rPr lang="en" sz="1800">
                <a:solidFill>
                  <a:schemeClr val="lt1"/>
                </a:solidFill>
                <a:latin typeface="Lato"/>
                <a:ea typeface="Lato"/>
                <a:cs typeface="Lato"/>
                <a:sym typeface="Lato"/>
              </a:rPr>
              <a:t>)</a:t>
            </a:r>
            <a:endParaRPr sz="1800">
              <a:solidFill>
                <a:schemeClr val="lt1"/>
              </a:solidFill>
              <a:latin typeface="Lato"/>
              <a:ea typeface="Lato"/>
              <a:cs typeface="Lato"/>
              <a:sym typeface="Lato"/>
            </a:endParaRPr>
          </a:p>
          <a:p>
            <a:pPr indent="0" lvl="0" marL="0">
              <a:spcBef>
                <a:spcPts val="0"/>
              </a:spcBef>
              <a:spcAft>
                <a:spcPts val="0"/>
              </a:spcAft>
              <a:buNone/>
            </a:pPr>
            <a:r>
              <a:rPr lang="en" sz="1800">
                <a:solidFill>
                  <a:schemeClr val="lt1"/>
                </a:solidFill>
                <a:latin typeface="Lato"/>
                <a:ea typeface="Lato"/>
                <a:cs typeface="Lato"/>
                <a:sym typeface="Lato"/>
              </a:rPr>
              <a:t>           α</a:t>
            </a:r>
            <a:r>
              <a:rPr lang="en" sz="800">
                <a:solidFill>
                  <a:schemeClr val="lt1"/>
                </a:solidFill>
                <a:latin typeface="Lato"/>
                <a:ea typeface="Lato"/>
                <a:cs typeface="Lato"/>
                <a:sym typeface="Lato"/>
              </a:rPr>
              <a:t>0</a:t>
            </a:r>
            <a:r>
              <a:rPr lang="en" sz="600">
                <a:solidFill>
                  <a:schemeClr val="lt1"/>
                </a:solidFill>
                <a:latin typeface="Lato"/>
                <a:ea typeface="Lato"/>
                <a:cs typeface="Lato"/>
                <a:sym typeface="Lato"/>
              </a:rPr>
              <a:t> </a:t>
            </a:r>
            <a:endParaRPr sz="1800">
              <a:solidFill>
                <a:schemeClr val="lt1"/>
              </a:solidFill>
              <a:latin typeface="Lato"/>
              <a:ea typeface="Lato"/>
              <a:cs typeface="Lato"/>
              <a:sym typeface="Lato"/>
            </a:endParaRPr>
          </a:p>
          <a:p>
            <a:pPr indent="0" lvl="0" marL="0" rtl="0">
              <a:spcBef>
                <a:spcPts val="0"/>
              </a:spcBef>
              <a:spcAft>
                <a:spcPts val="0"/>
              </a:spcAft>
              <a:buNone/>
            </a:pPr>
            <a:r>
              <a:rPr lang="en" sz="1800">
                <a:solidFill>
                  <a:schemeClr val="lt1"/>
                </a:solidFill>
                <a:latin typeface="Lato"/>
                <a:ea typeface="Lato"/>
                <a:cs typeface="Lato"/>
                <a:sym typeface="Lato"/>
              </a:rPr>
              <a:t>   </a:t>
            </a:r>
            <a:r>
              <a:rPr lang="en">
                <a:solidFill>
                  <a:schemeClr val="lt1"/>
                </a:solidFill>
                <a:latin typeface="Lato"/>
                <a:ea typeface="Lato"/>
                <a:cs typeface="Lato"/>
                <a:sym typeface="Lato"/>
              </a:rPr>
              <a:t>=    </a:t>
            </a:r>
            <a:r>
              <a:rPr lang="en" sz="3000">
                <a:solidFill>
                  <a:schemeClr val="lt1"/>
                </a:solidFill>
                <a:latin typeface="Lato"/>
                <a:ea typeface="Lato"/>
                <a:cs typeface="Lato"/>
                <a:sym typeface="Lato"/>
              </a:rPr>
              <a:t> </a:t>
            </a:r>
            <a:r>
              <a:rPr lang="en" sz="2400">
                <a:solidFill>
                  <a:schemeClr val="lt1"/>
                </a:solidFill>
                <a:latin typeface="Lato"/>
                <a:ea typeface="Lato"/>
                <a:cs typeface="Lato"/>
                <a:sym typeface="Lato"/>
              </a:rPr>
              <a:t>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1</a:t>
            </a:r>
            <a:r>
              <a:rPr lang="en" sz="600">
                <a:solidFill>
                  <a:schemeClr val="lt1"/>
                </a:solidFill>
                <a:latin typeface="Lato"/>
                <a:ea typeface="Lato"/>
                <a:cs typeface="Lato"/>
                <a:sym typeface="Lato"/>
              </a:rPr>
              <a:t>                        </a:t>
            </a:r>
            <a:r>
              <a:rPr lang="en" sz="1600">
                <a:solidFill>
                  <a:schemeClr val="lt1"/>
                </a:solidFill>
                <a:latin typeface="Lato"/>
                <a:ea typeface="Lato"/>
                <a:cs typeface="Lato"/>
                <a:sym typeface="Lato"/>
              </a:rPr>
              <a:t>( </a:t>
            </a:r>
            <a:r>
              <a:rPr lang="en">
                <a:solidFill>
                  <a:schemeClr val="lt1"/>
                </a:solidFill>
                <a:latin typeface="Lato"/>
                <a:ea typeface="Lato"/>
                <a:cs typeface="Lato"/>
                <a:sym typeface="Lato"/>
              </a:rPr>
              <a:t>Vector notation </a:t>
            </a:r>
            <a:r>
              <a:rPr lang="en" sz="1600">
                <a:solidFill>
                  <a:schemeClr val="lt1"/>
                </a:solidFill>
                <a:latin typeface="Lato"/>
                <a:ea typeface="Lato"/>
                <a:cs typeface="Lato"/>
                <a:sym typeface="Lato"/>
              </a:rPr>
              <a:t>)</a:t>
            </a:r>
            <a:endParaRPr sz="1600">
              <a:solidFill>
                <a:schemeClr val="lt1"/>
              </a:solidFill>
              <a:latin typeface="Lato"/>
              <a:ea typeface="Lato"/>
              <a:cs typeface="Lato"/>
              <a:sym typeface="Lato"/>
            </a:endParaRPr>
          </a:p>
          <a:p>
            <a:pPr indent="0" lvl="0" marL="0">
              <a:spcBef>
                <a:spcPts val="0"/>
              </a:spcBef>
              <a:spcAft>
                <a:spcPts val="0"/>
              </a:spcAft>
              <a:buNone/>
            </a:pPr>
            <a:r>
              <a:rPr lang="en" sz="1800">
                <a:solidFill>
                  <a:schemeClr val="lt1"/>
                </a:solidFill>
                <a:latin typeface="Lato"/>
                <a:ea typeface="Lato"/>
                <a:cs typeface="Lato"/>
                <a:sym typeface="Lato"/>
              </a:rPr>
              <a:t>            :</a:t>
            </a:r>
            <a:endParaRPr sz="1800">
              <a:solidFill>
                <a:schemeClr val="lt1"/>
              </a:solidFill>
              <a:latin typeface="Lato"/>
              <a:ea typeface="Lato"/>
              <a:cs typeface="Lato"/>
              <a:sym typeface="Lato"/>
            </a:endParaRPr>
          </a:p>
          <a:p>
            <a:pPr indent="0" lvl="0" marL="0" rtl="0">
              <a:spcBef>
                <a:spcPts val="0"/>
              </a:spcBef>
              <a:spcAft>
                <a:spcPts val="0"/>
              </a:spcAft>
              <a:buNone/>
            </a:pPr>
            <a:r>
              <a:rPr lang="en" sz="1800">
                <a:solidFill>
                  <a:schemeClr val="lt1"/>
                </a:solidFill>
                <a:latin typeface="Lato"/>
                <a:ea typeface="Lato"/>
                <a:cs typeface="Lato"/>
                <a:sym typeface="Lato"/>
              </a:rPr>
              <a:t>           α</a:t>
            </a:r>
            <a:r>
              <a:rPr lang="en" sz="800">
                <a:solidFill>
                  <a:schemeClr val="lt1"/>
                </a:solidFill>
                <a:latin typeface="Lato"/>
                <a:ea typeface="Lato"/>
                <a:cs typeface="Lato"/>
                <a:sym typeface="Lato"/>
              </a:rPr>
              <a:t>k-1</a:t>
            </a:r>
            <a:endParaRPr sz="1800">
              <a:solidFill>
                <a:schemeClr val="lt1"/>
              </a:solidFill>
              <a:latin typeface="Lato"/>
              <a:ea typeface="Lato"/>
              <a:cs typeface="Lato"/>
              <a:sym typeface="Lato"/>
            </a:endParaRPr>
          </a:p>
        </p:txBody>
      </p:sp>
      <p:cxnSp>
        <p:nvCxnSpPr>
          <p:cNvPr id="222" name="Shape 222"/>
          <p:cNvCxnSpPr/>
          <p:nvPr/>
        </p:nvCxnSpPr>
        <p:spPr>
          <a:xfrm>
            <a:off x="1701400" y="2473600"/>
            <a:ext cx="13200" cy="1033800"/>
          </a:xfrm>
          <a:prstGeom prst="straightConnector1">
            <a:avLst/>
          </a:prstGeom>
          <a:noFill/>
          <a:ln cap="flat" cmpd="sng" w="9525">
            <a:solidFill>
              <a:srgbClr val="FFFFFF"/>
            </a:solidFill>
            <a:prstDash val="solid"/>
            <a:round/>
            <a:headEnd len="lg" w="lg" type="none"/>
            <a:tailEnd len="lg" w="lg" type="none"/>
          </a:ln>
        </p:spPr>
      </p:cxnSp>
      <p:cxnSp>
        <p:nvCxnSpPr>
          <p:cNvPr id="223" name="Shape 223"/>
          <p:cNvCxnSpPr/>
          <p:nvPr/>
        </p:nvCxnSpPr>
        <p:spPr>
          <a:xfrm>
            <a:off x="1133975" y="2473600"/>
            <a:ext cx="13200" cy="1033800"/>
          </a:xfrm>
          <a:prstGeom prst="straightConnector1">
            <a:avLst/>
          </a:prstGeom>
          <a:noFill/>
          <a:ln cap="flat" cmpd="sng" w="9525">
            <a:solidFill>
              <a:srgbClr val="FFFFFF"/>
            </a:solidFill>
            <a:prstDash val="solid"/>
            <a:round/>
            <a:headEnd len="lg" w="lg" type="none"/>
            <a:tailEnd len="lg" w="lg" type="none"/>
          </a:ln>
        </p:spPr>
      </p:cxnSp>
      <p:cxnSp>
        <p:nvCxnSpPr>
          <p:cNvPr id="224" name="Shape 224"/>
          <p:cNvCxnSpPr/>
          <p:nvPr/>
        </p:nvCxnSpPr>
        <p:spPr>
          <a:xfrm rot="10800000">
            <a:off x="2874288" y="3460725"/>
            <a:ext cx="0" cy="1426500"/>
          </a:xfrm>
          <a:prstGeom prst="straightConnector1">
            <a:avLst/>
          </a:prstGeom>
          <a:noFill/>
          <a:ln cap="flat" cmpd="sng" w="19050">
            <a:solidFill>
              <a:srgbClr val="990000"/>
            </a:solidFill>
            <a:prstDash val="solid"/>
            <a:round/>
            <a:headEnd len="lg" w="lg" type="none"/>
            <a:tailEnd len="lg" w="lg" type="triangle"/>
          </a:ln>
        </p:spPr>
      </p:cxnSp>
      <p:cxnSp>
        <p:nvCxnSpPr>
          <p:cNvPr id="225" name="Shape 225"/>
          <p:cNvCxnSpPr/>
          <p:nvPr/>
        </p:nvCxnSpPr>
        <p:spPr>
          <a:xfrm flipH="1" rot="10800000">
            <a:off x="2874288" y="4206525"/>
            <a:ext cx="1335000" cy="680700"/>
          </a:xfrm>
          <a:prstGeom prst="straightConnector1">
            <a:avLst/>
          </a:prstGeom>
          <a:noFill/>
          <a:ln cap="flat" cmpd="sng" w="19050">
            <a:solidFill>
              <a:srgbClr val="BF9000"/>
            </a:solidFill>
            <a:prstDash val="solid"/>
            <a:round/>
            <a:headEnd len="lg" w="lg" type="none"/>
            <a:tailEnd len="lg" w="lg" type="triangle"/>
          </a:ln>
        </p:spPr>
      </p:cxnSp>
      <p:cxnSp>
        <p:nvCxnSpPr>
          <p:cNvPr id="226" name="Shape 226"/>
          <p:cNvCxnSpPr/>
          <p:nvPr/>
        </p:nvCxnSpPr>
        <p:spPr>
          <a:xfrm flipH="1" rot="10800000">
            <a:off x="2874288" y="3683025"/>
            <a:ext cx="759000" cy="1204200"/>
          </a:xfrm>
          <a:prstGeom prst="straightConnector1">
            <a:avLst/>
          </a:prstGeom>
          <a:noFill/>
          <a:ln cap="flat" cmpd="sng" w="28575">
            <a:solidFill>
              <a:srgbClr val="FFFFFF"/>
            </a:solidFill>
            <a:prstDash val="solid"/>
            <a:round/>
            <a:headEnd len="lg" w="lg" type="none"/>
            <a:tailEnd len="lg" w="lg" type="triangle"/>
          </a:ln>
        </p:spPr>
      </p:cxnSp>
      <p:sp>
        <p:nvSpPr>
          <p:cNvPr id="227" name="Shape 227"/>
          <p:cNvSpPr txBox="1"/>
          <p:nvPr/>
        </p:nvSpPr>
        <p:spPr>
          <a:xfrm>
            <a:off x="2628425" y="3059625"/>
            <a:ext cx="3364200" cy="183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990000"/>
                </a:solidFill>
              </a:rPr>
              <a:t> </a:t>
            </a:r>
            <a:r>
              <a:rPr lang="en">
                <a:solidFill>
                  <a:srgbClr val="990000"/>
                </a:solidFill>
                <a:latin typeface="Lato"/>
                <a:ea typeface="Lato"/>
                <a:cs typeface="Lato"/>
                <a:sym typeface="Lato"/>
              </a:rPr>
              <a:t>|</a:t>
            </a:r>
            <a:r>
              <a:rPr lang="en" sz="1600">
                <a:solidFill>
                  <a:srgbClr val="990000"/>
                </a:solidFill>
                <a:latin typeface="Lato"/>
                <a:ea typeface="Lato"/>
                <a:cs typeface="Lato"/>
                <a:sym typeface="Lato"/>
              </a:rPr>
              <a:t>2</a:t>
            </a:r>
            <a:r>
              <a:rPr lang="en" sz="1800">
                <a:solidFill>
                  <a:srgbClr val="990000"/>
                </a:solidFill>
                <a:latin typeface="Lato"/>
                <a:ea typeface="Lato"/>
                <a:cs typeface="Lato"/>
                <a:sym typeface="Lato"/>
              </a:rPr>
              <a:t>&gt; </a:t>
            </a:r>
            <a:endParaRPr sz="1800">
              <a:solidFill>
                <a:srgbClr val="990000"/>
              </a:solidFill>
              <a:latin typeface="Lato"/>
              <a:ea typeface="Lato"/>
              <a:cs typeface="Lato"/>
              <a:sym typeface="Lato"/>
            </a:endParaRPr>
          </a:p>
          <a:p>
            <a:pPr indent="0" lvl="0" marL="0">
              <a:spcBef>
                <a:spcPts val="0"/>
              </a:spcBef>
              <a:spcAft>
                <a:spcPts val="0"/>
              </a:spcAft>
              <a:buNone/>
            </a:pPr>
            <a:r>
              <a:rPr lang="en" sz="1800">
                <a:solidFill>
                  <a:schemeClr val="lt1"/>
                </a:solidFill>
                <a:latin typeface="Lato"/>
                <a:ea typeface="Lato"/>
                <a:cs typeface="Lato"/>
                <a:sym typeface="Lato"/>
              </a:rPr>
              <a:t>         </a:t>
            </a:r>
            <a:r>
              <a:rPr lang="en" sz="1800">
                <a:solidFill>
                  <a:srgbClr val="BF9000"/>
                </a:solidFill>
                <a:latin typeface="Lato"/>
                <a:ea typeface="Lato"/>
                <a:cs typeface="Lato"/>
                <a:sym typeface="Lato"/>
              </a:rPr>
              <a:t> </a:t>
            </a:r>
            <a:r>
              <a:rPr lang="en">
                <a:solidFill>
                  <a:srgbClr val="FFFFFF"/>
                </a:solidFill>
                <a:latin typeface="Lato"/>
                <a:ea typeface="Lato"/>
                <a:cs typeface="Lato"/>
                <a:sym typeface="Lato"/>
              </a:rPr>
              <a:t>|</a:t>
            </a:r>
            <a:r>
              <a:rPr lang="en" sz="1600">
                <a:solidFill>
                  <a:srgbClr val="FFFFFF"/>
                </a:solidFill>
                <a:latin typeface="Lato"/>
                <a:ea typeface="Lato"/>
                <a:cs typeface="Lato"/>
                <a:sym typeface="Lato"/>
              </a:rPr>
              <a:t>Ψ</a:t>
            </a:r>
            <a:r>
              <a:rPr lang="en" sz="1800">
                <a:solidFill>
                  <a:srgbClr val="FFFFFF"/>
                </a:solidFill>
                <a:latin typeface="Lato"/>
                <a:ea typeface="Lato"/>
                <a:cs typeface="Lato"/>
                <a:sym typeface="Lato"/>
              </a:rPr>
              <a:t>&gt;</a:t>
            </a:r>
            <a:r>
              <a:rPr lang="en" sz="1800">
                <a:solidFill>
                  <a:srgbClr val="BF9000"/>
                </a:solidFill>
                <a:latin typeface="Lato"/>
                <a:ea typeface="Lato"/>
                <a:cs typeface="Lato"/>
                <a:sym typeface="Lato"/>
              </a:rPr>
              <a:t> </a:t>
            </a:r>
            <a:r>
              <a:rPr lang="en" sz="1800">
                <a:solidFill>
                  <a:srgbClr val="FFFFFF"/>
                </a:solidFill>
                <a:latin typeface="Lato"/>
                <a:ea typeface="Lato"/>
                <a:cs typeface="Lato"/>
                <a:sym typeface="Lato"/>
              </a:rPr>
              <a:t>=</a:t>
            </a:r>
            <a:r>
              <a:rPr lang="en" sz="1800">
                <a:solidFill>
                  <a:srgbClr val="BF9000"/>
                </a:solidFill>
                <a:latin typeface="Lato"/>
                <a:ea typeface="Lato"/>
                <a:cs typeface="Lato"/>
                <a:sym typeface="Lato"/>
              </a:rPr>
              <a:t> </a:t>
            </a:r>
            <a:r>
              <a:rPr lang="en" sz="1800">
                <a:solidFill>
                  <a:srgbClr val="38761D"/>
                </a:solidFill>
                <a:latin typeface="Lato"/>
                <a:ea typeface="Lato"/>
                <a:cs typeface="Lato"/>
                <a:sym typeface="Lato"/>
              </a:rPr>
              <a:t>α</a:t>
            </a:r>
            <a:r>
              <a:rPr lang="en" sz="800">
                <a:solidFill>
                  <a:srgbClr val="38761D"/>
                </a:solidFill>
                <a:latin typeface="Lato"/>
                <a:ea typeface="Lato"/>
                <a:cs typeface="Lato"/>
                <a:sym typeface="Lato"/>
              </a:rPr>
              <a:t>0</a:t>
            </a:r>
            <a:r>
              <a:rPr lang="en" sz="600">
                <a:solidFill>
                  <a:srgbClr val="38761D"/>
                </a:solidFill>
                <a:latin typeface="Lato"/>
                <a:ea typeface="Lato"/>
                <a:cs typeface="Lato"/>
                <a:sym typeface="Lato"/>
              </a:rPr>
              <a:t>  </a:t>
            </a:r>
            <a:r>
              <a:rPr lang="en">
                <a:solidFill>
                  <a:srgbClr val="38761D"/>
                </a:solidFill>
                <a:latin typeface="Lato"/>
                <a:ea typeface="Lato"/>
                <a:cs typeface="Lato"/>
                <a:sym typeface="Lato"/>
              </a:rPr>
              <a:t>|0</a:t>
            </a:r>
            <a:r>
              <a:rPr lang="en" sz="1800">
                <a:solidFill>
                  <a:srgbClr val="38761D"/>
                </a:solidFill>
                <a:latin typeface="Lato"/>
                <a:ea typeface="Lato"/>
                <a:cs typeface="Lato"/>
                <a:sym typeface="Lato"/>
              </a:rPr>
              <a:t>&gt;</a:t>
            </a:r>
            <a:r>
              <a:rPr lang="en">
                <a:solidFill>
                  <a:srgbClr val="FFFFFF"/>
                </a:solidFill>
                <a:latin typeface="Lato"/>
                <a:ea typeface="Lato"/>
                <a:cs typeface="Lato"/>
                <a:sym typeface="Lato"/>
              </a:rPr>
              <a:t> +</a:t>
            </a:r>
            <a:r>
              <a:rPr lang="en">
                <a:solidFill>
                  <a:srgbClr val="BF9000"/>
                </a:solidFill>
                <a:latin typeface="Lato"/>
                <a:ea typeface="Lato"/>
                <a:cs typeface="Lato"/>
                <a:sym typeface="Lato"/>
              </a:rPr>
              <a:t> </a:t>
            </a:r>
            <a:r>
              <a:rPr lang="en" sz="1800">
                <a:solidFill>
                  <a:srgbClr val="BF9000"/>
                </a:solidFill>
                <a:latin typeface="Lato"/>
                <a:ea typeface="Lato"/>
                <a:cs typeface="Lato"/>
                <a:sym typeface="Lato"/>
              </a:rPr>
              <a:t>α</a:t>
            </a:r>
            <a:r>
              <a:rPr lang="en" sz="800">
                <a:solidFill>
                  <a:srgbClr val="BF9000"/>
                </a:solidFill>
                <a:latin typeface="Lato"/>
                <a:ea typeface="Lato"/>
                <a:cs typeface="Lato"/>
                <a:sym typeface="Lato"/>
              </a:rPr>
              <a:t>1</a:t>
            </a:r>
            <a:r>
              <a:rPr lang="en" sz="600">
                <a:solidFill>
                  <a:srgbClr val="BF9000"/>
                </a:solidFill>
                <a:latin typeface="Lato"/>
                <a:ea typeface="Lato"/>
                <a:cs typeface="Lato"/>
                <a:sym typeface="Lato"/>
              </a:rPr>
              <a:t> </a:t>
            </a:r>
            <a:r>
              <a:rPr lang="en">
                <a:solidFill>
                  <a:srgbClr val="BF9000"/>
                </a:solidFill>
                <a:latin typeface="Lato"/>
                <a:ea typeface="Lato"/>
                <a:cs typeface="Lato"/>
                <a:sym typeface="Lato"/>
              </a:rPr>
              <a:t>|1</a:t>
            </a:r>
            <a:r>
              <a:rPr lang="en" sz="1800">
                <a:solidFill>
                  <a:srgbClr val="BF9000"/>
                </a:solidFill>
                <a:latin typeface="Lato"/>
                <a:ea typeface="Lato"/>
                <a:cs typeface="Lato"/>
                <a:sym typeface="Lato"/>
              </a:rPr>
              <a:t>&gt;</a:t>
            </a:r>
            <a:r>
              <a:rPr lang="en">
                <a:solidFill>
                  <a:srgbClr val="BF9000"/>
                </a:solidFill>
                <a:latin typeface="Lato"/>
                <a:ea typeface="Lato"/>
                <a:cs typeface="Lato"/>
                <a:sym typeface="Lato"/>
              </a:rPr>
              <a:t> </a:t>
            </a:r>
            <a:r>
              <a:rPr lang="en">
                <a:solidFill>
                  <a:srgbClr val="FFFFFF"/>
                </a:solidFill>
                <a:latin typeface="Lato"/>
                <a:ea typeface="Lato"/>
                <a:cs typeface="Lato"/>
                <a:sym typeface="Lato"/>
              </a:rPr>
              <a:t>+</a:t>
            </a:r>
            <a:r>
              <a:rPr lang="en">
                <a:solidFill>
                  <a:srgbClr val="BF9000"/>
                </a:solidFill>
                <a:latin typeface="Lato"/>
                <a:ea typeface="Lato"/>
                <a:cs typeface="Lato"/>
                <a:sym typeface="Lato"/>
              </a:rPr>
              <a:t> </a:t>
            </a:r>
            <a:r>
              <a:rPr lang="en" sz="1800">
                <a:solidFill>
                  <a:srgbClr val="990000"/>
                </a:solidFill>
                <a:latin typeface="Lato"/>
                <a:ea typeface="Lato"/>
                <a:cs typeface="Lato"/>
                <a:sym typeface="Lato"/>
              </a:rPr>
              <a:t>α</a:t>
            </a:r>
            <a:r>
              <a:rPr lang="en" sz="800">
                <a:solidFill>
                  <a:srgbClr val="990000"/>
                </a:solidFill>
                <a:latin typeface="Lato"/>
                <a:ea typeface="Lato"/>
                <a:cs typeface="Lato"/>
                <a:sym typeface="Lato"/>
              </a:rPr>
              <a:t>2</a:t>
            </a:r>
            <a:r>
              <a:rPr lang="en">
                <a:solidFill>
                  <a:srgbClr val="990000"/>
                </a:solidFill>
                <a:latin typeface="Lato"/>
                <a:ea typeface="Lato"/>
                <a:cs typeface="Lato"/>
                <a:sym typeface="Lato"/>
              </a:rPr>
              <a:t>|2</a:t>
            </a:r>
            <a:r>
              <a:rPr lang="en" sz="1800">
                <a:solidFill>
                  <a:srgbClr val="990000"/>
                </a:solidFill>
                <a:latin typeface="Lato"/>
                <a:ea typeface="Lato"/>
                <a:cs typeface="Lato"/>
                <a:sym typeface="Lato"/>
              </a:rPr>
              <a:t>&gt;</a:t>
            </a:r>
            <a:endParaRPr sz="1800">
              <a:solidFill>
                <a:srgbClr val="990000"/>
              </a:solidFill>
              <a:latin typeface="Lato"/>
              <a:ea typeface="Lato"/>
              <a:cs typeface="Lato"/>
              <a:sym typeface="Lato"/>
            </a:endParaRPr>
          </a:p>
          <a:p>
            <a:pPr indent="0" lvl="0" marL="0">
              <a:spcBef>
                <a:spcPts val="0"/>
              </a:spcBef>
              <a:spcAft>
                <a:spcPts val="0"/>
              </a:spcAft>
              <a:buNone/>
            </a:pPr>
            <a:r>
              <a:rPr lang="en" sz="1800">
                <a:solidFill>
                  <a:srgbClr val="990000"/>
                </a:solidFill>
                <a:latin typeface="Lato"/>
                <a:ea typeface="Lato"/>
                <a:cs typeface="Lato"/>
                <a:sym typeface="Lato"/>
              </a:rPr>
              <a:t>  </a:t>
            </a:r>
            <a:endParaRPr sz="1800">
              <a:solidFill>
                <a:srgbClr val="990000"/>
              </a:solidFill>
              <a:latin typeface="Lato"/>
              <a:ea typeface="Lato"/>
              <a:cs typeface="Lato"/>
              <a:sym typeface="Lato"/>
            </a:endParaRPr>
          </a:p>
          <a:p>
            <a:pPr indent="0" lvl="0" marL="0">
              <a:spcBef>
                <a:spcPts val="0"/>
              </a:spcBef>
              <a:spcAft>
                <a:spcPts val="0"/>
              </a:spcAft>
              <a:buNone/>
            </a:pPr>
            <a:r>
              <a:rPr lang="en" sz="1800">
                <a:solidFill>
                  <a:srgbClr val="990000"/>
                </a:solidFill>
                <a:latin typeface="Lato"/>
                <a:ea typeface="Lato"/>
                <a:cs typeface="Lato"/>
                <a:sym typeface="Lato"/>
              </a:rPr>
              <a:t>                          </a:t>
            </a:r>
            <a:r>
              <a:rPr lang="en" sz="1800">
                <a:solidFill>
                  <a:srgbClr val="BF9000"/>
                </a:solidFill>
                <a:latin typeface="Lato"/>
                <a:ea typeface="Lato"/>
                <a:cs typeface="Lato"/>
                <a:sym typeface="Lato"/>
              </a:rPr>
              <a:t> </a:t>
            </a:r>
            <a:r>
              <a:rPr lang="en">
                <a:solidFill>
                  <a:srgbClr val="BF9000"/>
                </a:solidFill>
                <a:latin typeface="Lato"/>
                <a:ea typeface="Lato"/>
                <a:cs typeface="Lato"/>
                <a:sym typeface="Lato"/>
              </a:rPr>
              <a:t>|</a:t>
            </a:r>
            <a:r>
              <a:rPr lang="en" sz="1600">
                <a:solidFill>
                  <a:srgbClr val="BF9000"/>
                </a:solidFill>
                <a:latin typeface="Lato"/>
                <a:ea typeface="Lato"/>
                <a:cs typeface="Lato"/>
                <a:sym typeface="Lato"/>
              </a:rPr>
              <a:t>1</a:t>
            </a:r>
            <a:r>
              <a:rPr lang="en" sz="1800">
                <a:solidFill>
                  <a:srgbClr val="BF9000"/>
                </a:solidFill>
                <a:latin typeface="Lato"/>
                <a:ea typeface="Lato"/>
                <a:cs typeface="Lato"/>
                <a:sym typeface="Lato"/>
              </a:rPr>
              <a:t>&gt;</a:t>
            </a:r>
            <a:endParaRPr sz="1800">
              <a:solidFill>
                <a:srgbClr val="BF9000"/>
              </a:solidFill>
              <a:latin typeface="Lato"/>
              <a:ea typeface="Lato"/>
              <a:cs typeface="Lato"/>
              <a:sym typeface="Lato"/>
            </a:endParaRPr>
          </a:p>
          <a:p>
            <a:pPr indent="0" lvl="0" marL="0">
              <a:spcBef>
                <a:spcPts val="0"/>
              </a:spcBef>
              <a:spcAft>
                <a:spcPts val="0"/>
              </a:spcAft>
              <a:buNone/>
            </a:pPr>
            <a:r>
              <a:t/>
            </a:r>
            <a:endParaRPr sz="1800">
              <a:solidFill>
                <a:srgbClr val="BF9000"/>
              </a:solidFill>
              <a:latin typeface="Lato"/>
              <a:ea typeface="Lato"/>
              <a:cs typeface="Lato"/>
              <a:sym typeface="Lato"/>
            </a:endParaRPr>
          </a:p>
          <a:p>
            <a:pPr indent="0" lvl="0" marL="0">
              <a:spcBef>
                <a:spcPts val="0"/>
              </a:spcBef>
              <a:spcAft>
                <a:spcPts val="0"/>
              </a:spcAft>
              <a:buNone/>
            </a:pPr>
            <a:r>
              <a:rPr lang="en" sz="1800">
                <a:solidFill>
                  <a:srgbClr val="BF9000"/>
                </a:solidFill>
                <a:latin typeface="Lato"/>
                <a:ea typeface="Lato"/>
                <a:cs typeface="Lato"/>
                <a:sym typeface="Lato"/>
              </a:rPr>
              <a:t>                                </a:t>
            </a:r>
            <a:r>
              <a:rPr lang="en">
                <a:solidFill>
                  <a:srgbClr val="38761D"/>
                </a:solidFill>
                <a:latin typeface="Lato"/>
                <a:ea typeface="Lato"/>
                <a:cs typeface="Lato"/>
                <a:sym typeface="Lato"/>
              </a:rPr>
              <a:t>|</a:t>
            </a:r>
            <a:r>
              <a:rPr lang="en" sz="1600">
                <a:solidFill>
                  <a:srgbClr val="38761D"/>
                </a:solidFill>
                <a:latin typeface="Lato"/>
                <a:ea typeface="Lato"/>
                <a:cs typeface="Lato"/>
                <a:sym typeface="Lato"/>
              </a:rPr>
              <a:t>0</a:t>
            </a:r>
            <a:r>
              <a:rPr lang="en" sz="1800">
                <a:solidFill>
                  <a:srgbClr val="38761D"/>
                </a:solidFill>
                <a:latin typeface="Lato"/>
                <a:ea typeface="Lato"/>
                <a:cs typeface="Lato"/>
                <a:sym typeface="Lato"/>
              </a:rPr>
              <a:t>&gt;</a:t>
            </a:r>
            <a:r>
              <a:rPr lang="en" sz="1800">
                <a:solidFill>
                  <a:srgbClr val="990000"/>
                </a:solidFill>
                <a:latin typeface="Lato"/>
                <a:ea typeface="Lato"/>
                <a:cs typeface="Lato"/>
                <a:sym typeface="Lato"/>
              </a:rPr>
              <a:t> </a:t>
            </a:r>
            <a:r>
              <a:rPr lang="en" sz="1800">
                <a:solidFill>
                  <a:srgbClr val="BF9000"/>
                </a:solidFill>
                <a:latin typeface="Lato"/>
                <a:ea typeface="Lato"/>
                <a:cs typeface="Lato"/>
                <a:sym typeface="Lato"/>
              </a:rPr>
              <a:t> </a:t>
            </a:r>
            <a:endParaRPr sz="1800">
              <a:solidFill>
                <a:srgbClr val="BF9000"/>
              </a:solidFill>
              <a:latin typeface="Lato"/>
              <a:ea typeface="Lato"/>
              <a:cs typeface="Lato"/>
              <a:sym typeface="Lato"/>
            </a:endParaRPr>
          </a:p>
        </p:txBody>
      </p:sp>
      <p:sp>
        <p:nvSpPr>
          <p:cNvPr id="228" name="Shape 228"/>
          <p:cNvSpPr txBox="1"/>
          <p:nvPr>
            <p:ph type="title"/>
          </p:nvPr>
        </p:nvSpPr>
        <p:spPr>
          <a:xfrm>
            <a:off x="1202250" y="590300"/>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Geometric Interpretation of K-level system</a:t>
            </a:r>
            <a:endParaRPr/>
          </a:p>
        </p:txBody>
      </p:sp>
      <p:cxnSp>
        <p:nvCxnSpPr>
          <p:cNvPr id="229" name="Shape 229"/>
          <p:cNvCxnSpPr/>
          <p:nvPr/>
        </p:nvCxnSpPr>
        <p:spPr>
          <a:xfrm>
            <a:off x="2874288" y="4887225"/>
            <a:ext cx="1719300" cy="4800"/>
          </a:xfrm>
          <a:prstGeom prst="straightConnector1">
            <a:avLst/>
          </a:prstGeom>
          <a:noFill/>
          <a:ln cap="flat" cmpd="sng" w="19050">
            <a:solidFill>
              <a:srgbClr val="38761D"/>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3" name="Shape 233"/>
        <p:cNvGrpSpPr/>
        <p:nvPr/>
      </p:nvGrpSpPr>
      <p:grpSpPr>
        <a:xfrm>
          <a:off x="0" y="0"/>
          <a:ext cx="0" cy="0"/>
          <a:chOff x="0" y="0"/>
          <a:chExt cx="0" cy="0"/>
        </a:xfrm>
      </p:grpSpPr>
      <p:cxnSp>
        <p:nvCxnSpPr>
          <p:cNvPr id="234" name="Shape 234"/>
          <p:cNvCxnSpPr/>
          <p:nvPr/>
        </p:nvCxnSpPr>
        <p:spPr>
          <a:xfrm rot="10800000">
            <a:off x="2259146" y="2017950"/>
            <a:ext cx="626100" cy="1169400"/>
          </a:xfrm>
          <a:prstGeom prst="straightConnector1">
            <a:avLst/>
          </a:prstGeom>
          <a:noFill/>
          <a:ln cap="flat" cmpd="sng" w="19050">
            <a:solidFill>
              <a:srgbClr val="000000"/>
            </a:solidFill>
            <a:prstDash val="solid"/>
            <a:round/>
            <a:headEnd len="lg" w="lg" type="none"/>
            <a:tailEnd len="lg" w="lg" type="triangle"/>
          </a:ln>
        </p:spPr>
      </p:cxnSp>
      <p:cxnSp>
        <p:nvCxnSpPr>
          <p:cNvPr id="235" name="Shape 235"/>
          <p:cNvCxnSpPr/>
          <p:nvPr/>
        </p:nvCxnSpPr>
        <p:spPr>
          <a:xfrm flipH="1" rot="10800000">
            <a:off x="2863313" y="2506650"/>
            <a:ext cx="1335000" cy="680700"/>
          </a:xfrm>
          <a:prstGeom prst="straightConnector1">
            <a:avLst/>
          </a:prstGeom>
          <a:noFill/>
          <a:ln cap="flat" cmpd="sng" w="19050">
            <a:solidFill>
              <a:srgbClr val="000000"/>
            </a:solidFill>
            <a:prstDash val="solid"/>
            <a:round/>
            <a:headEnd len="lg" w="lg" type="none"/>
            <a:tailEnd len="lg" w="lg" type="triangle"/>
          </a:ln>
        </p:spPr>
      </p:cxnSp>
      <p:cxnSp>
        <p:nvCxnSpPr>
          <p:cNvPr id="236" name="Shape 236"/>
          <p:cNvCxnSpPr/>
          <p:nvPr/>
        </p:nvCxnSpPr>
        <p:spPr>
          <a:xfrm flipH="1" rot="10800000">
            <a:off x="2863313" y="2017950"/>
            <a:ext cx="690000" cy="1169400"/>
          </a:xfrm>
          <a:prstGeom prst="straightConnector1">
            <a:avLst/>
          </a:prstGeom>
          <a:noFill/>
          <a:ln cap="flat" cmpd="sng" w="19050">
            <a:solidFill>
              <a:srgbClr val="000000"/>
            </a:solidFill>
            <a:prstDash val="solid"/>
            <a:round/>
            <a:headEnd len="lg" w="lg" type="none"/>
            <a:tailEnd len="lg" w="lg" type="triangle"/>
          </a:ln>
        </p:spPr>
      </p:cxnSp>
      <p:sp>
        <p:nvSpPr>
          <p:cNvPr id="237" name="Shape 237"/>
          <p:cNvSpPr txBox="1"/>
          <p:nvPr/>
        </p:nvSpPr>
        <p:spPr>
          <a:xfrm>
            <a:off x="1496750" y="1124550"/>
            <a:ext cx="5821500" cy="295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latin typeface="Lato"/>
              <a:ea typeface="Lato"/>
              <a:cs typeface="Lato"/>
              <a:sym typeface="Lato"/>
            </a:endParaRPr>
          </a:p>
          <a:p>
            <a:pPr indent="0" lvl="0" marL="0" rtl="0">
              <a:spcBef>
                <a:spcPts val="0"/>
              </a:spcBef>
              <a:spcAft>
                <a:spcPts val="0"/>
              </a:spcAft>
              <a:buNone/>
            </a:pPr>
            <a:r>
              <a:rPr lang="en">
                <a:latin typeface="Lato"/>
                <a:ea typeface="Lato"/>
                <a:cs typeface="Lato"/>
                <a:sym typeface="Lato"/>
              </a:rPr>
              <a:t>Orthogonal</a:t>
            </a:r>
            <a:endParaRPr sz="1800">
              <a:latin typeface="Lato"/>
              <a:ea typeface="Lato"/>
              <a:cs typeface="Lato"/>
              <a:sym typeface="Lato"/>
            </a:endParaRPr>
          </a:p>
          <a:p>
            <a:pPr indent="0" lvl="0" marL="0" rtl="0">
              <a:spcBef>
                <a:spcPts val="0"/>
              </a:spcBef>
              <a:spcAft>
                <a:spcPts val="0"/>
              </a:spcAft>
              <a:buNone/>
            </a:pPr>
            <a:r>
              <a:rPr lang="en">
                <a:latin typeface="Lato"/>
                <a:ea typeface="Lato"/>
                <a:cs typeface="Lato"/>
                <a:sym typeface="Lato"/>
              </a:rPr>
              <a:t>Subspace of u</a:t>
            </a:r>
            <a:r>
              <a:rPr lang="en" sz="1800">
                <a:latin typeface="Lato"/>
                <a:ea typeface="Lato"/>
                <a:cs typeface="Lato"/>
                <a:sym typeface="Lato"/>
              </a:rPr>
              <a:t>             </a:t>
            </a:r>
            <a:r>
              <a:rPr lang="en">
                <a:latin typeface="Lato"/>
                <a:ea typeface="Lato"/>
                <a:cs typeface="Lato"/>
                <a:sym typeface="Lato"/>
              </a:rPr>
              <a:t>|</a:t>
            </a:r>
            <a:r>
              <a:rPr lang="en" sz="1600">
                <a:latin typeface="Lato"/>
                <a:ea typeface="Lato"/>
                <a:cs typeface="Lato"/>
                <a:sym typeface="Lato"/>
              </a:rPr>
              <a:t>Ψ</a:t>
            </a:r>
            <a:r>
              <a:rPr lang="en" sz="1800">
                <a:latin typeface="Lato"/>
                <a:ea typeface="Lato"/>
                <a:cs typeface="Lato"/>
                <a:sym typeface="Lato"/>
              </a:rPr>
              <a:t>&gt; = </a:t>
            </a:r>
            <a:r>
              <a:rPr lang="en" sz="2000">
                <a:latin typeface="Lato"/>
                <a:ea typeface="Lato"/>
                <a:cs typeface="Lato"/>
                <a:sym typeface="Lato"/>
              </a:rPr>
              <a:t>𝚺 </a:t>
            </a:r>
            <a:r>
              <a:rPr lang="en" sz="1800">
                <a:latin typeface="Lato"/>
                <a:ea typeface="Lato"/>
                <a:cs typeface="Lato"/>
                <a:sym typeface="Lato"/>
              </a:rPr>
              <a:t>α</a:t>
            </a:r>
            <a:r>
              <a:rPr lang="en" sz="800">
                <a:latin typeface="Lato"/>
                <a:ea typeface="Lato"/>
                <a:cs typeface="Lato"/>
                <a:sym typeface="Lato"/>
              </a:rPr>
              <a:t>x</a:t>
            </a:r>
            <a:r>
              <a:rPr lang="en" sz="600">
                <a:latin typeface="Lato"/>
                <a:ea typeface="Lato"/>
                <a:cs typeface="Lato"/>
                <a:sym typeface="Lato"/>
              </a:rPr>
              <a:t>  </a:t>
            </a:r>
            <a:r>
              <a:rPr lang="en">
                <a:latin typeface="Lato"/>
                <a:ea typeface="Lato"/>
                <a:cs typeface="Lato"/>
                <a:sym typeface="Lato"/>
              </a:rPr>
              <a:t>|x</a:t>
            </a:r>
            <a:r>
              <a:rPr lang="en" sz="1800">
                <a:latin typeface="Lato"/>
                <a:ea typeface="Lato"/>
                <a:cs typeface="Lato"/>
                <a:sym typeface="Lato"/>
              </a:rPr>
              <a:t>&gt;</a:t>
            </a:r>
            <a:r>
              <a:rPr lang="en" sz="1800">
                <a:latin typeface="Lato"/>
                <a:ea typeface="Lato"/>
                <a:cs typeface="Lato"/>
                <a:sym typeface="Lato"/>
              </a:rPr>
              <a:t> </a:t>
            </a:r>
            <a:endParaRPr sz="1800">
              <a:latin typeface="Lato"/>
              <a:ea typeface="Lato"/>
              <a:cs typeface="Lato"/>
              <a:sym typeface="Lato"/>
            </a:endParaRPr>
          </a:p>
          <a:p>
            <a:pPr indent="0" lvl="0" marL="0" rtl="0">
              <a:spcBef>
                <a:spcPts val="0"/>
              </a:spcBef>
              <a:spcAft>
                <a:spcPts val="0"/>
              </a:spcAft>
              <a:buNone/>
            </a:pPr>
            <a:r>
              <a:rPr lang="en" sz="1800">
                <a:latin typeface="Lato"/>
                <a:ea typeface="Lato"/>
                <a:cs typeface="Lato"/>
                <a:sym typeface="Lato"/>
              </a:rPr>
              <a:t>  </a:t>
            </a:r>
            <a:endParaRPr sz="1800">
              <a:latin typeface="Lato"/>
              <a:ea typeface="Lato"/>
              <a:cs typeface="Lato"/>
              <a:sym typeface="Lato"/>
            </a:endParaRPr>
          </a:p>
          <a:p>
            <a:pPr indent="0" lvl="0" marL="0" rtl="0">
              <a:spcBef>
                <a:spcPts val="0"/>
              </a:spcBef>
              <a:spcAft>
                <a:spcPts val="0"/>
              </a:spcAft>
              <a:buNone/>
            </a:pPr>
            <a:r>
              <a:rPr lang="en" sz="1800">
                <a:latin typeface="Lato"/>
                <a:ea typeface="Lato"/>
                <a:cs typeface="Lato"/>
                <a:sym typeface="Lato"/>
              </a:rPr>
              <a:t>                          </a:t>
            </a:r>
            <a:endParaRPr sz="1800">
              <a:latin typeface="Lato"/>
              <a:ea typeface="Lato"/>
              <a:cs typeface="Lato"/>
              <a:sym typeface="Lato"/>
            </a:endParaRPr>
          </a:p>
          <a:p>
            <a:pPr indent="0" lvl="0" marL="0" rtl="0">
              <a:spcBef>
                <a:spcPts val="0"/>
              </a:spcBef>
              <a:spcAft>
                <a:spcPts val="0"/>
              </a:spcAft>
              <a:buNone/>
            </a:pPr>
            <a:r>
              <a:rPr lang="en" sz="1800">
                <a:latin typeface="Lato"/>
                <a:ea typeface="Lato"/>
                <a:cs typeface="Lato"/>
                <a:sym typeface="Lato"/>
              </a:rPr>
              <a:t>   					     |u&gt; = 1/</a:t>
            </a:r>
            <a:r>
              <a:rPr lang="en">
                <a:latin typeface="Lato"/>
                <a:ea typeface="Lato"/>
                <a:cs typeface="Lato"/>
                <a:sym typeface="Lato"/>
              </a:rPr>
              <a:t>√</a:t>
            </a:r>
            <a:r>
              <a:rPr lang="en"/>
              <a:t>N</a:t>
            </a:r>
            <a:r>
              <a:rPr lang="en" sz="1800">
                <a:latin typeface="Lato"/>
                <a:ea typeface="Lato"/>
                <a:cs typeface="Lato"/>
                <a:sym typeface="Lato"/>
              </a:rPr>
              <a:t> </a:t>
            </a:r>
            <a:r>
              <a:rPr lang="en" sz="2000">
                <a:latin typeface="Lato"/>
                <a:ea typeface="Lato"/>
                <a:cs typeface="Lato"/>
                <a:sym typeface="Lato"/>
              </a:rPr>
              <a:t>𝚺</a:t>
            </a:r>
            <a:r>
              <a:rPr lang="en">
                <a:latin typeface="Lato"/>
                <a:ea typeface="Lato"/>
                <a:cs typeface="Lato"/>
                <a:sym typeface="Lato"/>
              </a:rPr>
              <a:t>|x</a:t>
            </a:r>
            <a:r>
              <a:rPr lang="en" sz="1800">
                <a:latin typeface="Lato"/>
                <a:ea typeface="Lato"/>
                <a:cs typeface="Lato"/>
                <a:sym typeface="Lato"/>
              </a:rPr>
              <a:t>&gt; </a:t>
            </a:r>
            <a:endParaRPr sz="1800">
              <a:latin typeface="Lato"/>
              <a:ea typeface="Lato"/>
              <a:cs typeface="Lato"/>
              <a:sym typeface="Lato"/>
            </a:endParaRPr>
          </a:p>
          <a:p>
            <a:pPr indent="0" lvl="0" marL="0">
              <a:spcBef>
                <a:spcPts val="0"/>
              </a:spcBef>
              <a:spcAft>
                <a:spcPts val="0"/>
              </a:spcAft>
              <a:buNone/>
            </a:pPr>
            <a:r>
              <a:rPr lang="en" sz="1800">
                <a:latin typeface="Lato"/>
                <a:ea typeface="Lato"/>
                <a:cs typeface="Lato"/>
                <a:sym typeface="Lato"/>
              </a:rPr>
              <a:t>                                </a:t>
            </a:r>
            <a:endParaRPr>
              <a:latin typeface="Lato"/>
              <a:ea typeface="Lato"/>
              <a:cs typeface="Lato"/>
              <a:sym typeface="Lato"/>
            </a:endParaRPr>
          </a:p>
          <a:p>
            <a:pPr indent="0" lvl="0" marL="0">
              <a:spcBef>
                <a:spcPts val="0"/>
              </a:spcBef>
              <a:spcAft>
                <a:spcPts val="0"/>
              </a:spcAft>
              <a:buNone/>
            </a:pPr>
            <a:r>
              <a:rPr lang="en">
                <a:latin typeface="Lato"/>
                <a:ea typeface="Lato"/>
                <a:cs typeface="Lato"/>
                <a:sym typeface="Lato"/>
              </a:rPr>
              <a:t>						Reflection of |</a:t>
            </a:r>
            <a:r>
              <a:rPr lang="en" sz="1600">
                <a:latin typeface="Lato"/>
                <a:ea typeface="Lato"/>
                <a:cs typeface="Lato"/>
                <a:sym typeface="Lato"/>
              </a:rPr>
              <a:t>Ψ</a:t>
            </a:r>
            <a:r>
              <a:rPr lang="en" sz="1800">
                <a:latin typeface="Lato"/>
                <a:ea typeface="Lato"/>
                <a:cs typeface="Lato"/>
                <a:sym typeface="Lato"/>
              </a:rPr>
              <a:t>&gt; </a:t>
            </a:r>
            <a:endParaRPr sz="1800">
              <a:latin typeface="Lato"/>
              <a:ea typeface="Lato"/>
              <a:cs typeface="Lato"/>
              <a:sym typeface="Lato"/>
            </a:endParaRPr>
          </a:p>
          <a:p>
            <a:pPr indent="457200" lvl="0" marL="2286000" rtl="0">
              <a:spcBef>
                <a:spcPts val="0"/>
              </a:spcBef>
              <a:spcAft>
                <a:spcPts val="0"/>
              </a:spcAft>
              <a:buNone/>
            </a:pPr>
            <a:r>
              <a:rPr lang="en">
                <a:latin typeface="Lato"/>
                <a:ea typeface="Lato"/>
                <a:cs typeface="Lato"/>
                <a:sym typeface="Lato"/>
              </a:rPr>
              <a:t>  about  u</a:t>
            </a:r>
            <a:endParaRPr>
              <a:latin typeface="Lato"/>
              <a:ea typeface="Lato"/>
              <a:cs typeface="Lato"/>
              <a:sym typeface="Lato"/>
            </a:endParaRPr>
          </a:p>
        </p:txBody>
      </p:sp>
      <p:cxnSp>
        <p:nvCxnSpPr>
          <p:cNvPr id="238" name="Shape 238"/>
          <p:cNvCxnSpPr/>
          <p:nvPr/>
        </p:nvCxnSpPr>
        <p:spPr>
          <a:xfrm>
            <a:off x="2863313" y="3187350"/>
            <a:ext cx="1435800" cy="69900"/>
          </a:xfrm>
          <a:prstGeom prst="straightConnector1">
            <a:avLst/>
          </a:prstGeom>
          <a:noFill/>
          <a:ln cap="flat" cmpd="sng" w="19050">
            <a:solidFill>
              <a:srgbClr val="000000"/>
            </a:solidFill>
            <a:prstDash val="solid"/>
            <a:round/>
            <a:headEnd len="lg" w="lg" type="none"/>
            <a:tailEnd len="lg" w="lg" type="triangle"/>
          </a:ln>
        </p:spPr>
      </p:cxnSp>
      <p:cxnSp>
        <p:nvCxnSpPr>
          <p:cNvPr id="239" name="Shape 239"/>
          <p:cNvCxnSpPr/>
          <p:nvPr/>
        </p:nvCxnSpPr>
        <p:spPr>
          <a:xfrm>
            <a:off x="2873145" y="3164850"/>
            <a:ext cx="603300" cy="1003200"/>
          </a:xfrm>
          <a:prstGeom prst="straightConnector1">
            <a:avLst/>
          </a:prstGeom>
          <a:noFill/>
          <a:ln cap="flat" cmpd="sng" w="19050">
            <a:solidFill>
              <a:srgbClr val="000000"/>
            </a:solidFill>
            <a:prstDash val="solid"/>
            <a:round/>
            <a:headEnd len="lg" w="lg" type="none"/>
            <a:tailEnd len="lg" w="lg" type="triangle"/>
          </a:ln>
        </p:spPr>
      </p:cxnSp>
      <p:cxnSp>
        <p:nvCxnSpPr>
          <p:cNvPr id="240" name="Shape 240"/>
          <p:cNvCxnSpPr/>
          <p:nvPr/>
        </p:nvCxnSpPr>
        <p:spPr>
          <a:xfrm>
            <a:off x="3553300" y="2061775"/>
            <a:ext cx="723900" cy="1217400"/>
          </a:xfrm>
          <a:prstGeom prst="straightConnector1">
            <a:avLst/>
          </a:prstGeom>
          <a:noFill/>
          <a:ln cap="flat" cmpd="sng" w="28575">
            <a:solidFill>
              <a:srgbClr val="000000"/>
            </a:solidFill>
            <a:prstDash val="dot"/>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Q</a:t>
            </a:r>
            <a:r>
              <a:rPr lang="en"/>
              <a:t>uantum Gates</a:t>
            </a:r>
            <a:endParaRPr/>
          </a:p>
        </p:txBody>
      </p:sp>
      <p:sp>
        <p:nvSpPr>
          <p:cNvPr id="246" name="Shape 246"/>
          <p:cNvSpPr txBox="1"/>
          <p:nvPr/>
        </p:nvSpPr>
        <p:spPr>
          <a:xfrm>
            <a:off x="667475" y="1454025"/>
            <a:ext cx="1452900" cy="535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1"/>
              </a:buClr>
              <a:buSzPts val="1800"/>
              <a:buFont typeface="Montserrat"/>
              <a:buChar char="●"/>
            </a:pPr>
            <a:r>
              <a:rPr lang="en" sz="1800">
                <a:solidFill>
                  <a:schemeClr val="lt1"/>
                </a:solidFill>
                <a:latin typeface="Montserrat"/>
                <a:ea typeface="Montserrat"/>
                <a:cs typeface="Montserrat"/>
                <a:sym typeface="Montserrat"/>
              </a:rPr>
              <a:t>Bit Flip</a:t>
            </a:r>
            <a:endParaRPr sz="1800">
              <a:solidFill>
                <a:schemeClr val="lt1"/>
              </a:solidFill>
              <a:latin typeface="Montserrat"/>
              <a:ea typeface="Montserrat"/>
              <a:cs typeface="Montserrat"/>
              <a:sym typeface="Montserrat"/>
            </a:endParaRPr>
          </a:p>
        </p:txBody>
      </p:sp>
      <p:sp>
        <p:nvSpPr>
          <p:cNvPr id="247" name="Shape 247"/>
          <p:cNvSpPr/>
          <p:nvPr/>
        </p:nvSpPr>
        <p:spPr>
          <a:xfrm>
            <a:off x="3999800" y="1988800"/>
            <a:ext cx="1044300" cy="6126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X</a:t>
            </a:r>
            <a:endParaRPr b="1" sz="3000">
              <a:solidFill>
                <a:schemeClr val="dk1"/>
              </a:solidFill>
              <a:latin typeface="Montserrat"/>
              <a:ea typeface="Montserrat"/>
              <a:cs typeface="Montserrat"/>
              <a:sym typeface="Montserrat"/>
            </a:endParaRPr>
          </a:p>
        </p:txBody>
      </p:sp>
      <p:cxnSp>
        <p:nvCxnSpPr>
          <p:cNvPr id="248" name="Shape 248"/>
          <p:cNvCxnSpPr>
            <a:endCxn id="247" idx="1"/>
          </p:cNvCxnSpPr>
          <p:nvPr/>
        </p:nvCxnSpPr>
        <p:spPr>
          <a:xfrm>
            <a:off x="3344300" y="228880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249" name="Shape 249"/>
          <p:cNvCxnSpPr/>
          <p:nvPr/>
        </p:nvCxnSpPr>
        <p:spPr>
          <a:xfrm>
            <a:off x="5044100" y="2288775"/>
            <a:ext cx="655500" cy="6300"/>
          </a:xfrm>
          <a:prstGeom prst="straightConnector1">
            <a:avLst/>
          </a:prstGeom>
          <a:noFill/>
          <a:ln cap="flat" cmpd="sng" w="28575">
            <a:solidFill>
              <a:schemeClr val="dk2"/>
            </a:solidFill>
            <a:prstDash val="solid"/>
            <a:round/>
            <a:headEnd len="lg" w="lg" type="none"/>
            <a:tailEnd len="lg" w="lg" type="triangle"/>
          </a:ln>
        </p:spPr>
      </p:cxnSp>
      <p:sp>
        <p:nvSpPr>
          <p:cNvPr id="250" name="Shape 250"/>
          <p:cNvSpPr txBox="1"/>
          <p:nvPr/>
        </p:nvSpPr>
        <p:spPr>
          <a:xfrm>
            <a:off x="1833150" y="2047500"/>
            <a:ext cx="1511100" cy="35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0</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|0</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1</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|1</a:t>
            </a:r>
            <a:r>
              <a:rPr lang="en" sz="1800">
                <a:solidFill>
                  <a:srgbClr val="FFFFFF"/>
                </a:solidFill>
                <a:latin typeface="Lato"/>
                <a:ea typeface="Lato"/>
                <a:cs typeface="Lato"/>
                <a:sym typeface="Lato"/>
              </a:rPr>
              <a:t>&gt;</a:t>
            </a:r>
            <a:endParaRPr>
              <a:solidFill>
                <a:srgbClr val="FFFFFF"/>
              </a:solidFill>
            </a:endParaRPr>
          </a:p>
        </p:txBody>
      </p:sp>
      <p:sp>
        <p:nvSpPr>
          <p:cNvPr id="251" name="Shape 251"/>
          <p:cNvSpPr txBox="1"/>
          <p:nvPr/>
        </p:nvSpPr>
        <p:spPr>
          <a:xfrm>
            <a:off x="5763125" y="2047500"/>
            <a:ext cx="15111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1</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|0</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0</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|1</a:t>
            </a:r>
            <a:r>
              <a:rPr lang="en" sz="1800">
                <a:solidFill>
                  <a:srgbClr val="FFFFFF"/>
                </a:solidFill>
                <a:latin typeface="Lato"/>
                <a:ea typeface="Lato"/>
                <a:cs typeface="Lato"/>
                <a:sym typeface="Lato"/>
              </a:rPr>
              <a:t>&gt;</a:t>
            </a:r>
            <a:endParaRPr>
              <a:solidFill>
                <a:srgbClr val="FFFFFF"/>
              </a:solidFill>
            </a:endParaRPr>
          </a:p>
        </p:txBody>
      </p:sp>
      <p:sp>
        <p:nvSpPr>
          <p:cNvPr id="252" name="Shape 252"/>
          <p:cNvSpPr txBox="1"/>
          <p:nvPr/>
        </p:nvSpPr>
        <p:spPr>
          <a:xfrm>
            <a:off x="2799875" y="3122075"/>
            <a:ext cx="3255300" cy="155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Lato"/>
                <a:ea typeface="Lato"/>
                <a:cs typeface="Lato"/>
                <a:sym typeface="Lato"/>
              </a:rPr>
              <a:t>Transformation matrix is </a:t>
            </a:r>
            <a:endParaRPr>
              <a:solidFill>
                <a:srgbClr val="FFFFFF"/>
              </a:solidFill>
              <a:latin typeface="Lato"/>
              <a:ea typeface="Lato"/>
              <a:cs typeface="Lato"/>
              <a:sym typeface="Lato"/>
            </a:endParaRPr>
          </a:p>
          <a:p>
            <a:pPr indent="0" lvl="0" marL="0">
              <a:spcBef>
                <a:spcPts val="0"/>
              </a:spcBef>
              <a:spcAft>
                <a:spcPts val="0"/>
              </a:spcAft>
              <a:buNone/>
            </a:pPr>
            <a:r>
              <a:t/>
            </a:r>
            <a:endParaRPr>
              <a:solidFill>
                <a:srgbClr val="FFFFFF"/>
              </a:solidFill>
              <a:latin typeface="Lato"/>
              <a:ea typeface="Lato"/>
              <a:cs typeface="Lato"/>
              <a:sym typeface="Lato"/>
            </a:endParaRPr>
          </a:p>
          <a:p>
            <a:pPr indent="0" lvl="0" marL="0">
              <a:spcBef>
                <a:spcPts val="0"/>
              </a:spcBef>
              <a:spcAft>
                <a:spcPts val="0"/>
              </a:spcAft>
              <a:buNone/>
            </a:pPr>
            <a:r>
              <a:rPr lang="en">
                <a:solidFill>
                  <a:srgbClr val="FFFFFF"/>
                </a:solidFill>
                <a:latin typeface="Lato"/>
                <a:ea typeface="Lato"/>
                <a:cs typeface="Lato"/>
                <a:sym typeface="Lato"/>
              </a:rPr>
              <a:t>		0	1</a:t>
            </a:r>
            <a:endParaRPr>
              <a:solidFill>
                <a:srgbClr val="FFFFFF"/>
              </a:solidFill>
              <a:latin typeface="Lato"/>
              <a:ea typeface="Lato"/>
              <a:cs typeface="Lato"/>
              <a:sym typeface="Lato"/>
            </a:endParaRPr>
          </a:p>
          <a:p>
            <a:pPr indent="0" lvl="0" marL="0">
              <a:spcBef>
                <a:spcPts val="0"/>
              </a:spcBef>
              <a:spcAft>
                <a:spcPts val="0"/>
              </a:spcAft>
              <a:buNone/>
            </a:pPr>
            <a:r>
              <a:rPr lang="en" sz="1200">
                <a:solidFill>
                  <a:srgbClr val="FFFFFF"/>
                </a:solidFill>
                <a:latin typeface="Lato"/>
                <a:ea typeface="Lato"/>
                <a:cs typeface="Lato"/>
                <a:sym typeface="Lato"/>
              </a:rPr>
              <a:t>        X = </a:t>
            </a:r>
            <a:endParaRPr sz="1200">
              <a:solidFill>
                <a:srgbClr val="FFFFFF"/>
              </a:solidFill>
              <a:latin typeface="Lato"/>
              <a:ea typeface="Lato"/>
              <a:cs typeface="Lato"/>
              <a:sym typeface="Lato"/>
            </a:endParaRPr>
          </a:p>
          <a:p>
            <a:pPr indent="0" lvl="0" marL="0">
              <a:spcBef>
                <a:spcPts val="0"/>
              </a:spcBef>
              <a:spcAft>
                <a:spcPts val="0"/>
              </a:spcAft>
              <a:buNone/>
            </a:pPr>
            <a:r>
              <a:rPr lang="en">
                <a:solidFill>
                  <a:srgbClr val="FFFFFF"/>
                </a:solidFill>
                <a:latin typeface="Lato"/>
                <a:ea typeface="Lato"/>
                <a:cs typeface="Lato"/>
                <a:sym typeface="Lato"/>
              </a:rPr>
              <a:t>		1	0</a:t>
            </a:r>
            <a:endParaRPr>
              <a:solidFill>
                <a:srgbClr val="FFFFFF"/>
              </a:solidFill>
              <a:latin typeface="Lato"/>
              <a:ea typeface="Lato"/>
              <a:cs typeface="Lato"/>
              <a:sym typeface="Lato"/>
            </a:endParaRPr>
          </a:p>
        </p:txBody>
      </p:sp>
      <p:cxnSp>
        <p:nvCxnSpPr>
          <p:cNvPr id="253" name="Shape 253"/>
          <p:cNvCxnSpPr/>
          <p:nvPr/>
        </p:nvCxnSpPr>
        <p:spPr>
          <a:xfrm>
            <a:off x="3610925" y="3566475"/>
            <a:ext cx="2400" cy="763200"/>
          </a:xfrm>
          <a:prstGeom prst="straightConnector1">
            <a:avLst/>
          </a:prstGeom>
          <a:noFill/>
          <a:ln cap="flat" cmpd="sng" w="9525">
            <a:solidFill>
              <a:srgbClr val="FFFFFF"/>
            </a:solidFill>
            <a:prstDash val="solid"/>
            <a:round/>
            <a:headEnd len="lg" w="lg" type="none"/>
            <a:tailEnd len="lg" w="lg" type="none"/>
          </a:ln>
        </p:spPr>
      </p:cxnSp>
      <p:cxnSp>
        <p:nvCxnSpPr>
          <p:cNvPr id="254" name="Shape 254"/>
          <p:cNvCxnSpPr/>
          <p:nvPr/>
        </p:nvCxnSpPr>
        <p:spPr>
          <a:xfrm>
            <a:off x="4570800" y="3566475"/>
            <a:ext cx="2400" cy="763200"/>
          </a:xfrm>
          <a:prstGeom prst="straightConnector1">
            <a:avLst/>
          </a:prstGeom>
          <a:noFill/>
          <a:ln cap="flat" cmpd="sng" w="9525">
            <a:solidFill>
              <a:srgbClr val="FFFFFF"/>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Q</a:t>
            </a:r>
            <a:r>
              <a:rPr lang="en"/>
              <a:t>uantum Gates</a:t>
            </a:r>
            <a:endParaRPr/>
          </a:p>
        </p:txBody>
      </p:sp>
      <p:sp>
        <p:nvSpPr>
          <p:cNvPr id="260" name="Shape 260"/>
          <p:cNvSpPr txBox="1"/>
          <p:nvPr/>
        </p:nvSpPr>
        <p:spPr>
          <a:xfrm>
            <a:off x="667475" y="1454025"/>
            <a:ext cx="2132400" cy="535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1"/>
              </a:buClr>
              <a:buSzPts val="1800"/>
              <a:buFont typeface="Montserrat"/>
              <a:buChar char="●"/>
            </a:pPr>
            <a:r>
              <a:rPr lang="en" sz="1800">
                <a:solidFill>
                  <a:schemeClr val="lt1"/>
                </a:solidFill>
                <a:latin typeface="Montserrat"/>
                <a:ea typeface="Montserrat"/>
                <a:cs typeface="Montserrat"/>
                <a:sym typeface="Montserrat"/>
              </a:rPr>
              <a:t>Phase</a:t>
            </a:r>
            <a:r>
              <a:rPr lang="en" sz="1800">
                <a:solidFill>
                  <a:schemeClr val="lt1"/>
                </a:solidFill>
                <a:latin typeface="Montserrat"/>
                <a:ea typeface="Montserrat"/>
                <a:cs typeface="Montserrat"/>
                <a:sym typeface="Montserrat"/>
              </a:rPr>
              <a:t> Flip</a:t>
            </a:r>
            <a:endParaRPr sz="1800">
              <a:solidFill>
                <a:schemeClr val="lt1"/>
              </a:solidFill>
              <a:latin typeface="Montserrat"/>
              <a:ea typeface="Montserrat"/>
              <a:cs typeface="Montserrat"/>
              <a:sym typeface="Montserrat"/>
            </a:endParaRPr>
          </a:p>
        </p:txBody>
      </p:sp>
      <p:sp>
        <p:nvSpPr>
          <p:cNvPr id="261" name="Shape 261"/>
          <p:cNvSpPr/>
          <p:nvPr/>
        </p:nvSpPr>
        <p:spPr>
          <a:xfrm>
            <a:off x="3999800" y="1988800"/>
            <a:ext cx="1044300" cy="6126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Z</a:t>
            </a:r>
            <a:endParaRPr b="1" sz="3000">
              <a:solidFill>
                <a:schemeClr val="dk1"/>
              </a:solidFill>
              <a:latin typeface="Montserrat"/>
              <a:ea typeface="Montserrat"/>
              <a:cs typeface="Montserrat"/>
              <a:sym typeface="Montserrat"/>
            </a:endParaRPr>
          </a:p>
        </p:txBody>
      </p:sp>
      <p:cxnSp>
        <p:nvCxnSpPr>
          <p:cNvPr id="262" name="Shape 262"/>
          <p:cNvCxnSpPr>
            <a:endCxn id="261" idx="1"/>
          </p:cNvCxnSpPr>
          <p:nvPr/>
        </p:nvCxnSpPr>
        <p:spPr>
          <a:xfrm>
            <a:off x="3344300" y="228880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263" name="Shape 263"/>
          <p:cNvCxnSpPr/>
          <p:nvPr/>
        </p:nvCxnSpPr>
        <p:spPr>
          <a:xfrm>
            <a:off x="5044100" y="2288775"/>
            <a:ext cx="655500" cy="6300"/>
          </a:xfrm>
          <a:prstGeom prst="straightConnector1">
            <a:avLst/>
          </a:prstGeom>
          <a:noFill/>
          <a:ln cap="flat" cmpd="sng" w="28575">
            <a:solidFill>
              <a:schemeClr val="dk2"/>
            </a:solidFill>
            <a:prstDash val="solid"/>
            <a:round/>
            <a:headEnd len="lg" w="lg" type="none"/>
            <a:tailEnd len="lg" w="lg" type="triangle"/>
          </a:ln>
        </p:spPr>
      </p:cxnSp>
      <p:sp>
        <p:nvSpPr>
          <p:cNvPr id="264" name="Shape 264"/>
          <p:cNvSpPr txBox="1"/>
          <p:nvPr/>
        </p:nvSpPr>
        <p:spPr>
          <a:xfrm>
            <a:off x="1833150" y="2047500"/>
            <a:ext cx="15111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0</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|0</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1</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|1</a:t>
            </a:r>
            <a:r>
              <a:rPr lang="en" sz="1800">
                <a:solidFill>
                  <a:srgbClr val="FFFFFF"/>
                </a:solidFill>
                <a:latin typeface="Lato"/>
                <a:ea typeface="Lato"/>
                <a:cs typeface="Lato"/>
                <a:sym typeface="Lato"/>
              </a:rPr>
              <a:t>&gt;</a:t>
            </a:r>
            <a:endParaRPr>
              <a:solidFill>
                <a:srgbClr val="FFFFFF"/>
              </a:solidFill>
            </a:endParaRPr>
          </a:p>
        </p:txBody>
      </p:sp>
      <p:sp>
        <p:nvSpPr>
          <p:cNvPr id="265" name="Shape 265"/>
          <p:cNvSpPr txBox="1"/>
          <p:nvPr/>
        </p:nvSpPr>
        <p:spPr>
          <a:xfrm>
            <a:off x="5763125" y="2047500"/>
            <a:ext cx="15111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0</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|0</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1</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|1</a:t>
            </a:r>
            <a:r>
              <a:rPr lang="en" sz="1800">
                <a:solidFill>
                  <a:srgbClr val="FFFFFF"/>
                </a:solidFill>
                <a:latin typeface="Lato"/>
                <a:ea typeface="Lato"/>
                <a:cs typeface="Lato"/>
                <a:sym typeface="Lato"/>
              </a:rPr>
              <a:t>&gt;</a:t>
            </a:r>
            <a:endParaRPr>
              <a:solidFill>
                <a:srgbClr val="FFFFFF"/>
              </a:solidFill>
            </a:endParaRPr>
          </a:p>
        </p:txBody>
      </p:sp>
      <p:sp>
        <p:nvSpPr>
          <p:cNvPr id="266" name="Shape 266"/>
          <p:cNvSpPr txBox="1"/>
          <p:nvPr/>
        </p:nvSpPr>
        <p:spPr>
          <a:xfrm>
            <a:off x="2799875" y="3122075"/>
            <a:ext cx="3255300" cy="15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Lato"/>
                <a:ea typeface="Lato"/>
                <a:cs typeface="Lato"/>
                <a:sym typeface="Lato"/>
              </a:rPr>
              <a:t>Transformation matrix is </a:t>
            </a:r>
            <a:endParaRPr>
              <a:solidFill>
                <a:srgbClr val="FFFFFF"/>
              </a:solidFill>
              <a:latin typeface="Lato"/>
              <a:ea typeface="Lato"/>
              <a:cs typeface="Lato"/>
              <a:sym typeface="Lato"/>
            </a:endParaRPr>
          </a:p>
          <a:p>
            <a:pPr indent="0" lvl="0" marL="0" rtl="0">
              <a:spcBef>
                <a:spcPts val="0"/>
              </a:spcBef>
              <a:spcAft>
                <a:spcPts val="0"/>
              </a:spcAft>
              <a:buNone/>
            </a:pPr>
            <a:r>
              <a:t/>
            </a:r>
            <a:endParaRPr>
              <a:solidFill>
                <a:srgbClr val="FFFFFF"/>
              </a:solidFill>
              <a:latin typeface="Lato"/>
              <a:ea typeface="Lato"/>
              <a:cs typeface="Lato"/>
              <a:sym typeface="Lato"/>
            </a:endParaRPr>
          </a:p>
          <a:p>
            <a:pPr indent="0" lvl="0" marL="0" rtl="0">
              <a:spcBef>
                <a:spcPts val="0"/>
              </a:spcBef>
              <a:spcAft>
                <a:spcPts val="0"/>
              </a:spcAft>
              <a:buNone/>
            </a:pPr>
            <a:r>
              <a:rPr lang="en">
                <a:solidFill>
                  <a:srgbClr val="FFFFFF"/>
                </a:solidFill>
                <a:latin typeface="Lato"/>
                <a:ea typeface="Lato"/>
                <a:cs typeface="Lato"/>
                <a:sym typeface="Lato"/>
              </a:rPr>
              <a:t>		1	0</a:t>
            </a:r>
            <a:endParaRPr>
              <a:solidFill>
                <a:srgbClr val="FFFFFF"/>
              </a:solidFill>
              <a:latin typeface="Lato"/>
              <a:ea typeface="Lato"/>
              <a:cs typeface="Lato"/>
              <a:sym typeface="Lato"/>
            </a:endParaRPr>
          </a:p>
          <a:p>
            <a:pPr indent="0" lvl="0" marL="0" rtl="0">
              <a:spcBef>
                <a:spcPts val="0"/>
              </a:spcBef>
              <a:spcAft>
                <a:spcPts val="0"/>
              </a:spcAft>
              <a:buNone/>
            </a:pPr>
            <a:r>
              <a:rPr lang="en" sz="1200">
                <a:solidFill>
                  <a:srgbClr val="FFFFFF"/>
                </a:solidFill>
                <a:latin typeface="Lato"/>
                <a:ea typeface="Lato"/>
                <a:cs typeface="Lato"/>
                <a:sym typeface="Lato"/>
              </a:rPr>
              <a:t>        Z = </a:t>
            </a:r>
            <a:endParaRPr sz="1200">
              <a:solidFill>
                <a:srgbClr val="FFFFFF"/>
              </a:solidFill>
              <a:latin typeface="Lato"/>
              <a:ea typeface="Lato"/>
              <a:cs typeface="Lato"/>
              <a:sym typeface="Lato"/>
            </a:endParaRPr>
          </a:p>
          <a:p>
            <a:pPr indent="0" lvl="0" marL="0" rtl="0">
              <a:spcBef>
                <a:spcPts val="0"/>
              </a:spcBef>
              <a:spcAft>
                <a:spcPts val="0"/>
              </a:spcAft>
              <a:buNone/>
            </a:pPr>
            <a:r>
              <a:rPr lang="en">
                <a:solidFill>
                  <a:srgbClr val="FFFFFF"/>
                </a:solidFill>
                <a:latin typeface="Lato"/>
                <a:ea typeface="Lato"/>
                <a:cs typeface="Lato"/>
                <a:sym typeface="Lato"/>
              </a:rPr>
              <a:t>		0	-1</a:t>
            </a:r>
            <a:endParaRPr>
              <a:solidFill>
                <a:srgbClr val="FFFFFF"/>
              </a:solidFill>
              <a:latin typeface="Lato"/>
              <a:ea typeface="Lato"/>
              <a:cs typeface="Lato"/>
              <a:sym typeface="Lato"/>
            </a:endParaRPr>
          </a:p>
        </p:txBody>
      </p:sp>
      <p:cxnSp>
        <p:nvCxnSpPr>
          <p:cNvPr id="267" name="Shape 267"/>
          <p:cNvCxnSpPr/>
          <p:nvPr/>
        </p:nvCxnSpPr>
        <p:spPr>
          <a:xfrm>
            <a:off x="3610925" y="3566475"/>
            <a:ext cx="2400" cy="763200"/>
          </a:xfrm>
          <a:prstGeom prst="straightConnector1">
            <a:avLst/>
          </a:prstGeom>
          <a:noFill/>
          <a:ln cap="flat" cmpd="sng" w="9525">
            <a:solidFill>
              <a:srgbClr val="FFFFFF"/>
            </a:solidFill>
            <a:prstDash val="solid"/>
            <a:round/>
            <a:headEnd len="lg" w="lg" type="none"/>
            <a:tailEnd len="lg" w="lg" type="none"/>
          </a:ln>
        </p:spPr>
      </p:cxnSp>
      <p:cxnSp>
        <p:nvCxnSpPr>
          <p:cNvPr id="268" name="Shape 268"/>
          <p:cNvCxnSpPr/>
          <p:nvPr/>
        </p:nvCxnSpPr>
        <p:spPr>
          <a:xfrm>
            <a:off x="4570800" y="3566475"/>
            <a:ext cx="2400" cy="763200"/>
          </a:xfrm>
          <a:prstGeom prst="straightConnector1">
            <a:avLst/>
          </a:prstGeom>
          <a:noFill/>
          <a:ln cap="flat" cmpd="sng" w="9525">
            <a:solidFill>
              <a:srgbClr val="FFFFFF"/>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Q</a:t>
            </a:r>
            <a:r>
              <a:rPr lang="en"/>
              <a:t>uantum Gates</a:t>
            </a:r>
            <a:endParaRPr/>
          </a:p>
        </p:txBody>
      </p:sp>
      <p:sp>
        <p:nvSpPr>
          <p:cNvPr id="274" name="Shape 274"/>
          <p:cNvSpPr txBox="1"/>
          <p:nvPr/>
        </p:nvSpPr>
        <p:spPr>
          <a:xfrm>
            <a:off x="667475" y="1454025"/>
            <a:ext cx="3332400" cy="535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lt1"/>
              </a:buClr>
              <a:buSzPts val="1800"/>
              <a:buFont typeface="Montserrat"/>
              <a:buChar char="●"/>
            </a:pPr>
            <a:r>
              <a:rPr lang="en" sz="1800">
                <a:solidFill>
                  <a:schemeClr val="lt1"/>
                </a:solidFill>
                <a:latin typeface="Montserrat"/>
                <a:ea typeface="Montserrat"/>
                <a:cs typeface="Montserrat"/>
                <a:sym typeface="Montserrat"/>
              </a:rPr>
              <a:t>Hadamard transform</a:t>
            </a:r>
            <a:endParaRPr sz="1800">
              <a:solidFill>
                <a:schemeClr val="lt1"/>
              </a:solidFill>
              <a:latin typeface="Montserrat"/>
              <a:ea typeface="Montserrat"/>
              <a:cs typeface="Montserrat"/>
              <a:sym typeface="Montserrat"/>
            </a:endParaRPr>
          </a:p>
        </p:txBody>
      </p:sp>
      <p:sp>
        <p:nvSpPr>
          <p:cNvPr id="275" name="Shape 275"/>
          <p:cNvSpPr/>
          <p:nvPr/>
        </p:nvSpPr>
        <p:spPr>
          <a:xfrm>
            <a:off x="3999800" y="1988800"/>
            <a:ext cx="1044300" cy="6126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sz="3000">
              <a:solidFill>
                <a:schemeClr val="dk1"/>
              </a:solidFill>
              <a:latin typeface="Montserrat"/>
              <a:ea typeface="Montserrat"/>
              <a:cs typeface="Montserrat"/>
              <a:sym typeface="Montserrat"/>
            </a:endParaRPr>
          </a:p>
        </p:txBody>
      </p:sp>
      <p:cxnSp>
        <p:nvCxnSpPr>
          <p:cNvPr id="276" name="Shape 276"/>
          <p:cNvCxnSpPr>
            <a:endCxn id="275" idx="1"/>
          </p:cNvCxnSpPr>
          <p:nvPr/>
        </p:nvCxnSpPr>
        <p:spPr>
          <a:xfrm>
            <a:off x="3344300" y="228880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277" name="Shape 277"/>
          <p:cNvCxnSpPr/>
          <p:nvPr/>
        </p:nvCxnSpPr>
        <p:spPr>
          <a:xfrm>
            <a:off x="5044100" y="2288775"/>
            <a:ext cx="655500" cy="6300"/>
          </a:xfrm>
          <a:prstGeom prst="straightConnector1">
            <a:avLst/>
          </a:prstGeom>
          <a:noFill/>
          <a:ln cap="flat" cmpd="sng" w="28575">
            <a:solidFill>
              <a:schemeClr val="dk2"/>
            </a:solidFill>
            <a:prstDash val="solid"/>
            <a:round/>
            <a:headEnd len="lg" w="lg" type="none"/>
            <a:tailEnd len="lg" w="lg" type="triangle"/>
          </a:ln>
        </p:spPr>
      </p:cxnSp>
      <p:sp>
        <p:nvSpPr>
          <p:cNvPr id="278" name="Shape 278"/>
          <p:cNvSpPr txBox="1"/>
          <p:nvPr/>
        </p:nvSpPr>
        <p:spPr>
          <a:xfrm>
            <a:off x="1833150" y="2047500"/>
            <a:ext cx="15111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0</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|0</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1</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|1</a:t>
            </a:r>
            <a:r>
              <a:rPr lang="en" sz="1800">
                <a:solidFill>
                  <a:srgbClr val="FFFFFF"/>
                </a:solidFill>
                <a:latin typeface="Lato"/>
                <a:ea typeface="Lato"/>
                <a:cs typeface="Lato"/>
                <a:sym typeface="Lato"/>
              </a:rPr>
              <a:t>&gt;</a:t>
            </a:r>
            <a:endParaRPr>
              <a:solidFill>
                <a:srgbClr val="FFFFFF"/>
              </a:solidFill>
            </a:endParaRPr>
          </a:p>
        </p:txBody>
      </p:sp>
      <p:sp>
        <p:nvSpPr>
          <p:cNvPr id="279" name="Shape 279"/>
          <p:cNvSpPr txBox="1"/>
          <p:nvPr/>
        </p:nvSpPr>
        <p:spPr>
          <a:xfrm>
            <a:off x="5763125" y="2047500"/>
            <a:ext cx="15111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Lato"/>
                <a:ea typeface="Lato"/>
                <a:cs typeface="Lato"/>
                <a:sym typeface="Lato"/>
              </a:rPr>
              <a:t>β</a:t>
            </a:r>
            <a:r>
              <a:rPr lang="en" sz="800">
                <a:solidFill>
                  <a:srgbClr val="FFFFFF"/>
                </a:solidFill>
                <a:latin typeface="Lato"/>
                <a:ea typeface="Lato"/>
                <a:cs typeface="Lato"/>
                <a:sym typeface="Lato"/>
              </a:rPr>
              <a:t>0</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|0</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 </a:t>
            </a:r>
            <a:r>
              <a:rPr lang="en" sz="1800">
                <a:solidFill>
                  <a:srgbClr val="FFFFFF"/>
                </a:solidFill>
                <a:latin typeface="Lato"/>
                <a:ea typeface="Lato"/>
                <a:cs typeface="Lato"/>
                <a:sym typeface="Lato"/>
              </a:rPr>
              <a:t>β</a:t>
            </a:r>
            <a:r>
              <a:rPr lang="en" sz="800">
                <a:solidFill>
                  <a:srgbClr val="FFFFFF"/>
                </a:solidFill>
                <a:latin typeface="Lato"/>
                <a:ea typeface="Lato"/>
                <a:cs typeface="Lato"/>
                <a:sym typeface="Lato"/>
              </a:rPr>
              <a:t>1</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|1</a:t>
            </a:r>
            <a:r>
              <a:rPr lang="en" sz="1800">
                <a:solidFill>
                  <a:srgbClr val="FFFFFF"/>
                </a:solidFill>
                <a:latin typeface="Lato"/>
                <a:ea typeface="Lato"/>
                <a:cs typeface="Lato"/>
                <a:sym typeface="Lato"/>
              </a:rPr>
              <a:t>&gt;</a:t>
            </a:r>
            <a:endParaRPr>
              <a:solidFill>
                <a:srgbClr val="FFFFFF"/>
              </a:solidFill>
            </a:endParaRPr>
          </a:p>
        </p:txBody>
      </p:sp>
      <p:sp>
        <p:nvSpPr>
          <p:cNvPr id="280" name="Shape 280"/>
          <p:cNvSpPr txBox="1"/>
          <p:nvPr/>
        </p:nvSpPr>
        <p:spPr>
          <a:xfrm>
            <a:off x="2799875" y="3122075"/>
            <a:ext cx="3444300" cy="15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Lato"/>
                <a:ea typeface="Lato"/>
                <a:cs typeface="Lato"/>
                <a:sym typeface="Lato"/>
              </a:rPr>
              <a:t>Transformation matrix for Hadamard gate </a:t>
            </a:r>
            <a:endParaRPr>
              <a:solidFill>
                <a:srgbClr val="FFFFFF"/>
              </a:solidFill>
              <a:latin typeface="Lato"/>
              <a:ea typeface="Lato"/>
              <a:cs typeface="Lato"/>
              <a:sym typeface="Lato"/>
            </a:endParaRPr>
          </a:p>
          <a:p>
            <a:pPr indent="0" lvl="0" marL="0" rtl="0">
              <a:spcBef>
                <a:spcPts val="0"/>
              </a:spcBef>
              <a:spcAft>
                <a:spcPts val="0"/>
              </a:spcAft>
              <a:buNone/>
            </a:pPr>
            <a:r>
              <a:t/>
            </a:r>
            <a:endParaRPr>
              <a:solidFill>
                <a:srgbClr val="FFFFFF"/>
              </a:solidFill>
              <a:latin typeface="Lato"/>
              <a:ea typeface="Lato"/>
              <a:cs typeface="Lato"/>
              <a:sym typeface="Lato"/>
            </a:endParaRPr>
          </a:p>
          <a:p>
            <a:pPr indent="0" lvl="0" marL="0" rtl="0">
              <a:spcBef>
                <a:spcPts val="0"/>
              </a:spcBef>
              <a:spcAft>
                <a:spcPts val="0"/>
              </a:spcAft>
              <a:buNone/>
            </a:pPr>
            <a:r>
              <a:rPr lang="en">
                <a:solidFill>
                  <a:srgbClr val="FFFFFF"/>
                </a:solidFill>
                <a:latin typeface="Lato"/>
                <a:ea typeface="Lato"/>
                <a:cs typeface="Lato"/>
                <a:sym typeface="Lato"/>
              </a:rPr>
              <a:t>	</a:t>
            </a:r>
            <a:r>
              <a:rPr lang="en">
                <a:solidFill>
                  <a:srgbClr val="FFFFFF"/>
                </a:solidFill>
                <a:latin typeface="Lato"/>
                <a:ea typeface="Lato"/>
                <a:cs typeface="Lato"/>
                <a:sym typeface="Lato"/>
              </a:rPr>
              <a:t>	</a:t>
            </a:r>
            <a:r>
              <a:rPr lang="en">
                <a:solidFill>
                  <a:srgbClr val="FFFFFF"/>
                </a:solidFill>
                <a:latin typeface="Lato"/>
                <a:ea typeface="Lato"/>
                <a:cs typeface="Lato"/>
                <a:sym typeface="Lato"/>
              </a:rPr>
              <a:t>1/√2		1/√2</a:t>
            </a:r>
            <a:endParaRPr>
              <a:solidFill>
                <a:srgbClr val="FFFFFF"/>
              </a:solidFill>
              <a:latin typeface="Lato"/>
              <a:ea typeface="Lato"/>
              <a:cs typeface="Lato"/>
              <a:sym typeface="Lato"/>
            </a:endParaRPr>
          </a:p>
          <a:p>
            <a:pPr indent="0" lvl="0" marL="0" rtl="0">
              <a:spcBef>
                <a:spcPts val="0"/>
              </a:spcBef>
              <a:spcAft>
                <a:spcPts val="0"/>
              </a:spcAft>
              <a:buNone/>
            </a:pPr>
            <a:r>
              <a:rPr lang="en" sz="1200">
                <a:solidFill>
                  <a:srgbClr val="FFFFFF"/>
                </a:solidFill>
                <a:latin typeface="Lato"/>
                <a:ea typeface="Lato"/>
                <a:cs typeface="Lato"/>
                <a:sym typeface="Lato"/>
              </a:rPr>
              <a:t>        H = </a:t>
            </a:r>
            <a:endParaRPr sz="1200">
              <a:solidFill>
                <a:srgbClr val="FFFFFF"/>
              </a:solidFill>
              <a:latin typeface="Lato"/>
              <a:ea typeface="Lato"/>
              <a:cs typeface="Lato"/>
              <a:sym typeface="Lato"/>
            </a:endParaRPr>
          </a:p>
          <a:p>
            <a:pPr indent="0" lvl="0" marL="0" rtl="0">
              <a:spcBef>
                <a:spcPts val="0"/>
              </a:spcBef>
              <a:spcAft>
                <a:spcPts val="0"/>
              </a:spcAft>
              <a:buNone/>
            </a:pPr>
            <a:r>
              <a:rPr lang="en">
                <a:solidFill>
                  <a:srgbClr val="FFFFFF"/>
                </a:solidFill>
                <a:latin typeface="Lato"/>
                <a:ea typeface="Lato"/>
                <a:cs typeface="Lato"/>
                <a:sym typeface="Lato"/>
              </a:rPr>
              <a:t>		1/√2		-1/√2</a:t>
            </a:r>
            <a:endParaRPr>
              <a:solidFill>
                <a:srgbClr val="FFFFFF"/>
              </a:solidFill>
              <a:latin typeface="Lato"/>
              <a:ea typeface="Lato"/>
              <a:cs typeface="Lato"/>
              <a:sym typeface="Lato"/>
            </a:endParaRPr>
          </a:p>
        </p:txBody>
      </p:sp>
      <p:cxnSp>
        <p:nvCxnSpPr>
          <p:cNvPr id="281" name="Shape 281"/>
          <p:cNvCxnSpPr/>
          <p:nvPr/>
        </p:nvCxnSpPr>
        <p:spPr>
          <a:xfrm>
            <a:off x="3610925" y="3566475"/>
            <a:ext cx="2400" cy="763200"/>
          </a:xfrm>
          <a:prstGeom prst="straightConnector1">
            <a:avLst/>
          </a:prstGeom>
          <a:noFill/>
          <a:ln cap="flat" cmpd="sng" w="9525">
            <a:solidFill>
              <a:srgbClr val="FFFFFF"/>
            </a:solidFill>
            <a:prstDash val="solid"/>
            <a:round/>
            <a:headEnd len="lg" w="lg" type="none"/>
            <a:tailEnd len="lg" w="lg" type="none"/>
          </a:ln>
        </p:spPr>
      </p:cxnSp>
      <p:cxnSp>
        <p:nvCxnSpPr>
          <p:cNvPr id="282" name="Shape 282"/>
          <p:cNvCxnSpPr/>
          <p:nvPr/>
        </p:nvCxnSpPr>
        <p:spPr>
          <a:xfrm>
            <a:off x="5370650" y="3566475"/>
            <a:ext cx="2400" cy="763200"/>
          </a:xfrm>
          <a:prstGeom prst="straightConnector1">
            <a:avLst/>
          </a:prstGeom>
          <a:noFill/>
          <a:ln cap="flat" cmpd="sng" w="9525">
            <a:solidFill>
              <a:srgbClr val="FFFFFF"/>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Demonstration of Quantum Algorithms</a:t>
            </a:r>
            <a:endParaRPr/>
          </a:p>
        </p:txBody>
      </p:sp>
      <p:sp>
        <p:nvSpPr>
          <p:cNvPr id="288" name="Shape 288"/>
          <p:cNvSpPr txBox="1"/>
          <p:nvPr>
            <p:ph idx="1" type="body"/>
          </p:nvPr>
        </p:nvSpPr>
        <p:spPr>
          <a:xfrm>
            <a:off x="311700" y="1152475"/>
            <a:ext cx="8520600" cy="376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spcBef>
                <a:spcPts val="1600"/>
              </a:spcBef>
              <a:spcAft>
                <a:spcPts val="0"/>
              </a:spcAft>
              <a:buNone/>
            </a:pPr>
            <a:r>
              <a:rPr lang="en"/>
              <a:t>Here, we will look into a quantum algorithm to solve the challenge of finding a secret string ‘s’ in a function ‘f’ that maps n bit string to n bit string such that,      f(x) = f(x+s).</a:t>
            </a:r>
            <a:endParaRPr/>
          </a:p>
          <a:p>
            <a:pPr indent="0" lvl="0" marL="0" rtl="0">
              <a:spcBef>
                <a:spcPts val="1600"/>
              </a:spcBef>
              <a:spcAft>
                <a:spcPts val="0"/>
              </a:spcAft>
              <a:buNone/>
            </a:pPr>
            <a:r>
              <a:rPr lang="en"/>
              <a:t>Imagine we are given a black box to compute f, until we see a collision or until we don’t input two different values of ‘x’ such that f(x) is same for both, we don’t get a structure for ‘f’.</a:t>
            </a:r>
            <a:endParaRPr/>
          </a:p>
          <a:p>
            <a:pPr indent="0" lvl="0" marL="0" rtl="0">
              <a:spcBef>
                <a:spcPts val="1600"/>
              </a:spcBef>
              <a:spcAft>
                <a:spcPts val="1600"/>
              </a:spcAft>
              <a:buNone/>
            </a:pPr>
            <a:r>
              <a:t/>
            </a:r>
            <a:endParaRPr/>
          </a:p>
        </p:txBody>
      </p:sp>
      <p:pic>
        <p:nvPicPr>
          <p:cNvPr id="289" name="Shape 289"/>
          <p:cNvPicPr preferRelativeResize="0"/>
          <p:nvPr/>
        </p:nvPicPr>
        <p:blipFill>
          <a:blip r:embed="rId3">
            <a:alphaModFix/>
          </a:blip>
          <a:stretch>
            <a:fillRect/>
          </a:stretch>
        </p:blipFill>
        <p:spPr>
          <a:xfrm>
            <a:off x="2266625" y="3449075"/>
            <a:ext cx="4074650" cy="146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Demonstration of Quantum Algorithms</a:t>
            </a:r>
            <a:endParaRPr/>
          </a:p>
        </p:txBody>
      </p:sp>
      <p:sp>
        <p:nvSpPr>
          <p:cNvPr id="295" name="Shape 29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an outline of the quantum algorithm.</a:t>
            </a:r>
            <a:endParaRPr/>
          </a:p>
          <a:p>
            <a:pPr indent="-311150" lvl="0" marL="457200" rtl="0">
              <a:spcBef>
                <a:spcPts val="1600"/>
              </a:spcBef>
              <a:spcAft>
                <a:spcPts val="0"/>
              </a:spcAft>
              <a:buSzPts val="1300"/>
              <a:buAutoNum type="arabicPeriod"/>
            </a:pPr>
            <a:r>
              <a:rPr lang="en"/>
              <a:t>Set up random super-position</a:t>
            </a:r>
            <a:endParaRPr/>
          </a:p>
          <a:p>
            <a:pPr indent="-311150" lvl="0" marL="457200" rtl="0">
              <a:spcBef>
                <a:spcPts val="0"/>
              </a:spcBef>
              <a:spcAft>
                <a:spcPts val="0"/>
              </a:spcAft>
              <a:buSzPts val="1300"/>
              <a:buAutoNum type="arabicPeriod"/>
            </a:pPr>
            <a:r>
              <a:rPr lang="en"/>
              <a:t>Fourier sampling to get y: y.s = 0(mod 2)</a:t>
            </a:r>
            <a:endParaRPr/>
          </a:p>
          <a:p>
            <a:pPr indent="-311150" lvl="0" marL="457200" rtl="0">
              <a:spcBef>
                <a:spcPts val="0"/>
              </a:spcBef>
              <a:spcAft>
                <a:spcPts val="0"/>
              </a:spcAft>
              <a:buSzPts val="1300"/>
              <a:buAutoNum type="arabicPeriod"/>
            </a:pPr>
            <a:r>
              <a:rPr lang="en"/>
              <a:t>Repeat n-1 times to generate n-1 linear equations.</a:t>
            </a:r>
            <a:endParaRPr/>
          </a:p>
          <a:p>
            <a:pPr indent="-311150" lvl="0" marL="457200" rtl="0">
              <a:spcBef>
                <a:spcPts val="0"/>
              </a:spcBef>
              <a:spcAft>
                <a:spcPts val="0"/>
              </a:spcAft>
              <a:buSzPts val="1300"/>
              <a:buAutoNum type="arabicPeriod"/>
            </a:pPr>
            <a:r>
              <a:rPr lang="en"/>
              <a:t>Solve for ‘s’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1</a:t>
            </a:r>
            <a:endParaRPr/>
          </a:p>
        </p:txBody>
      </p:sp>
      <p:sp>
        <p:nvSpPr>
          <p:cNvPr id="301" name="Shape 301"/>
          <p:cNvSpPr txBox="1"/>
          <p:nvPr>
            <p:ph idx="1" type="body"/>
          </p:nvPr>
        </p:nvSpPr>
        <p:spPr>
          <a:xfrm>
            <a:off x="299500" y="1578525"/>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first step is to produce a random superposition such as:</a:t>
            </a:r>
            <a:endParaRPr/>
          </a:p>
          <a:p>
            <a:pPr indent="0" lvl="0" marL="0" rtl="0">
              <a:spcBef>
                <a:spcPts val="1600"/>
              </a:spcBef>
              <a:spcAft>
                <a:spcPts val="0"/>
              </a:spcAft>
              <a:buNone/>
            </a:pPr>
            <a:r>
              <a:rPr lang="en" sz="1400"/>
              <a:t>-The input to the quantum program is x and 0s and the output is </a:t>
            </a:r>
            <a:endParaRPr sz="1400"/>
          </a:p>
          <a:p>
            <a:pPr indent="0" lvl="0" marL="0" rtl="0">
              <a:spcBef>
                <a:spcPts val="1600"/>
              </a:spcBef>
              <a:spcAft>
                <a:spcPts val="0"/>
              </a:spcAft>
              <a:buNone/>
            </a:pPr>
            <a:r>
              <a:rPr lang="en" sz="1400"/>
              <a:t>x, f(x) and 0’s.</a:t>
            </a:r>
            <a:endParaRPr sz="1400"/>
          </a:p>
          <a:p>
            <a:pPr indent="0" lvl="0" marL="0" rtl="0">
              <a:spcBef>
                <a:spcPts val="1600"/>
              </a:spcBef>
              <a:spcAft>
                <a:spcPts val="0"/>
              </a:spcAft>
              <a:buNone/>
            </a:pPr>
            <a:r>
              <a:rPr lang="en" sz="1400"/>
              <a:t>-The whole point of quantum computing is to evaluate it over a </a:t>
            </a:r>
            <a:endParaRPr sz="1400"/>
          </a:p>
          <a:p>
            <a:pPr indent="0" lvl="0" marL="0" rtl="0">
              <a:spcBef>
                <a:spcPts val="1600"/>
              </a:spcBef>
              <a:spcAft>
                <a:spcPts val="0"/>
              </a:spcAft>
              <a:buNone/>
            </a:pPr>
            <a:r>
              <a:rPr lang="en" sz="1400"/>
              <a:t>Super-position.  </a:t>
            </a:r>
            <a:endParaRPr sz="1400"/>
          </a:p>
          <a:p>
            <a:pPr indent="0" lvl="0" marL="0" rtl="0">
              <a:spcBef>
                <a:spcPts val="1600"/>
              </a:spcBef>
              <a:spcAft>
                <a:spcPts val="0"/>
              </a:spcAft>
              <a:buNone/>
            </a:pPr>
            <a:r>
              <a:rPr lang="en"/>
              <a:t>-Now we need to look at the type of superposition </a:t>
            </a:r>
            <a:endParaRPr/>
          </a:p>
          <a:p>
            <a:pPr indent="0" lvl="0" marL="0" rtl="0">
              <a:spcBef>
                <a:spcPts val="1600"/>
              </a:spcBef>
              <a:spcAft>
                <a:spcPts val="0"/>
              </a:spcAft>
              <a:buNone/>
            </a:pPr>
            <a:r>
              <a:rPr lang="en"/>
              <a:t>we need to feed in.</a:t>
            </a:r>
            <a:endParaRPr/>
          </a:p>
          <a:p>
            <a:pPr indent="0" lvl="0" marL="0" rtl="0">
              <a:spcBef>
                <a:spcPts val="1600"/>
              </a:spcBef>
              <a:spcAft>
                <a:spcPts val="0"/>
              </a:spcAft>
              <a:buNone/>
            </a:pPr>
            <a:r>
              <a:t/>
            </a:r>
            <a:endParaRPr/>
          </a:p>
          <a:p>
            <a:pPr indent="0" lvl="0" marL="0" rtl="0">
              <a:spcBef>
                <a:spcPts val="1600"/>
              </a:spcBef>
              <a:spcAft>
                <a:spcPts val="1600"/>
              </a:spcAft>
              <a:buNone/>
            </a:pPr>
            <a:r>
              <a:rPr lang="en"/>
              <a:t> </a:t>
            </a:r>
            <a:endParaRPr/>
          </a:p>
        </p:txBody>
      </p:sp>
      <p:pic>
        <p:nvPicPr>
          <p:cNvPr id="302" name="Shape 302"/>
          <p:cNvPicPr preferRelativeResize="0"/>
          <p:nvPr/>
        </p:nvPicPr>
        <p:blipFill>
          <a:blip r:embed="rId3">
            <a:alphaModFix/>
          </a:blip>
          <a:stretch>
            <a:fillRect/>
          </a:stretch>
        </p:blipFill>
        <p:spPr>
          <a:xfrm>
            <a:off x="4825650" y="1426249"/>
            <a:ext cx="1876175" cy="647700"/>
          </a:xfrm>
          <a:prstGeom prst="rect">
            <a:avLst/>
          </a:prstGeom>
          <a:noFill/>
          <a:ln>
            <a:noFill/>
          </a:ln>
        </p:spPr>
      </p:pic>
      <p:pic>
        <p:nvPicPr>
          <p:cNvPr id="303" name="Shape 303"/>
          <p:cNvPicPr preferRelativeResize="0"/>
          <p:nvPr/>
        </p:nvPicPr>
        <p:blipFill>
          <a:blip r:embed="rId4">
            <a:alphaModFix/>
          </a:blip>
          <a:stretch>
            <a:fillRect/>
          </a:stretch>
        </p:blipFill>
        <p:spPr>
          <a:xfrm>
            <a:off x="5842350" y="2344425"/>
            <a:ext cx="2889626" cy="2383750"/>
          </a:xfrm>
          <a:prstGeom prst="rect">
            <a:avLst/>
          </a:prstGeom>
          <a:noFill/>
          <a:ln>
            <a:noFill/>
          </a:ln>
        </p:spPr>
      </p:pic>
      <p:pic>
        <p:nvPicPr>
          <p:cNvPr id="304" name="Shape 304"/>
          <p:cNvPicPr preferRelativeResize="0"/>
          <p:nvPr/>
        </p:nvPicPr>
        <p:blipFill>
          <a:blip r:embed="rId5">
            <a:alphaModFix/>
          </a:blip>
          <a:stretch>
            <a:fillRect/>
          </a:stretch>
        </p:blipFill>
        <p:spPr>
          <a:xfrm>
            <a:off x="5281875" y="2344425"/>
            <a:ext cx="702150" cy="528075"/>
          </a:xfrm>
          <a:prstGeom prst="rect">
            <a:avLst/>
          </a:prstGeom>
          <a:noFill/>
          <a:ln>
            <a:noFill/>
          </a:ln>
        </p:spPr>
      </p:pic>
      <p:pic>
        <p:nvPicPr>
          <p:cNvPr id="305" name="Shape 305"/>
          <p:cNvPicPr preferRelativeResize="0"/>
          <p:nvPr/>
        </p:nvPicPr>
        <p:blipFill>
          <a:blip r:embed="rId6">
            <a:alphaModFix/>
          </a:blip>
          <a:stretch>
            <a:fillRect/>
          </a:stretch>
        </p:blipFill>
        <p:spPr>
          <a:xfrm>
            <a:off x="8114700" y="4154250"/>
            <a:ext cx="1029300" cy="573925"/>
          </a:xfrm>
          <a:prstGeom prst="rect">
            <a:avLst/>
          </a:prstGeom>
          <a:noFill/>
          <a:ln>
            <a:noFill/>
          </a:ln>
        </p:spPr>
      </p:pic>
      <p:pic>
        <p:nvPicPr>
          <p:cNvPr id="306" name="Shape 306"/>
          <p:cNvPicPr preferRelativeResize="0"/>
          <p:nvPr/>
        </p:nvPicPr>
        <p:blipFill>
          <a:blip r:embed="rId5">
            <a:alphaModFix/>
          </a:blip>
          <a:stretch>
            <a:fillRect/>
          </a:stretch>
        </p:blipFill>
        <p:spPr>
          <a:xfrm>
            <a:off x="8029838" y="2237438"/>
            <a:ext cx="702150" cy="52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549675" y="29925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Overview</a:t>
            </a:r>
            <a:endParaRPr/>
          </a:p>
        </p:txBody>
      </p:sp>
      <p:sp>
        <p:nvSpPr>
          <p:cNvPr id="141" name="Shape 141"/>
          <p:cNvSpPr txBox="1"/>
          <p:nvPr/>
        </p:nvSpPr>
        <p:spPr>
          <a:xfrm>
            <a:off x="549675" y="1447962"/>
            <a:ext cx="4161900" cy="2918700"/>
          </a:xfrm>
          <a:prstGeom prst="rect">
            <a:avLst/>
          </a:prstGeom>
          <a:noFill/>
          <a:ln>
            <a:noFill/>
          </a:ln>
        </p:spPr>
        <p:txBody>
          <a:bodyPr anchorCtr="0" anchor="t" bIns="91425" lIns="91425" spcFirstLastPara="1" rIns="91425" wrap="square" tIns="91425">
            <a:noAutofit/>
          </a:bodyPr>
          <a:lstStyle/>
          <a:p>
            <a:pPr indent="-355600" lvl="0" marL="457200" rtl="0">
              <a:lnSpc>
                <a:spcPct val="115000"/>
              </a:lnSpc>
              <a:spcBef>
                <a:spcPts val="0"/>
              </a:spcBef>
              <a:spcAft>
                <a:spcPts val="0"/>
              </a:spcAft>
              <a:buClr>
                <a:srgbClr val="FFFFFF"/>
              </a:buClr>
              <a:buSzPts val="2000"/>
              <a:buFont typeface="Montserrat"/>
              <a:buChar char="●"/>
            </a:pPr>
            <a:r>
              <a:rPr lang="en" sz="2000">
                <a:solidFill>
                  <a:srgbClr val="FFFFFF"/>
                </a:solidFill>
                <a:latin typeface="Montserrat"/>
                <a:ea typeface="Montserrat"/>
                <a:cs typeface="Montserrat"/>
                <a:sym typeface="Montserrat"/>
              </a:rPr>
              <a:t>Introduction</a:t>
            </a:r>
            <a:endParaRPr sz="2000">
              <a:solidFill>
                <a:srgbClr val="FFFFFF"/>
              </a:solidFill>
              <a:latin typeface="Montserrat"/>
              <a:ea typeface="Montserrat"/>
              <a:cs typeface="Montserrat"/>
              <a:sym typeface="Montserrat"/>
            </a:endParaRPr>
          </a:p>
          <a:p>
            <a:pPr indent="-355600" lvl="0" marL="457200" rtl="0">
              <a:lnSpc>
                <a:spcPct val="115000"/>
              </a:lnSpc>
              <a:spcBef>
                <a:spcPts val="0"/>
              </a:spcBef>
              <a:spcAft>
                <a:spcPts val="0"/>
              </a:spcAft>
              <a:buClr>
                <a:srgbClr val="FFFFFF"/>
              </a:buClr>
              <a:buSzPts val="2000"/>
              <a:buFont typeface="Montserrat"/>
              <a:buChar char="●"/>
            </a:pPr>
            <a:r>
              <a:rPr lang="en" sz="2000">
                <a:solidFill>
                  <a:srgbClr val="FFFFFF"/>
                </a:solidFill>
                <a:latin typeface="Montserrat"/>
                <a:ea typeface="Montserrat"/>
                <a:cs typeface="Montserrat"/>
                <a:sym typeface="Montserrat"/>
              </a:rPr>
              <a:t>Data Encoding</a:t>
            </a:r>
            <a:endParaRPr sz="2000">
              <a:solidFill>
                <a:srgbClr val="FFFFFF"/>
              </a:solidFill>
              <a:latin typeface="Montserrat"/>
              <a:ea typeface="Montserrat"/>
              <a:cs typeface="Montserrat"/>
              <a:sym typeface="Montserrat"/>
            </a:endParaRPr>
          </a:p>
          <a:p>
            <a:pPr indent="-355600" lvl="0" marL="457200" rtl="0">
              <a:lnSpc>
                <a:spcPct val="115000"/>
              </a:lnSpc>
              <a:spcBef>
                <a:spcPts val="0"/>
              </a:spcBef>
              <a:spcAft>
                <a:spcPts val="0"/>
              </a:spcAft>
              <a:buClr>
                <a:srgbClr val="FFFFFF"/>
              </a:buClr>
              <a:buSzPts val="2000"/>
              <a:buFont typeface="Montserrat"/>
              <a:buChar char="●"/>
            </a:pPr>
            <a:r>
              <a:rPr lang="en" sz="2000">
                <a:solidFill>
                  <a:srgbClr val="FFFFFF"/>
                </a:solidFill>
                <a:latin typeface="Montserrat"/>
                <a:ea typeface="Montserrat"/>
                <a:cs typeface="Montserrat"/>
                <a:sym typeface="Montserrat"/>
              </a:rPr>
              <a:t>Quantum Circuits</a:t>
            </a:r>
            <a:endParaRPr sz="2000">
              <a:solidFill>
                <a:srgbClr val="FFFFFF"/>
              </a:solidFill>
              <a:latin typeface="Montserrat"/>
              <a:ea typeface="Montserrat"/>
              <a:cs typeface="Montserrat"/>
              <a:sym typeface="Montserrat"/>
            </a:endParaRPr>
          </a:p>
          <a:p>
            <a:pPr indent="-355600" lvl="0" marL="457200" rtl="0">
              <a:lnSpc>
                <a:spcPct val="115000"/>
              </a:lnSpc>
              <a:spcBef>
                <a:spcPts val="0"/>
              </a:spcBef>
              <a:spcAft>
                <a:spcPts val="0"/>
              </a:spcAft>
              <a:buClr>
                <a:srgbClr val="FFFFFF"/>
              </a:buClr>
              <a:buSzPts val="2000"/>
              <a:buFont typeface="Montserrat"/>
              <a:buChar char="●"/>
            </a:pPr>
            <a:r>
              <a:rPr lang="en" sz="2000">
                <a:solidFill>
                  <a:srgbClr val="FFFFFF"/>
                </a:solidFill>
                <a:latin typeface="Montserrat"/>
                <a:ea typeface="Montserrat"/>
                <a:cs typeface="Montserrat"/>
                <a:sym typeface="Montserrat"/>
              </a:rPr>
              <a:t>Simon’s Algorithm</a:t>
            </a:r>
            <a:endParaRPr sz="2000">
              <a:solidFill>
                <a:srgbClr val="FFFFFF"/>
              </a:solidFill>
              <a:latin typeface="Montserrat"/>
              <a:ea typeface="Montserrat"/>
              <a:cs typeface="Montserrat"/>
              <a:sym typeface="Montserrat"/>
            </a:endParaRPr>
          </a:p>
          <a:p>
            <a:pPr indent="-355600" lvl="0" marL="457200" rtl="0">
              <a:lnSpc>
                <a:spcPct val="115000"/>
              </a:lnSpc>
              <a:spcBef>
                <a:spcPts val="0"/>
              </a:spcBef>
              <a:spcAft>
                <a:spcPts val="0"/>
              </a:spcAft>
              <a:buClr>
                <a:srgbClr val="FFFFFF"/>
              </a:buClr>
              <a:buSzPts val="2000"/>
              <a:buFont typeface="Montserrat"/>
              <a:buChar char="●"/>
            </a:pPr>
            <a:r>
              <a:rPr lang="en" sz="2000">
                <a:solidFill>
                  <a:srgbClr val="FFFFFF"/>
                </a:solidFill>
                <a:latin typeface="Montserrat"/>
                <a:ea typeface="Montserrat"/>
                <a:cs typeface="Montserrat"/>
                <a:sym typeface="Montserrat"/>
              </a:rPr>
              <a:t>Grover’s Algorithm</a:t>
            </a:r>
            <a:endParaRPr sz="2000">
              <a:solidFill>
                <a:srgbClr val="FFFFFF"/>
              </a:solidFill>
              <a:latin typeface="Montserrat"/>
              <a:ea typeface="Montserrat"/>
              <a:cs typeface="Montserrat"/>
              <a:sym typeface="Montserrat"/>
            </a:endParaRPr>
          </a:p>
          <a:p>
            <a:pPr indent="-355600" lvl="0" marL="457200" rtl="0">
              <a:lnSpc>
                <a:spcPct val="115000"/>
              </a:lnSpc>
              <a:spcBef>
                <a:spcPts val="0"/>
              </a:spcBef>
              <a:spcAft>
                <a:spcPts val="0"/>
              </a:spcAft>
              <a:buClr>
                <a:srgbClr val="FFFFFF"/>
              </a:buClr>
              <a:buSzPts val="2000"/>
              <a:buFont typeface="Montserrat"/>
              <a:buChar char="●"/>
            </a:pPr>
            <a:r>
              <a:rPr lang="en" sz="2000">
                <a:solidFill>
                  <a:srgbClr val="FFFFFF"/>
                </a:solidFill>
                <a:latin typeface="Montserrat"/>
                <a:ea typeface="Montserrat"/>
                <a:cs typeface="Montserrat"/>
                <a:sym typeface="Montserrat"/>
              </a:rPr>
              <a:t>Future and Conclusion</a:t>
            </a:r>
            <a:endParaRPr sz="2000">
              <a:solidFill>
                <a:srgbClr val="FFFFFF"/>
              </a:solidFill>
              <a:latin typeface="Montserrat"/>
              <a:ea typeface="Montserrat"/>
              <a:cs typeface="Montserrat"/>
              <a:sym typeface="Montserrat"/>
            </a:endParaRPr>
          </a:p>
          <a:p>
            <a:pPr indent="-355600" lvl="0" marL="457200">
              <a:lnSpc>
                <a:spcPct val="115000"/>
              </a:lnSpc>
              <a:spcBef>
                <a:spcPts val="0"/>
              </a:spcBef>
              <a:spcAft>
                <a:spcPts val="0"/>
              </a:spcAft>
              <a:buClr>
                <a:srgbClr val="FFFFFF"/>
              </a:buClr>
              <a:buSzPts val="2000"/>
              <a:buFont typeface="Montserrat"/>
              <a:buChar char="●"/>
            </a:pPr>
            <a:r>
              <a:rPr lang="en" sz="2000">
                <a:solidFill>
                  <a:srgbClr val="FFFFFF"/>
                </a:solidFill>
                <a:latin typeface="Montserrat"/>
                <a:ea typeface="Montserrat"/>
                <a:cs typeface="Montserrat"/>
                <a:sym typeface="Montserrat"/>
              </a:rPr>
              <a:t>Useful Resources</a:t>
            </a:r>
            <a:endParaRPr sz="2000">
              <a:solidFill>
                <a:srgbClr val="FFFFFF"/>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1000"/>
                                        <p:tgtEl>
                                          <p:spTgt spid="14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1835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1</a:t>
            </a:r>
            <a:endParaRPr/>
          </a:p>
          <a:p>
            <a:pPr indent="0" lvl="0" marL="0" rtl="0">
              <a:spcBef>
                <a:spcPts val="0"/>
              </a:spcBef>
              <a:spcAft>
                <a:spcPts val="0"/>
              </a:spcAft>
              <a:buNone/>
            </a:pPr>
            <a:r>
              <a:t/>
            </a:r>
            <a:endParaRPr/>
          </a:p>
        </p:txBody>
      </p:sp>
      <p:sp>
        <p:nvSpPr>
          <p:cNvPr id="312" name="Shape 312"/>
          <p:cNvSpPr txBox="1"/>
          <p:nvPr>
            <p:ph idx="1" type="body"/>
          </p:nvPr>
        </p:nvSpPr>
        <p:spPr>
          <a:xfrm>
            <a:off x="311700" y="889025"/>
            <a:ext cx="8520600" cy="419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rtl="0">
              <a:spcBef>
                <a:spcPts val="1600"/>
              </a:spcBef>
              <a:spcAft>
                <a:spcPts val="0"/>
              </a:spcAft>
              <a:buNone/>
            </a:pPr>
            <a:r>
              <a:rPr lang="en"/>
              <a:t>So here’s the idea,</a:t>
            </a:r>
            <a:endParaRPr/>
          </a:p>
          <a:p>
            <a:pPr indent="0" lvl="0" marL="0" rtl="0">
              <a:spcBef>
                <a:spcPts val="1600"/>
              </a:spcBef>
              <a:spcAft>
                <a:spcPts val="0"/>
              </a:spcAft>
              <a:buNone/>
            </a:pPr>
            <a:r>
              <a:rPr lang="en"/>
              <a:t>We start with an input of x and 0’s and run them through the hadamard transform.</a:t>
            </a:r>
            <a:endParaRPr/>
          </a:p>
          <a:p>
            <a:pPr indent="0" lvl="0" marL="0" rtl="0">
              <a:spcBef>
                <a:spcPts val="1600"/>
              </a:spcBef>
              <a:spcAft>
                <a:spcPts val="0"/>
              </a:spcAft>
              <a:buNone/>
            </a:pPr>
            <a:r>
              <a:rPr lang="en"/>
              <a:t>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1600"/>
              </a:spcAft>
              <a:buNone/>
            </a:pPr>
            <a:r>
              <a:rPr lang="en"/>
              <a:t>Now that we have a uniform superposition over n bit strings, we evaluate f() over this to get the output. </a:t>
            </a:r>
            <a:endParaRPr/>
          </a:p>
        </p:txBody>
      </p:sp>
      <p:pic>
        <p:nvPicPr>
          <p:cNvPr id="313" name="Shape 313"/>
          <p:cNvPicPr preferRelativeResize="0"/>
          <p:nvPr/>
        </p:nvPicPr>
        <p:blipFill>
          <a:blip r:embed="rId3">
            <a:alphaModFix/>
          </a:blip>
          <a:stretch>
            <a:fillRect/>
          </a:stretch>
        </p:blipFill>
        <p:spPr>
          <a:xfrm>
            <a:off x="763400" y="2208900"/>
            <a:ext cx="3377725" cy="1979050"/>
          </a:xfrm>
          <a:prstGeom prst="rect">
            <a:avLst/>
          </a:prstGeom>
          <a:noFill/>
          <a:ln>
            <a:noFill/>
          </a:ln>
        </p:spPr>
      </p:pic>
      <p:pic>
        <p:nvPicPr>
          <p:cNvPr id="314" name="Shape 314"/>
          <p:cNvPicPr preferRelativeResize="0"/>
          <p:nvPr/>
        </p:nvPicPr>
        <p:blipFill>
          <a:blip r:embed="rId4">
            <a:alphaModFix/>
          </a:blip>
          <a:stretch>
            <a:fillRect/>
          </a:stretch>
        </p:blipFill>
        <p:spPr>
          <a:xfrm>
            <a:off x="5092600" y="2695800"/>
            <a:ext cx="1391350" cy="1005225"/>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18350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1</a:t>
            </a:r>
            <a:endParaRPr/>
          </a:p>
          <a:p>
            <a:pPr indent="0" lvl="0" marL="0" rtl="0">
              <a:spcBef>
                <a:spcPts val="0"/>
              </a:spcBef>
              <a:spcAft>
                <a:spcPts val="0"/>
              </a:spcAft>
              <a:buNone/>
            </a:pPr>
            <a:r>
              <a:t/>
            </a:r>
            <a:endParaRPr/>
          </a:p>
        </p:txBody>
      </p:sp>
      <p:sp>
        <p:nvSpPr>
          <p:cNvPr id="320" name="Shape 320"/>
          <p:cNvSpPr txBox="1"/>
          <p:nvPr>
            <p:ph idx="1" type="body"/>
          </p:nvPr>
        </p:nvSpPr>
        <p:spPr>
          <a:xfrm>
            <a:off x="311700" y="889025"/>
            <a:ext cx="8520600" cy="419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 us say we get some random string ‘a’ = f(r)  from the measurement of ‘f’, we know that f is a 1-&gt;2 function, this means there is some value f(r) = a and a = f(r+s).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rtl="0">
              <a:spcBef>
                <a:spcPts val="1600"/>
              </a:spcBef>
              <a:spcAft>
                <a:spcPts val="1600"/>
              </a:spcAft>
              <a:buNone/>
            </a:pPr>
            <a:r>
              <a:rPr lang="en"/>
              <a:t>When we measure the function f, the super-position collapses to the parts consistent with output ‘a’. We need to cross out the values in the super position of x that are no equal to ‘a’ so that we get the final super position as ...</a:t>
            </a:r>
            <a:endParaRPr/>
          </a:p>
        </p:txBody>
      </p:sp>
      <p:pic>
        <p:nvPicPr>
          <p:cNvPr id="321" name="Shape 321"/>
          <p:cNvPicPr preferRelativeResize="0"/>
          <p:nvPr/>
        </p:nvPicPr>
        <p:blipFill>
          <a:blip r:embed="rId3">
            <a:alphaModFix/>
          </a:blip>
          <a:stretch>
            <a:fillRect/>
          </a:stretch>
        </p:blipFill>
        <p:spPr>
          <a:xfrm>
            <a:off x="5757750" y="2630500"/>
            <a:ext cx="2063974" cy="712550"/>
          </a:xfrm>
          <a:prstGeom prst="rect">
            <a:avLst/>
          </a:prstGeom>
          <a:noFill/>
          <a:ln>
            <a:noFill/>
          </a:ln>
        </p:spPr>
      </p:pic>
      <p:pic>
        <p:nvPicPr>
          <p:cNvPr id="322" name="Shape 322"/>
          <p:cNvPicPr preferRelativeResize="0"/>
          <p:nvPr/>
        </p:nvPicPr>
        <p:blipFill>
          <a:blip r:embed="rId4">
            <a:alphaModFix/>
          </a:blip>
          <a:stretch>
            <a:fillRect/>
          </a:stretch>
        </p:blipFill>
        <p:spPr>
          <a:xfrm>
            <a:off x="1042775" y="1909525"/>
            <a:ext cx="3377725" cy="1979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2</a:t>
            </a:r>
            <a:endParaRPr/>
          </a:p>
          <a:p>
            <a:pPr indent="0" lvl="0" marL="0" rtl="0">
              <a:spcBef>
                <a:spcPts val="0"/>
              </a:spcBef>
              <a:spcAft>
                <a:spcPts val="0"/>
              </a:spcAft>
              <a:buNone/>
            </a:pPr>
            <a:r>
              <a:t/>
            </a:r>
            <a:endParaRPr/>
          </a:p>
        </p:txBody>
      </p:sp>
      <p:sp>
        <p:nvSpPr>
          <p:cNvPr id="328" name="Shape 3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next step is to apply fourier sampling to the super-position.</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0"/>
              </a:spcAft>
              <a:buNone/>
            </a:pPr>
            <a:r>
              <a:rPr lang="en"/>
              <a:t>The result of the fourier transform is in the form … .  . Next we take the measurement of the output and get some value ‘y’ such that y = 0 mod(2).</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pic>
        <p:nvPicPr>
          <p:cNvPr id="329" name="Shape 329"/>
          <p:cNvPicPr preferRelativeResize="0"/>
          <p:nvPr/>
        </p:nvPicPr>
        <p:blipFill>
          <a:blip r:embed="rId3">
            <a:alphaModFix/>
          </a:blip>
          <a:stretch>
            <a:fillRect/>
          </a:stretch>
        </p:blipFill>
        <p:spPr>
          <a:xfrm>
            <a:off x="1622700" y="1902475"/>
            <a:ext cx="3542701" cy="1161175"/>
          </a:xfrm>
          <a:prstGeom prst="rect">
            <a:avLst/>
          </a:prstGeom>
          <a:noFill/>
          <a:ln>
            <a:noFill/>
          </a:ln>
        </p:spPr>
      </p:pic>
      <p:pic>
        <p:nvPicPr>
          <p:cNvPr id="330" name="Shape 330"/>
          <p:cNvPicPr preferRelativeResize="0"/>
          <p:nvPr/>
        </p:nvPicPr>
        <p:blipFill>
          <a:blip r:embed="rId4">
            <a:alphaModFix/>
          </a:blip>
          <a:stretch>
            <a:fillRect/>
          </a:stretch>
        </p:blipFill>
        <p:spPr>
          <a:xfrm>
            <a:off x="5648025" y="2026012"/>
            <a:ext cx="1447284" cy="914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Step 3</a:t>
            </a:r>
            <a:endParaRPr/>
          </a:p>
          <a:p>
            <a:pPr indent="0" lvl="0" marL="0" rtl="0">
              <a:spcBef>
                <a:spcPts val="0"/>
              </a:spcBef>
              <a:spcAft>
                <a:spcPts val="0"/>
              </a:spcAft>
              <a:buNone/>
            </a:pPr>
            <a:r>
              <a:t/>
            </a:r>
            <a:endParaRPr/>
          </a:p>
        </p:txBody>
      </p:sp>
      <p:sp>
        <p:nvSpPr>
          <p:cNvPr id="336" name="Shape 3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we repeat the sampling n-1 times to get a set of linearly independent equations.</a:t>
            </a:r>
            <a:endParaRPr/>
          </a:p>
          <a:p>
            <a:pPr indent="0" lvl="0" marL="0" rtl="0">
              <a:spcBef>
                <a:spcPts val="1600"/>
              </a:spcBef>
              <a:spcAft>
                <a:spcPts val="1600"/>
              </a:spcAft>
              <a:buNone/>
            </a:pPr>
            <a:r>
              <a:rPr lang="en"/>
              <a:t>We can solve for x from these equations.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Conclusion</a:t>
            </a:r>
            <a:endParaRPr/>
          </a:p>
        </p:txBody>
      </p:sp>
      <p:sp>
        <p:nvSpPr>
          <p:cNvPr id="342" name="Shape 3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algorithm was designed in 1994 to demonstrate the use of quantum computing and is called Simon’s algorithm.</a:t>
            </a:r>
            <a:endParaRPr/>
          </a:p>
          <a:p>
            <a:pPr indent="0" lvl="0" marL="0" rtl="0">
              <a:spcBef>
                <a:spcPts val="1600"/>
              </a:spcBef>
              <a:spcAft>
                <a:spcPts val="0"/>
              </a:spcAft>
              <a:buNone/>
            </a:pPr>
            <a:r>
              <a:t/>
            </a:r>
            <a:endParaRPr/>
          </a:p>
          <a:p>
            <a:pPr indent="0" lvl="0" marL="0" rtl="0">
              <a:spcBef>
                <a:spcPts val="1600"/>
              </a:spcBef>
              <a:spcAft>
                <a:spcPts val="0"/>
              </a:spcAft>
              <a:buNone/>
            </a:pPr>
            <a:r>
              <a:rPr lang="en"/>
              <a:t>A classical algorithm to solve this black box will typically be in O(2</a:t>
            </a:r>
            <a:r>
              <a:rPr baseline="30000" lang="en"/>
              <a:t>n/2</a:t>
            </a:r>
            <a:r>
              <a:rPr lang="en"/>
              <a:t>), whereas, a Quantum algorithm can solve this in O(n), this provides an exponential speedup.</a:t>
            </a:r>
            <a:endParaRPr/>
          </a:p>
          <a:p>
            <a:pPr indent="0" lvl="0" marL="0" rtl="0">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522850" y="1766850"/>
            <a:ext cx="6047100" cy="942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a:t>Q</a:t>
            </a:r>
            <a:r>
              <a:rPr lang="en"/>
              <a:t>uantum</a:t>
            </a:r>
            <a:r>
              <a:rPr lang="en"/>
              <a:t> Search Algorithm</a:t>
            </a:r>
            <a:endParaRPr/>
          </a:p>
        </p:txBody>
      </p:sp>
      <p:sp>
        <p:nvSpPr>
          <p:cNvPr id="348" name="Shape 348"/>
          <p:cNvSpPr txBox="1"/>
          <p:nvPr/>
        </p:nvSpPr>
        <p:spPr>
          <a:xfrm>
            <a:off x="5130400" y="4530000"/>
            <a:ext cx="2067900" cy="36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500">
                <a:solidFill>
                  <a:srgbClr val="FFFFFF"/>
                </a:solidFill>
                <a:latin typeface="Montserrat"/>
                <a:ea typeface="Montserrat"/>
                <a:cs typeface="Montserrat"/>
                <a:sym typeface="Montserrat"/>
              </a:rPr>
              <a:t>Lov Kumar Grover</a:t>
            </a:r>
            <a:endParaRPr b="1" sz="1500">
              <a:solidFill>
                <a:srgbClr val="FFFFFF"/>
              </a:solidFill>
              <a:latin typeface="Montserrat"/>
              <a:ea typeface="Montserrat"/>
              <a:cs typeface="Montserrat"/>
              <a:sym typeface="Montserrat"/>
            </a:endParaRPr>
          </a:p>
        </p:txBody>
      </p:sp>
      <p:pic>
        <p:nvPicPr>
          <p:cNvPr id="349" name="Shape 349"/>
          <p:cNvPicPr preferRelativeResize="0"/>
          <p:nvPr/>
        </p:nvPicPr>
        <p:blipFill rotWithShape="1">
          <a:blip r:embed="rId3">
            <a:alphaModFix/>
          </a:blip>
          <a:srcRect b="0" l="23283" r="0" t="0"/>
          <a:stretch/>
        </p:blipFill>
        <p:spPr>
          <a:xfrm>
            <a:off x="7198325" y="3069325"/>
            <a:ext cx="1740950" cy="18254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G</a:t>
            </a:r>
            <a:r>
              <a:rPr lang="en"/>
              <a:t>rover’s Algorithm</a:t>
            </a:r>
            <a:endParaRPr/>
          </a:p>
        </p:txBody>
      </p:sp>
      <p:pic>
        <p:nvPicPr>
          <p:cNvPr id="355" name="Shape 355"/>
          <p:cNvPicPr preferRelativeResize="0"/>
          <p:nvPr/>
        </p:nvPicPr>
        <p:blipFill>
          <a:blip r:embed="rId3">
            <a:alphaModFix/>
          </a:blip>
          <a:stretch>
            <a:fillRect/>
          </a:stretch>
        </p:blipFill>
        <p:spPr>
          <a:xfrm>
            <a:off x="1752850" y="2425838"/>
            <a:ext cx="1644125" cy="1480573"/>
          </a:xfrm>
          <a:prstGeom prst="rect">
            <a:avLst/>
          </a:prstGeom>
          <a:noFill/>
          <a:ln>
            <a:noFill/>
          </a:ln>
        </p:spPr>
      </p:pic>
      <p:pic>
        <p:nvPicPr>
          <p:cNvPr id="356" name="Shape 356"/>
          <p:cNvPicPr preferRelativeResize="0"/>
          <p:nvPr/>
        </p:nvPicPr>
        <p:blipFill>
          <a:blip r:embed="rId4">
            <a:alphaModFix/>
          </a:blip>
          <a:stretch>
            <a:fillRect/>
          </a:stretch>
        </p:blipFill>
        <p:spPr>
          <a:xfrm>
            <a:off x="1103600" y="1606688"/>
            <a:ext cx="895350" cy="819150"/>
          </a:xfrm>
          <a:prstGeom prst="rect">
            <a:avLst/>
          </a:prstGeom>
          <a:noFill/>
          <a:ln>
            <a:noFill/>
          </a:ln>
        </p:spPr>
      </p:pic>
      <p:sp>
        <p:nvSpPr>
          <p:cNvPr id="357" name="Shape 357"/>
          <p:cNvSpPr/>
          <p:nvPr/>
        </p:nvSpPr>
        <p:spPr>
          <a:xfrm>
            <a:off x="5832600" y="1892613"/>
            <a:ext cx="1464300" cy="2547000"/>
          </a:xfrm>
          <a:prstGeom prst="rect">
            <a:avLst/>
          </a:prstGeom>
          <a:noFill/>
          <a:ln cap="flat" cmpd="sng" w="3810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58" name="Shape 358"/>
          <p:cNvCxnSpPr/>
          <p:nvPr/>
        </p:nvCxnSpPr>
        <p:spPr>
          <a:xfrm>
            <a:off x="5851050" y="2176200"/>
            <a:ext cx="1427400" cy="0"/>
          </a:xfrm>
          <a:prstGeom prst="straightConnector1">
            <a:avLst/>
          </a:prstGeom>
          <a:noFill/>
          <a:ln cap="flat" cmpd="sng" w="38100">
            <a:solidFill>
              <a:schemeClr val="dk2"/>
            </a:solidFill>
            <a:prstDash val="solid"/>
            <a:round/>
            <a:headEnd len="lg" w="lg" type="none"/>
            <a:tailEnd len="lg" w="lg" type="none"/>
          </a:ln>
        </p:spPr>
      </p:cxnSp>
      <p:cxnSp>
        <p:nvCxnSpPr>
          <p:cNvPr id="359" name="Shape 359"/>
          <p:cNvCxnSpPr/>
          <p:nvPr/>
        </p:nvCxnSpPr>
        <p:spPr>
          <a:xfrm>
            <a:off x="5851050" y="2481000"/>
            <a:ext cx="1427400" cy="0"/>
          </a:xfrm>
          <a:prstGeom prst="straightConnector1">
            <a:avLst/>
          </a:prstGeom>
          <a:noFill/>
          <a:ln cap="flat" cmpd="sng" w="38100">
            <a:solidFill>
              <a:schemeClr val="dk2"/>
            </a:solidFill>
            <a:prstDash val="solid"/>
            <a:round/>
            <a:headEnd len="lg" w="lg" type="none"/>
            <a:tailEnd len="lg" w="lg" type="none"/>
          </a:ln>
        </p:spPr>
      </p:cxnSp>
      <p:cxnSp>
        <p:nvCxnSpPr>
          <p:cNvPr id="360" name="Shape 360"/>
          <p:cNvCxnSpPr/>
          <p:nvPr/>
        </p:nvCxnSpPr>
        <p:spPr>
          <a:xfrm>
            <a:off x="5851050" y="2785800"/>
            <a:ext cx="1427400" cy="0"/>
          </a:xfrm>
          <a:prstGeom prst="straightConnector1">
            <a:avLst/>
          </a:prstGeom>
          <a:noFill/>
          <a:ln cap="flat" cmpd="sng" w="38100">
            <a:solidFill>
              <a:schemeClr val="dk2"/>
            </a:solidFill>
            <a:prstDash val="solid"/>
            <a:round/>
            <a:headEnd len="lg" w="lg" type="none"/>
            <a:tailEnd len="lg" w="lg" type="none"/>
          </a:ln>
        </p:spPr>
      </p:cxnSp>
      <p:cxnSp>
        <p:nvCxnSpPr>
          <p:cNvPr id="361" name="Shape 361"/>
          <p:cNvCxnSpPr/>
          <p:nvPr/>
        </p:nvCxnSpPr>
        <p:spPr>
          <a:xfrm>
            <a:off x="5851050" y="3395400"/>
            <a:ext cx="1427400" cy="0"/>
          </a:xfrm>
          <a:prstGeom prst="straightConnector1">
            <a:avLst/>
          </a:prstGeom>
          <a:noFill/>
          <a:ln cap="flat" cmpd="sng" w="38100">
            <a:solidFill>
              <a:schemeClr val="dk2"/>
            </a:solidFill>
            <a:prstDash val="solid"/>
            <a:round/>
            <a:headEnd len="lg" w="lg" type="none"/>
            <a:tailEnd len="lg" w="lg" type="none"/>
          </a:ln>
        </p:spPr>
      </p:cxnSp>
      <p:cxnSp>
        <p:nvCxnSpPr>
          <p:cNvPr id="362" name="Shape 362"/>
          <p:cNvCxnSpPr/>
          <p:nvPr/>
        </p:nvCxnSpPr>
        <p:spPr>
          <a:xfrm>
            <a:off x="5851050" y="3700200"/>
            <a:ext cx="1427400" cy="0"/>
          </a:xfrm>
          <a:prstGeom prst="straightConnector1">
            <a:avLst/>
          </a:prstGeom>
          <a:noFill/>
          <a:ln cap="flat" cmpd="sng" w="38100">
            <a:solidFill>
              <a:schemeClr val="dk2"/>
            </a:solidFill>
            <a:prstDash val="solid"/>
            <a:round/>
            <a:headEnd len="lg" w="lg" type="none"/>
            <a:tailEnd len="lg" w="lg" type="none"/>
          </a:ln>
        </p:spPr>
      </p:cxnSp>
      <p:cxnSp>
        <p:nvCxnSpPr>
          <p:cNvPr id="363" name="Shape 363"/>
          <p:cNvCxnSpPr/>
          <p:nvPr/>
        </p:nvCxnSpPr>
        <p:spPr>
          <a:xfrm>
            <a:off x="5851050" y="4157400"/>
            <a:ext cx="1427400" cy="0"/>
          </a:xfrm>
          <a:prstGeom prst="straightConnector1">
            <a:avLst/>
          </a:prstGeom>
          <a:noFill/>
          <a:ln cap="flat" cmpd="sng" w="38100">
            <a:solidFill>
              <a:schemeClr val="dk2"/>
            </a:solidFill>
            <a:prstDash val="solid"/>
            <a:round/>
            <a:headEnd len="lg" w="lg" type="none"/>
            <a:tailEnd len="lg" w="lg" type="none"/>
          </a:ln>
        </p:spPr>
      </p:cxnSp>
      <p:sp>
        <p:nvSpPr>
          <p:cNvPr id="364" name="Shape 364"/>
          <p:cNvSpPr/>
          <p:nvPr/>
        </p:nvSpPr>
        <p:spPr>
          <a:xfrm>
            <a:off x="5857200" y="3420800"/>
            <a:ext cx="1427400" cy="279300"/>
          </a:xfrm>
          <a:prstGeom prst="rect">
            <a:avLst/>
          </a:prstGeom>
          <a:solidFill>
            <a:srgbClr val="3C78D8"/>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      </a:t>
            </a:r>
            <a:r>
              <a:rPr lang="en">
                <a:solidFill>
                  <a:srgbClr val="FFFFFF"/>
                </a:solidFill>
              </a:rPr>
              <a:t>Needle</a:t>
            </a:r>
            <a:endParaRPr>
              <a:solidFill>
                <a:srgbClr val="FFFFFF"/>
              </a:solidFill>
            </a:endParaRPr>
          </a:p>
        </p:txBody>
      </p:sp>
      <p:sp>
        <p:nvSpPr>
          <p:cNvPr id="365" name="Shape 365"/>
          <p:cNvSpPr txBox="1"/>
          <p:nvPr/>
        </p:nvSpPr>
        <p:spPr>
          <a:xfrm>
            <a:off x="5328000" y="1276775"/>
            <a:ext cx="1968900" cy="323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Lato"/>
                <a:ea typeface="Lato"/>
                <a:cs typeface="Lato"/>
                <a:sym typeface="Lato"/>
              </a:rPr>
              <a:t>  Digital Haystack</a:t>
            </a:r>
            <a:endParaRPr sz="1800">
              <a:solidFill>
                <a:srgbClr val="FFFFFF"/>
              </a:solidFill>
              <a:latin typeface="Lato"/>
              <a:ea typeface="Lato"/>
              <a:cs typeface="Lato"/>
              <a:sym typeface="Lato"/>
            </a:endParaRPr>
          </a:p>
          <a:p>
            <a:pPr indent="0" lvl="0" marL="0">
              <a:spcBef>
                <a:spcPts val="0"/>
              </a:spcBef>
              <a:spcAft>
                <a:spcPts val="0"/>
              </a:spcAft>
              <a:buNone/>
            </a:pPr>
            <a:r>
              <a:t/>
            </a:r>
            <a:endParaRPr sz="1800">
              <a:solidFill>
                <a:srgbClr val="FFFFFF"/>
              </a:solidFill>
              <a:latin typeface="Lato"/>
              <a:ea typeface="Lato"/>
              <a:cs typeface="Lato"/>
              <a:sym typeface="Lato"/>
            </a:endParaRPr>
          </a:p>
          <a:p>
            <a:pPr indent="0" lvl="0" marL="0">
              <a:lnSpc>
                <a:spcPct val="150000"/>
              </a:lnSpc>
              <a:spcBef>
                <a:spcPts val="0"/>
              </a:spcBef>
              <a:spcAft>
                <a:spcPts val="0"/>
              </a:spcAft>
              <a:buNone/>
            </a:pPr>
            <a:r>
              <a:rPr lang="en">
                <a:solidFill>
                  <a:srgbClr val="FFFFFF"/>
                </a:solidFill>
                <a:latin typeface="Lato"/>
                <a:ea typeface="Lato"/>
                <a:cs typeface="Lato"/>
                <a:sym typeface="Lato"/>
              </a:rPr>
              <a:t>  0</a:t>
            </a:r>
            <a:endParaRPr>
              <a:solidFill>
                <a:srgbClr val="FFFFFF"/>
              </a:solidFill>
              <a:latin typeface="Lato"/>
              <a:ea typeface="Lato"/>
              <a:cs typeface="Lato"/>
              <a:sym typeface="Lato"/>
            </a:endParaRPr>
          </a:p>
          <a:p>
            <a:pPr indent="0" lvl="0" marL="0">
              <a:lnSpc>
                <a:spcPct val="150000"/>
              </a:lnSpc>
              <a:spcBef>
                <a:spcPts val="0"/>
              </a:spcBef>
              <a:spcAft>
                <a:spcPts val="0"/>
              </a:spcAft>
              <a:buNone/>
            </a:pPr>
            <a:r>
              <a:rPr lang="en">
                <a:solidFill>
                  <a:srgbClr val="FFFFFF"/>
                </a:solidFill>
                <a:latin typeface="Lato"/>
                <a:ea typeface="Lato"/>
                <a:cs typeface="Lato"/>
                <a:sym typeface="Lato"/>
              </a:rPr>
              <a:t>  1</a:t>
            </a:r>
            <a:endParaRPr>
              <a:solidFill>
                <a:srgbClr val="FFFFFF"/>
              </a:solidFill>
              <a:latin typeface="Lato"/>
              <a:ea typeface="Lato"/>
              <a:cs typeface="Lato"/>
              <a:sym typeface="Lato"/>
            </a:endParaRPr>
          </a:p>
          <a:p>
            <a:pPr indent="0" lvl="0" marL="0" rtl="0">
              <a:lnSpc>
                <a:spcPct val="150000"/>
              </a:lnSpc>
              <a:spcBef>
                <a:spcPts val="0"/>
              </a:spcBef>
              <a:spcAft>
                <a:spcPts val="0"/>
              </a:spcAft>
              <a:buNone/>
            </a:pPr>
            <a:r>
              <a:rPr lang="en">
                <a:solidFill>
                  <a:srgbClr val="FFFFFF"/>
                </a:solidFill>
                <a:latin typeface="Lato"/>
                <a:ea typeface="Lato"/>
                <a:cs typeface="Lato"/>
                <a:sym typeface="Lato"/>
              </a:rPr>
              <a:t>  2</a:t>
            </a:r>
            <a:endParaRPr>
              <a:solidFill>
                <a:srgbClr val="FFFFFF"/>
              </a:solidFill>
              <a:latin typeface="Lato"/>
              <a:ea typeface="Lato"/>
              <a:cs typeface="Lato"/>
              <a:sym typeface="Lato"/>
            </a:endParaRPr>
          </a:p>
          <a:p>
            <a:pPr indent="0" lvl="0" marL="0" rtl="0">
              <a:lnSpc>
                <a:spcPct val="150000"/>
              </a:lnSpc>
              <a:spcBef>
                <a:spcPts val="0"/>
              </a:spcBef>
              <a:spcAft>
                <a:spcPts val="0"/>
              </a:spcAft>
              <a:buNone/>
            </a:pPr>
            <a:r>
              <a:rPr lang="en">
                <a:solidFill>
                  <a:srgbClr val="FFFFFF"/>
                </a:solidFill>
                <a:latin typeface="Lato"/>
                <a:ea typeface="Lato"/>
                <a:cs typeface="Lato"/>
                <a:sym typeface="Lato"/>
              </a:rPr>
              <a:t>                      </a:t>
            </a:r>
            <a:r>
              <a:rPr lang="en" sz="1800">
                <a:solidFill>
                  <a:srgbClr val="FFFFFF"/>
                </a:solidFill>
                <a:latin typeface="Lato"/>
                <a:ea typeface="Lato"/>
                <a:cs typeface="Lato"/>
                <a:sym typeface="Lato"/>
              </a:rPr>
              <a:t>:</a:t>
            </a:r>
            <a:endParaRPr sz="18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600">
                <a:solidFill>
                  <a:srgbClr val="FFFFFF"/>
                </a:solidFill>
                <a:latin typeface="Lato"/>
                <a:ea typeface="Lato"/>
                <a:cs typeface="Lato"/>
                <a:sym typeface="Lato"/>
              </a:rPr>
              <a:t>                                      </a:t>
            </a:r>
            <a:endParaRPr sz="600">
              <a:solidFill>
                <a:srgbClr val="FFFFFF"/>
              </a:solidFill>
              <a:latin typeface="Lato"/>
              <a:ea typeface="Lato"/>
              <a:cs typeface="Lato"/>
              <a:sym typeface="Lato"/>
            </a:endParaRPr>
          </a:p>
          <a:p>
            <a:pPr indent="0" lvl="0" marL="0" rtl="0">
              <a:lnSpc>
                <a:spcPct val="150000"/>
              </a:lnSpc>
              <a:spcBef>
                <a:spcPts val="0"/>
              </a:spcBef>
              <a:spcAft>
                <a:spcPts val="0"/>
              </a:spcAft>
              <a:buNone/>
            </a:pPr>
            <a:r>
              <a:rPr lang="en" sz="1800">
                <a:solidFill>
                  <a:srgbClr val="FFFFFF"/>
                </a:solidFill>
                <a:latin typeface="Lato"/>
                <a:ea typeface="Lato"/>
                <a:cs typeface="Lato"/>
                <a:sym typeface="Lato"/>
              </a:rPr>
              <a:t> </a:t>
            </a:r>
            <a:r>
              <a:rPr lang="en" sz="1800">
                <a:solidFill>
                  <a:srgbClr val="A4C2F4"/>
                </a:solidFill>
                <a:latin typeface="Lato"/>
                <a:ea typeface="Lato"/>
                <a:cs typeface="Lato"/>
                <a:sym typeface="Lato"/>
              </a:rPr>
              <a:t>x	</a:t>
            </a:r>
            <a:endParaRPr sz="1800">
              <a:solidFill>
                <a:srgbClr val="A4C2F4"/>
              </a:solidFill>
              <a:latin typeface="Lato"/>
              <a:ea typeface="Lato"/>
              <a:cs typeface="Lato"/>
              <a:sym typeface="Lato"/>
            </a:endParaRPr>
          </a:p>
          <a:p>
            <a:pPr indent="0" lvl="0" marL="0" rtl="0">
              <a:lnSpc>
                <a:spcPct val="150000"/>
              </a:lnSpc>
              <a:spcBef>
                <a:spcPts val="0"/>
              </a:spcBef>
              <a:spcAft>
                <a:spcPts val="0"/>
              </a:spcAft>
              <a:buNone/>
            </a:pPr>
            <a:r>
              <a:rPr lang="en" sz="1800">
                <a:solidFill>
                  <a:srgbClr val="FFFFFF"/>
                </a:solidFill>
                <a:latin typeface="Lato"/>
                <a:ea typeface="Lato"/>
                <a:cs typeface="Lato"/>
                <a:sym typeface="Lato"/>
              </a:rPr>
              <a:t>                 :</a:t>
            </a:r>
            <a:endParaRPr sz="1800">
              <a:solidFill>
                <a:srgbClr val="FFFFFF"/>
              </a:solidFill>
              <a:latin typeface="Lato"/>
              <a:ea typeface="Lato"/>
              <a:cs typeface="Lato"/>
              <a:sym typeface="Lato"/>
            </a:endParaRPr>
          </a:p>
          <a:p>
            <a:pPr indent="0" lvl="0" marL="0">
              <a:lnSpc>
                <a:spcPct val="150000"/>
              </a:lnSpc>
              <a:spcBef>
                <a:spcPts val="0"/>
              </a:spcBef>
              <a:spcAft>
                <a:spcPts val="0"/>
              </a:spcAft>
              <a:buNone/>
            </a:pPr>
            <a:r>
              <a:rPr lang="en">
                <a:solidFill>
                  <a:srgbClr val="FFFFFF"/>
                </a:solidFill>
                <a:latin typeface="Lato"/>
                <a:ea typeface="Lato"/>
                <a:cs typeface="Lato"/>
                <a:sym typeface="Lato"/>
              </a:rPr>
              <a:t>N-1</a:t>
            </a:r>
            <a:endParaRPr>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G</a:t>
            </a:r>
            <a:r>
              <a:rPr lang="en"/>
              <a:t>rover’s Algorithm</a:t>
            </a:r>
            <a:endParaRPr/>
          </a:p>
        </p:txBody>
      </p:sp>
      <p:sp>
        <p:nvSpPr>
          <p:cNvPr id="371" name="Shape 371"/>
          <p:cNvSpPr txBox="1"/>
          <p:nvPr/>
        </p:nvSpPr>
        <p:spPr>
          <a:xfrm>
            <a:off x="1292025" y="1525825"/>
            <a:ext cx="7223100" cy="46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FFFF"/>
                </a:solidFill>
                <a:latin typeface="Lato"/>
                <a:ea typeface="Lato"/>
                <a:cs typeface="Lato"/>
                <a:sym typeface="Lato"/>
              </a:rPr>
              <a:t>Problem : Given  boolean function f : { 0, 1, … , N-1 } ⇒ { 0, 1 }.  Find x : f(x) = 1</a:t>
            </a:r>
            <a:endParaRPr sz="1600">
              <a:solidFill>
                <a:srgbClr val="FFFFFF"/>
              </a:solidFill>
            </a:endParaRPr>
          </a:p>
        </p:txBody>
      </p:sp>
      <p:sp>
        <p:nvSpPr>
          <p:cNvPr id="372" name="Shape 372"/>
          <p:cNvSpPr/>
          <p:nvPr/>
        </p:nvSpPr>
        <p:spPr>
          <a:xfrm>
            <a:off x="4050475" y="2124175"/>
            <a:ext cx="1044300" cy="1764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U</a:t>
            </a:r>
            <a:r>
              <a:rPr b="1" lang="en">
                <a:solidFill>
                  <a:schemeClr val="dk1"/>
                </a:solidFill>
                <a:latin typeface="Montserrat"/>
                <a:ea typeface="Montserrat"/>
                <a:cs typeface="Montserrat"/>
                <a:sym typeface="Montserrat"/>
              </a:rPr>
              <a:t>f</a:t>
            </a:r>
            <a:endParaRPr b="1">
              <a:solidFill>
                <a:schemeClr val="dk1"/>
              </a:solidFill>
              <a:latin typeface="Montserrat"/>
              <a:ea typeface="Montserrat"/>
              <a:cs typeface="Montserrat"/>
              <a:sym typeface="Montserrat"/>
            </a:endParaRPr>
          </a:p>
        </p:txBody>
      </p:sp>
      <p:cxnSp>
        <p:nvCxnSpPr>
          <p:cNvPr id="373" name="Shape 373"/>
          <p:cNvCxnSpPr/>
          <p:nvPr/>
        </p:nvCxnSpPr>
        <p:spPr>
          <a:xfrm>
            <a:off x="5094763" y="2271750"/>
            <a:ext cx="655500" cy="6300"/>
          </a:xfrm>
          <a:prstGeom prst="straightConnector1">
            <a:avLst/>
          </a:prstGeom>
          <a:noFill/>
          <a:ln cap="flat" cmpd="sng" w="28575">
            <a:solidFill>
              <a:schemeClr val="dk2"/>
            </a:solidFill>
            <a:prstDash val="solid"/>
            <a:round/>
            <a:headEnd len="lg" w="lg" type="none"/>
            <a:tailEnd len="lg" w="lg" type="triangle"/>
          </a:ln>
        </p:spPr>
      </p:cxnSp>
      <p:sp>
        <p:nvSpPr>
          <p:cNvPr id="374" name="Shape 374"/>
          <p:cNvSpPr txBox="1"/>
          <p:nvPr/>
        </p:nvSpPr>
        <p:spPr>
          <a:xfrm>
            <a:off x="2787473" y="4252950"/>
            <a:ext cx="12630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|0</a:t>
            </a:r>
            <a:r>
              <a:rPr lang="en" sz="1800">
                <a:solidFill>
                  <a:srgbClr val="FFFFFF"/>
                </a:solidFill>
                <a:latin typeface="Lato"/>
                <a:ea typeface="Lato"/>
                <a:cs typeface="Lato"/>
                <a:sym typeface="Lato"/>
              </a:rPr>
              <a:t>&gt;</a:t>
            </a:r>
            <a:endParaRPr>
              <a:solidFill>
                <a:srgbClr val="FFFFFF"/>
              </a:solidFill>
            </a:endParaRPr>
          </a:p>
        </p:txBody>
      </p:sp>
      <p:sp>
        <p:nvSpPr>
          <p:cNvPr id="375" name="Shape 375"/>
          <p:cNvSpPr txBox="1"/>
          <p:nvPr/>
        </p:nvSpPr>
        <p:spPr>
          <a:xfrm>
            <a:off x="5094763" y="4252950"/>
            <a:ext cx="1511100" cy="35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a:t>
            </a:r>
            <a:r>
              <a:rPr lang="en" sz="600">
                <a:solidFill>
                  <a:srgbClr val="FFFFFF"/>
                </a:solidFill>
                <a:latin typeface="Lato"/>
                <a:ea typeface="Lato"/>
                <a:cs typeface="Lato"/>
                <a:sym typeface="Lato"/>
              </a:rPr>
              <a:t> </a:t>
            </a:r>
            <a:r>
              <a:rPr lang="en" sz="1800">
                <a:solidFill>
                  <a:srgbClr val="FFFFFF"/>
                </a:solidFill>
                <a:latin typeface="Lato"/>
                <a:ea typeface="Lato"/>
                <a:cs typeface="Lato"/>
                <a:sym typeface="Lato"/>
              </a:rPr>
              <a:t>f</a:t>
            </a:r>
            <a:r>
              <a:rPr lang="en">
                <a:solidFill>
                  <a:srgbClr val="FFFFFF"/>
                </a:solidFill>
                <a:latin typeface="Lato"/>
                <a:ea typeface="Lato"/>
                <a:cs typeface="Lato"/>
                <a:sym typeface="Lato"/>
              </a:rPr>
              <a:t>(x)</a:t>
            </a:r>
            <a:endParaRPr>
              <a:solidFill>
                <a:srgbClr val="FFFFFF"/>
              </a:solidFill>
            </a:endParaRPr>
          </a:p>
          <a:p>
            <a:pPr indent="0" lvl="0" marL="0" rtl="0">
              <a:spcBef>
                <a:spcPts val="0"/>
              </a:spcBef>
              <a:spcAft>
                <a:spcPts val="0"/>
              </a:spcAft>
              <a:buNone/>
            </a:pPr>
            <a:r>
              <a:t/>
            </a:r>
            <a:endParaRPr sz="1800">
              <a:solidFill>
                <a:srgbClr val="FFFFFF"/>
              </a:solidFill>
              <a:latin typeface="Lato"/>
              <a:ea typeface="Lato"/>
              <a:cs typeface="Lato"/>
              <a:sym typeface="Lato"/>
            </a:endParaRPr>
          </a:p>
        </p:txBody>
      </p:sp>
      <p:cxnSp>
        <p:nvCxnSpPr>
          <p:cNvPr id="376" name="Shape 376"/>
          <p:cNvCxnSpPr/>
          <p:nvPr/>
        </p:nvCxnSpPr>
        <p:spPr>
          <a:xfrm>
            <a:off x="5094763" y="2424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77" name="Shape 377"/>
          <p:cNvCxnSpPr/>
          <p:nvPr/>
        </p:nvCxnSpPr>
        <p:spPr>
          <a:xfrm>
            <a:off x="5094763" y="2576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78" name="Shape 378"/>
          <p:cNvCxnSpPr/>
          <p:nvPr/>
        </p:nvCxnSpPr>
        <p:spPr>
          <a:xfrm>
            <a:off x="5094763" y="2728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79" name="Shape 379"/>
          <p:cNvCxnSpPr/>
          <p:nvPr/>
        </p:nvCxnSpPr>
        <p:spPr>
          <a:xfrm>
            <a:off x="5094763" y="2881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0" name="Shape 380"/>
          <p:cNvCxnSpPr/>
          <p:nvPr/>
        </p:nvCxnSpPr>
        <p:spPr>
          <a:xfrm>
            <a:off x="5094763" y="3033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1" name="Shape 381"/>
          <p:cNvCxnSpPr/>
          <p:nvPr/>
        </p:nvCxnSpPr>
        <p:spPr>
          <a:xfrm>
            <a:off x="5094763" y="3186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2" name="Shape 382"/>
          <p:cNvCxnSpPr/>
          <p:nvPr/>
        </p:nvCxnSpPr>
        <p:spPr>
          <a:xfrm>
            <a:off x="5094763" y="3338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3" name="Shape 383"/>
          <p:cNvCxnSpPr/>
          <p:nvPr/>
        </p:nvCxnSpPr>
        <p:spPr>
          <a:xfrm>
            <a:off x="5094763" y="3643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4" name="Shape 384"/>
          <p:cNvCxnSpPr/>
          <p:nvPr/>
        </p:nvCxnSpPr>
        <p:spPr>
          <a:xfrm>
            <a:off x="3418363" y="2271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5" name="Shape 385"/>
          <p:cNvCxnSpPr/>
          <p:nvPr/>
        </p:nvCxnSpPr>
        <p:spPr>
          <a:xfrm>
            <a:off x="3418363" y="2424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6" name="Shape 386"/>
          <p:cNvCxnSpPr/>
          <p:nvPr/>
        </p:nvCxnSpPr>
        <p:spPr>
          <a:xfrm>
            <a:off x="3418363" y="2576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7" name="Shape 387"/>
          <p:cNvCxnSpPr/>
          <p:nvPr/>
        </p:nvCxnSpPr>
        <p:spPr>
          <a:xfrm>
            <a:off x="3418363" y="2728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8" name="Shape 388"/>
          <p:cNvCxnSpPr/>
          <p:nvPr/>
        </p:nvCxnSpPr>
        <p:spPr>
          <a:xfrm>
            <a:off x="3418363" y="2881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89" name="Shape 389"/>
          <p:cNvCxnSpPr/>
          <p:nvPr/>
        </p:nvCxnSpPr>
        <p:spPr>
          <a:xfrm>
            <a:off x="3418363" y="3033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90" name="Shape 390"/>
          <p:cNvCxnSpPr/>
          <p:nvPr/>
        </p:nvCxnSpPr>
        <p:spPr>
          <a:xfrm>
            <a:off x="3418363" y="3186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91" name="Shape 391"/>
          <p:cNvCxnSpPr/>
          <p:nvPr/>
        </p:nvCxnSpPr>
        <p:spPr>
          <a:xfrm>
            <a:off x="3418363" y="3338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92" name="Shape 392"/>
          <p:cNvCxnSpPr/>
          <p:nvPr/>
        </p:nvCxnSpPr>
        <p:spPr>
          <a:xfrm>
            <a:off x="3418363" y="3643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393" name="Shape 393"/>
          <p:cNvCxnSpPr/>
          <p:nvPr/>
        </p:nvCxnSpPr>
        <p:spPr>
          <a:xfrm>
            <a:off x="4244863" y="4521750"/>
            <a:ext cx="655500" cy="6300"/>
          </a:xfrm>
          <a:prstGeom prst="straightConnector1">
            <a:avLst/>
          </a:prstGeom>
          <a:noFill/>
          <a:ln cap="flat" cmpd="sng" w="28575">
            <a:solidFill>
              <a:schemeClr val="dk2"/>
            </a:solidFill>
            <a:prstDash val="solid"/>
            <a:round/>
            <a:headEnd len="lg" w="lg" type="none"/>
            <a:tailEnd len="lg" w="lg" type="triangle"/>
          </a:ln>
        </p:spPr>
      </p:cxnSp>
      <p:sp>
        <p:nvSpPr>
          <p:cNvPr id="394" name="Shape 394"/>
          <p:cNvSpPr txBox="1"/>
          <p:nvPr/>
        </p:nvSpPr>
        <p:spPr>
          <a:xfrm>
            <a:off x="2374075" y="2550188"/>
            <a:ext cx="1044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endParaRPr>
              <a:solidFill>
                <a:srgbClr val="FFFFFF"/>
              </a:solidFill>
            </a:endParaRPr>
          </a:p>
        </p:txBody>
      </p:sp>
      <p:sp>
        <p:nvSpPr>
          <p:cNvPr id="395" name="Shape 395"/>
          <p:cNvSpPr txBox="1"/>
          <p:nvPr/>
        </p:nvSpPr>
        <p:spPr>
          <a:xfrm>
            <a:off x="5838473" y="2550175"/>
            <a:ext cx="12630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endParaRPr>
              <a:solidFill>
                <a:srgbClr val="FFFFFF"/>
              </a:solidFill>
            </a:endParaRPr>
          </a:p>
        </p:txBody>
      </p:sp>
      <p:sp>
        <p:nvSpPr>
          <p:cNvPr id="396" name="Shape 396"/>
          <p:cNvSpPr txBox="1"/>
          <p:nvPr/>
        </p:nvSpPr>
        <p:spPr>
          <a:xfrm>
            <a:off x="2787474" y="3401575"/>
            <a:ext cx="519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|0</a:t>
            </a:r>
            <a:r>
              <a:rPr lang="en" sz="1800">
                <a:solidFill>
                  <a:srgbClr val="FFFFFF"/>
                </a:solidFill>
                <a:latin typeface="Lato"/>
                <a:ea typeface="Lato"/>
                <a:cs typeface="Lato"/>
                <a:sym typeface="Lato"/>
              </a:rPr>
              <a:t>&gt;</a:t>
            </a:r>
            <a:endParaRPr>
              <a:solidFill>
                <a:srgbClr val="FFFFFF"/>
              </a:solidFill>
            </a:endParaRPr>
          </a:p>
        </p:txBody>
      </p:sp>
      <p:sp>
        <p:nvSpPr>
          <p:cNvPr id="397" name="Shape 397"/>
          <p:cNvSpPr txBox="1"/>
          <p:nvPr/>
        </p:nvSpPr>
        <p:spPr>
          <a:xfrm>
            <a:off x="5838473" y="3389400"/>
            <a:ext cx="12630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Lato"/>
                <a:ea typeface="Lato"/>
                <a:cs typeface="Lato"/>
                <a:sym typeface="Lato"/>
              </a:rPr>
              <a:t>f</a:t>
            </a:r>
            <a:r>
              <a:rPr lang="en">
                <a:solidFill>
                  <a:srgbClr val="FFFFFF"/>
                </a:solidFill>
                <a:latin typeface="Lato"/>
                <a:ea typeface="Lato"/>
                <a:cs typeface="Lato"/>
                <a:sym typeface="Lato"/>
              </a:rPr>
              <a:t>(x)</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G</a:t>
            </a:r>
            <a:r>
              <a:rPr lang="en"/>
              <a:t>rover’s Algorithm</a:t>
            </a:r>
            <a:endParaRPr/>
          </a:p>
        </p:txBody>
      </p:sp>
      <p:sp>
        <p:nvSpPr>
          <p:cNvPr id="403" name="Shape 403"/>
          <p:cNvSpPr txBox="1"/>
          <p:nvPr/>
        </p:nvSpPr>
        <p:spPr>
          <a:xfrm>
            <a:off x="1202250" y="1456600"/>
            <a:ext cx="69384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500">
                <a:solidFill>
                  <a:srgbClr val="FFFFFF"/>
                </a:solidFill>
                <a:latin typeface="Lato"/>
                <a:ea typeface="Lato"/>
                <a:cs typeface="Lato"/>
                <a:sym typeface="Lato"/>
              </a:rPr>
              <a:t>Grover’s Algorithm involves following two steps:</a:t>
            </a:r>
            <a:endParaRPr sz="1500">
              <a:solidFill>
                <a:srgbClr val="FFFFFF"/>
              </a:solidFill>
              <a:latin typeface="Lato"/>
              <a:ea typeface="Lato"/>
              <a:cs typeface="Lato"/>
              <a:sym typeface="Lato"/>
            </a:endParaRPr>
          </a:p>
        </p:txBody>
      </p:sp>
      <p:sp>
        <p:nvSpPr>
          <p:cNvPr id="404" name="Shape 404"/>
          <p:cNvSpPr txBox="1"/>
          <p:nvPr/>
        </p:nvSpPr>
        <p:spPr>
          <a:xfrm>
            <a:off x="1313000" y="2177975"/>
            <a:ext cx="5282400" cy="1119600"/>
          </a:xfrm>
          <a:prstGeom prst="rect">
            <a:avLst/>
          </a:prstGeom>
          <a:noFill/>
          <a:ln>
            <a:noFill/>
          </a:ln>
        </p:spPr>
        <p:txBody>
          <a:bodyPr anchorCtr="0" anchor="t" bIns="91425" lIns="91425" spcFirstLastPara="1" rIns="91425" wrap="square" tIns="91425">
            <a:noAutofit/>
          </a:bodyPr>
          <a:lstStyle/>
          <a:p>
            <a:pPr indent="-342900" lvl="0" marL="457200" rtl="0">
              <a:lnSpc>
                <a:spcPct val="200000"/>
              </a:lnSpc>
              <a:spcBef>
                <a:spcPts val="0"/>
              </a:spcBef>
              <a:spcAft>
                <a:spcPts val="0"/>
              </a:spcAft>
              <a:buClr>
                <a:srgbClr val="FFFFFF"/>
              </a:buClr>
              <a:buSzPts val="1800"/>
              <a:buAutoNum type="arabicPeriod"/>
            </a:pPr>
            <a:r>
              <a:rPr lang="en" sz="1800" u="sng">
                <a:solidFill>
                  <a:srgbClr val="FFFFFF"/>
                </a:solidFill>
              </a:rPr>
              <a:t>Phase Inversion</a:t>
            </a:r>
            <a:endParaRPr sz="1800" u="sng">
              <a:solidFill>
                <a:srgbClr val="FFFFFF"/>
              </a:solidFill>
            </a:endParaRPr>
          </a:p>
          <a:p>
            <a:pPr indent="457200" lvl="0" marL="0" rtl="0">
              <a:lnSpc>
                <a:spcPct val="200000"/>
              </a:lnSpc>
              <a:spcBef>
                <a:spcPts val="0"/>
              </a:spcBef>
              <a:spcAft>
                <a:spcPts val="0"/>
              </a:spcAft>
              <a:buNone/>
            </a:pP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a:t>
            </a:r>
            <a:r>
              <a:rPr lang="en" sz="600">
                <a:solidFill>
                  <a:srgbClr val="FFFFFF"/>
                </a:solidFill>
                <a:latin typeface="Lato"/>
                <a:ea typeface="Lato"/>
                <a:cs typeface="Lato"/>
                <a:sym typeface="Lato"/>
              </a:rPr>
              <a:t> </a:t>
            </a:r>
            <a:r>
              <a:rPr lang="en" sz="1600">
                <a:solidFill>
                  <a:srgbClr val="FFFFFF"/>
                </a:solidFill>
                <a:latin typeface="Lato"/>
                <a:ea typeface="Lato"/>
                <a:cs typeface="Lato"/>
                <a:sym typeface="Lato"/>
              </a:rPr>
              <a:t>⇒⇒⇒    </a:t>
            </a: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 </a:t>
            </a:r>
            <a:r>
              <a:rPr lang="en" sz="1600">
                <a:solidFill>
                  <a:srgbClr val="FFFFFF"/>
                </a:solidFill>
                <a:latin typeface="Lato"/>
                <a:ea typeface="Lato"/>
                <a:cs typeface="Lato"/>
                <a:sym typeface="Lato"/>
              </a:rPr>
              <a:t>: </a:t>
            </a:r>
            <a:r>
              <a:rPr lang="en">
                <a:solidFill>
                  <a:srgbClr val="FFFFFF"/>
                </a:solidFill>
                <a:latin typeface="Lato"/>
                <a:ea typeface="Lato"/>
                <a:cs typeface="Lato"/>
                <a:sym typeface="Lato"/>
              </a:rPr>
              <a:t>x is not x*</a:t>
            </a:r>
            <a:r>
              <a:rPr lang="en" sz="1600">
                <a:solidFill>
                  <a:srgbClr val="FFFFFF"/>
                </a:solidFill>
                <a:latin typeface="Lato"/>
                <a:ea typeface="Lato"/>
                <a:cs typeface="Lato"/>
                <a:sym typeface="Lato"/>
              </a:rPr>
              <a:t>   </a:t>
            </a:r>
            <a:r>
              <a:rPr lang="en" sz="2000">
                <a:solidFill>
                  <a:srgbClr val="FFFFFF"/>
                </a:solidFill>
                <a:latin typeface="Lato"/>
                <a:ea typeface="Lato"/>
                <a:cs typeface="Lato"/>
                <a:sym typeface="Lato"/>
              </a:rPr>
              <a:t>-</a:t>
            </a:r>
            <a:r>
              <a:rPr lang="en" sz="1600">
                <a:solidFill>
                  <a:srgbClr val="FFFFFF"/>
                </a:solidFill>
                <a:latin typeface="Lato"/>
                <a:ea typeface="Lato"/>
                <a:cs typeface="Lato"/>
                <a:sym typeface="Lato"/>
              </a:rPr>
              <a:t>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endParaRPr sz="1600">
              <a:solidFill>
                <a:srgbClr val="FFFFFF"/>
              </a:solidFill>
            </a:endParaRPr>
          </a:p>
          <a:p>
            <a:pPr indent="-342900" lvl="0" marL="457200" rtl="0">
              <a:lnSpc>
                <a:spcPct val="200000"/>
              </a:lnSpc>
              <a:spcBef>
                <a:spcPts val="0"/>
              </a:spcBef>
              <a:spcAft>
                <a:spcPts val="0"/>
              </a:spcAft>
              <a:buClr>
                <a:srgbClr val="FFFFFF"/>
              </a:buClr>
              <a:buSzPts val="1800"/>
              <a:buAutoNum type="arabicPeriod"/>
            </a:pPr>
            <a:r>
              <a:rPr lang="en" sz="1800" u="sng">
                <a:solidFill>
                  <a:srgbClr val="FFFFFF"/>
                </a:solidFill>
              </a:rPr>
              <a:t>Inversion about the Mean</a:t>
            </a:r>
            <a:r>
              <a:rPr lang="en" sz="1800">
                <a:solidFill>
                  <a:srgbClr val="FFFFFF"/>
                </a:solidFill>
              </a:rPr>
              <a:t>(μ)</a:t>
            </a:r>
            <a:endParaRPr sz="1800">
              <a:solidFill>
                <a:srgbClr val="FFFFFF"/>
              </a:solidFill>
            </a:endParaRPr>
          </a:p>
          <a:p>
            <a:pPr indent="0" lvl="0" marL="0">
              <a:lnSpc>
                <a:spcPct val="200000"/>
              </a:lnSpc>
              <a:spcBef>
                <a:spcPts val="0"/>
              </a:spcBef>
              <a:spcAft>
                <a:spcPts val="0"/>
              </a:spcAft>
              <a:buNone/>
            </a:pPr>
            <a:r>
              <a:rPr lang="en" sz="1800">
                <a:solidFill>
                  <a:srgbClr val="FFFFFF"/>
                </a:solidFill>
              </a:rPr>
              <a:t>	</a:t>
            </a: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a:t>
            </a:r>
            <a:r>
              <a:rPr lang="en" sz="600">
                <a:solidFill>
                  <a:srgbClr val="FFFFFF"/>
                </a:solidFill>
                <a:latin typeface="Lato"/>
                <a:ea typeface="Lato"/>
                <a:cs typeface="Lato"/>
                <a:sym typeface="Lato"/>
              </a:rPr>
              <a:t> </a:t>
            </a:r>
            <a:r>
              <a:rPr lang="en" sz="1600">
                <a:solidFill>
                  <a:srgbClr val="FFFFFF"/>
                </a:solidFill>
                <a:latin typeface="Lato"/>
                <a:ea typeface="Lato"/>
                <a:cs typeface="Lato"/>
                <a:sym typeface="Lato"/>
              </a:rPr>
              <a:t>⇒⇒⇒   </a:t>
            </a:r>
            <a:r>
              <a:rPr lang="en" sz="2000">
                <a:solidFill>
                  <a:srgbClr val="FFFFFF"/>
                </a:solidFill>
                <a:latin typeface="Lato"/>
                <a:ea typeface="Lato"/>
                <a:cs typeface="Lato"/>
                <a:sym typeface="Lato"/>
              </a:rPr>
              <a:t>𝚺 </a:t>
            </a:r>
            <a:r>
              <a:rPr lang="en" sz="1600">
                <a:solidFill>
                  <a:srgbClr val="FFFFFF"/>
                </a:solidFill>
                <a:latin typeface="Lato"/>
                <a:ea typeface="Lato"/>
                <a:cs typeface="Lato"/>
                <a:sym typeface="Lato"/>
              </a:rPr>
              <a:t>(2</a:t>
            </a:r>
            <a:r>
              <a:rPr lang="en" sz="1800">
                <a:solidFill>
                  <a:srgbClr val="FFFFFF"/>
                </a:solidFill>
              </a:rPr>
              <a:t>μ</a:t>
            </a:r>
            <a:r>
              <a:rPr lang="en" sz="1600">
                <a:solidFill>
                  <a:srgbClr val="FFFFFF"/>
                </a:solidFill>
                <a:latin typeface="Lato"/>
                <a:ea typeface="Lato"/>
                <a:cs typeface="Lato"/>
                <a:sym typeface="Lato"/>
              </a:rPr>
              <a:t> -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1600">
                <a:solidFill>
                  <a:srgbClr val="FFFFFF"/>
                </a:solidFill>
                <a:latin typeface="Lato"/>
                <a:ea typeface="Lato"/>
                <a:cs typeface="Lato"/>
                <a:sym typeface="Lato"/>
              </a:rPr>
              <a:t>)</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           </a:t>
            </a:r>
            <a:r>
              <a:rPr lang="en" sz="1800">
                <a:solidFill>
                  <a:srgbClr val="FFFFFF"/>
                </a:solidFill>
              </a:rPr>
              <a:t>μ</a:t>
            </a:r>
            <a:r>
              <a:rPr lang="en" sz="1800">
                <a:solidFill>
                  <a:srgbClr val="FFFFFF"/>
                </a:solidFill>
                <a:latin typeface="Lato"/>
                <a:ea typeface="Lato"/>
                <a:cs typeface="Lato"/>
                <a:sym typeface="Lato"/>
              </a:rPr>
              <a:t> = </a:t>
            </a: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sz="1800">
                <a:solidFill>
                  <a:srgbClr val="FFFFFF"/>
                </a:solidFill>
                <a:latin typeface="Lato"/>
                <a:ea typeface="Lato"/>
                <a:cs typeface="Lato"/>
                <a:sym typeface="Lato"/>
              </a:rPr>
              <a:t>/ N</a:t>
            </a:r>
            <a:endParaRPr sz="18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animEffect filter="fade" transition="in">
                                      <p:cBhvr>
                                        <p:cTn dur="1000"/>
                                        <p:tgtEl>
                                          <p:spTgt spid="4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animEffect filter="fade" transition="in">
                                      <p:cBhvr>
                                        <p:cTn dur="1000"/>
                                        <p:tgtEl>
                                          <p:spTgt spid="4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2" st="2"/>
                                            </p:txEl>
                                          </p:spTgt>
                                        </p:tgtEl>
                                        <p:attrNameLst>
                                          <p:attrName>style.visibility</p:attrName>
                                        </p:attrNameLst>
                                      </p:cBhvr>
                                      <p:to>
                                        <p:strVal val="visible"/>
                                      </p:to>
                                    </p:set>
                                    <p:animEffect filter="fade" transition="in">
                                      <p:cBhvr>
                                        <p:cTn dur="1000"/>
                                        <p:tgtEl>
                                          <p:spTgt spid="4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xEl>
                                              <p:pRg end="3" st="3"/>
                                            </p:txEl>
                                          </p:spTgt>
                                        </p:tgtEl>
                                        <p:attrNameLst>
                                          <p:attrName>style.visibility</p:attrName>
                                        </p:attrNameLst>
                                      </p:cBhvr>
                                      <p:to>
                                        <p:strVal val="visible"/>
                                      </p:to>
                                    </p:set>
                                    <p:animEffect filter="fade" transition="in">
                                      <p:cBhvr>
                                        <p:cTn dur="1000"/>
                                        <p:tgtEl>
                                          <p:spTgt spid="4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8" name="Shape 408"/>
        <p:cNvGrpSpPr/>
        <p:nvPr/>
      </p:nvGrpSpPr>
      <p:grpSpPr>
        <a:xfrm>
          <a:off x="0" y="0"/>
          <a:ext cx="0" cy="0"/>
          <a:chOff x="0" y="0"/>
          <a:chExt cx="0" cy="0"/>
        </a:xfrm>
      </p:grpSpPr>
      <p:sp>
        <p:nvSpPr>
          <p:cNvPr id="409" name="Shape 409"/>
          <p:cNvSpPr/>
          <p:nvPr/>
        </p:nvSpPr>
        <p:spPr>
          <a:xfrm>
            <a:off x="1368095" y="2241975"/>
            <a:ext cx="940500" cy="1383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410" name="Shape 410"/>
          <p:cNvCxnSpPr/>
          <p:nvPr/>
        </p:nvCxnSpPr>
        <p:spPr>
          <a:xfrm>
            <a:off x="2308687" y="2389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11" name="Shape 411"/>
          <p:cNvCxnSpPr/>
          <p:nvPr/>
        </p:nvCxnSpPr>
        <p:spPr>
          <a:xfrm>
            <a:off x="2308687" y="2541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12" name="Shape 412"/>
          <p:cNvCxnSpPr/>
          <p:nvPr/>
        </p:nvCxnSpPr>
        <p:spPr>
          <a:xfrm>
            <a:off x="2308687" y="2694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13" name="Shape 413"/>
          <p:cNvCxnSpPr/>
          <p:nvPr/>
        </p:nvCxnSpPr>
        <p:spPr>
          <a:xfrm>
            <a:off x="2308687" y="28467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14" name="Shape 414"/>
          <p:cNvCxnSpPr/>
          <p:nvPr/>
        </p:nvCxnSpPr>
        <p:spPr>
          <a:xfrm>
            <a:off x="2308687" y="29991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15" name="Shape 415"/>
          <p:cNvCxnSpPr/>
          <p:nvPr/>
        </p:nvCxnSpPr>
        <p:spPr>
          <a:xfrm>
            <a:off x="2308687" y="3151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16" name="Shape 416"/>
          <p:cNvCxnSpPr/>
          <p:nvPr/>
        </p:nvCxnSpPr>
        <p:spPr>
          <a:xfrm>
            <a:off x="2308687" y="3303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17" name="Shape 417"/>
          <p:cNvCxnSpPr/>
          <p:nvPr/>
        </p:nvCxnSpPr>
        <p:spPr>
          <a:xfrm>
            <a:off x="2308687" y="3456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18" name="Shape 418"/>
          <p:cNvCxnSpPr/>
          <p:nvPr/>
        </p:nvCxnSpPr>
        <p:spPr>
          <a:xfrm>
            <a:off x="798750" y="2389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19" name="Shape 419"/>
          <p:cNvCxnSpPr/>
          <p:nvPr/>
        </p:nvCxnSpPr>
        <p:spPr>
          <a:xfrm>
            <a:off x="798750" y="2541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20" name="Shape 420"/>
          <p:cNvCxnSpPr/>
          <p:nvPr/>
        </p:nvCxnSpPr>
        <p:spPr>
          <a:xfrm>
            <a:off x="798750" y="2694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21" name="Shape 421"/>
          <p:cNvCxnSpPr/>
          <p:nvPr/>
        </p:nvCxnSpPr>
        <p:spPr>
          <a:xfrm>
            <a:off x="798750" y="28467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22" name="Shape 422"/>
          <p:cNvCxnSpPr/>
          <p:nvPr/>
        </p:nvCxnSpPr>
        <p:spPr>
          <a:xfrm>
            <a:off x="798750" y="29991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23" name="Shape 423"/>
          <p:cNvCxnSpPr/>
          <p:nvPr/>
        </p:nvCxnSpPr>
        <p:spPr>
          <a:xfrm>
            <a:off x="798750" y="3151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24" name="Shape 424"/>
          <p:cNvCxnSpPr/>
          <p:nvPr/>
        </p:nvCxnSpPr>
        <p:spPr>
          <a:xfrm>
            <a:off x="798750" y="3303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25" name="Shape 425"/>
          <p:cNvCxnSpPr/>
          <p:nvPr/>
        </p:nvCxnSpPr>
        <p:spPr>
          <a:xfrm>
            <a:off x="798750" y="3456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26" name="Shape 426"/>
          <p:cNvCxnSpPr/>
          <p:nvPr/>
        </p:nvCxnSpPr>
        <p:spPr>
          <a:xfrm flipH="1" rot="10800000">
            <a:off x="798750" y="3756350"/>
            <a:ext cx="2102400" cy="4800"/>
          </a:xfrm>
          <a:prstGeom prst="straightConnector1">
            <a:avLst/>
          </a:prstGeom>
          <a:noFill/>
          <a:ln cap="flat" cmpd="sng" w="19050">
            <a:solidFill>
              <a:srgbClr val="000000"/>
            </a:solidFill>
            <a:prstDash val="solid"/>
            <a:round/>
            <a:headEnd len="lg" w="lg" type="none"/>
            <a:tailEnd len="lg" w="lg" type="triangle"/>
          </a:ln>
        </p:spPr>
      </p:cxnSp>
      <p:sp>
        <p:nvSpPr>
          <p:cNvPr id="427" name="Shape 427"/>
          <p:cNvSpPr txBox="1"/>
          <p:nvPr/>
        </p:nvSpPr>
        <p:spPr>
          <a:xfrm>
            <a:off x="-245550" y="2241973"/>
            <a:ext cx="1044300" cy="781500"/>
          </a:xfrm>
          <a:prstGeom prst="rect">
            <a:avLst/>
          </a:prstGeom>
          <a:noFill/>
          <a:ln>
            <a:noFill/>
          </a:ln>
        </p:spPr>
        <p:txBody>
          <a:bodyPr anchorCtr="0" anchor="t" bIns="91425" lIns="91425" spcFirstLastPara="1" rIns="91425" wrap="square" tIns="91425">
            <a:noAutofit/>
          </a:bodyPr>
          <a:lstStyle/>
          <a:p>
            <a:pPr indent="457200" lvl="0" marL="0" rtl="0">
              <a:spcBef>
                <a:spcPts val="0"/>
              </a:spcBef>
              <a:spcAft>
                <a:spcPts val="0"/>
              </a:spcAft>
              <a:buNone/>
            </a:pPr>
            <a:r>
              <a:rPr lang="en">
                <a:latin typeface="Lato"/>
                <a:ea typeface="Lato"/>
                <a:cs typeface="Lato"/>
                <a:sym typeface="Lato"/>
              </a:rPr>
              <a:t>|0</a:t>
            </a:r>
            <a:r>
              <a:rPr lang="en" sz="1800">
                <a:latin typeface="Lato"/>
                <a:ea typeface="Lato"/>
                <a:cs typeface="Lato"/>
                <a:sym typeface="Lato"/>
              </a:rPr>
              <a:t>&gt;</a:t>
            </a:r>
            <a:endParaRPr sz="1800">
              <a:latin typeface="Lato"/>
              <a:ea typeface="Lato"/>
              <a:cs typeface="Lato"/>
              <a:sym typeface="Lato"/>
            </a:endParaRPr>
          </a:p>
          <a:p>
            <a:pPr indent="457200" lvl="0" marL="0" rtl="0">
              <a:spcBef>
                <a:spcPts val="0"/>
              </a:spcBef>
              <a:spcAft>
                <a:spcPts val="0"/>
              </a:spcAft>
              <a:buNone/>
            </a:pPr>
            <a:r>
              <a:rPr lang="en" sz="1800">
                <a:latin typeface="Lato"/>
                <a:ea typeface="Lato"/>
                <a:cs typeface="Lato"/>
                <a:sym typeface="Lato"/>
              </a:rPr>
              <a:t>:</a:t>
            </a:r>
            <a:endParaRPr sz="1800">
              <a:latin typeface="Lato"/>
              <a:ea typeface="Lato"/>
              <a:cs typeface="Lato"/>
              <a:sym typeface="Lato"/>
            </a:endParaRPr>
          </a:p>
          <a:p>
            <a:pPr indent="457200" lvl="0" marL="0" rtl="0">
              <a:spcBef>
                <a:spcPts val="0"/>
              </a:spcBef>
              <a:spcAft>
                <a:spcPts val="0"/>
              </a:spcAft>
              <a:buNone/>
            </a:pPr>
            <a:r>
              <a:rPr lang="en" sz="1800">
                <a:latin typeface="Lato"/>
                <a:ea typeface="Lato"/>
                <a:cs typeface="Lato"/>
                <a:sym typeface="Lato"/>
              </a:rPr>
              <a:t>:</a:t>
            </a:r>
            <a:endParaRPr sz="1800">
              <a:latin typeface="Lato"/>
              <a:ea typeface="Lato"/>
              <a:cs typeface="Lato"/>
              <a:sym typeface="Lato"/>
            </a:endParaRPr>
          </a:p>
          <a:p>
            <a:pPr indent="457200" lvl="0" marL="0" rtl="0">
              <a:spcBef>
                <a:spcPts val="0"/>
              </a:spcBef>
              <a:spcAft>
                <a:spcPts val="0"/>
              </a:spcAft>
              <a:buNone/>
            </a:pPr>
            <a:r>
              <a:rPr lang="en">
                <a:latin typeface="Lato"/>
                <a:ea typeface="Lato"/>
                <a:cs typeface="Lato"/>
                <a:sym typeface="Lato"/>
              </a:rPr>
              <a:t>|0</a:t>
            </a:r>
            <a:r>
              <a:rPr lang="en" sz="1800">
                <a:latin typeface="Lato"/>
                <a:ea typeface="Lato"/>
                <a:cs typeface="Lato"/>
                <a:sym typeface="Lato"/>
              </a:rPr>
              <a:t>&gt;</a:t>
            </a:r>
            <a:endParaRPr sz="1800">
              <a:latin typeface="Lato"/>
              <a:ea typeface="Lato"/>
              <a:cs typeface="Lato"/>
              <a:sym typeface="Lato"/>
            </a:endParaRPr>
          </a:p>
        </p:txBody>
      </p:sp>
      <p:sp>
        <p:nvSpPr>
          <p:cNvPr id="428" name="Shape 428"/>
          <p:cNvSpPr txBox="1"/>
          <p:nvPr/>
        </p:nvSpPr>
        <p:spPr>
          <a:xfrm>
            <a:off x="167849" y="3519375"/>
            <a:ext cx="519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latin typeface="Lato"/>
                <a:ea typeface="Lato"/>
                <a:cs typeface="Lato"/>
                <a:sym typeface="Lato"/>
              </a:rPr>
              <a:t> </a:t>
            </a:r>
            <a:r>
              <a:rPr lang="en">
                <a:latin typeface="Lato"/>
                <a:ea typeface="Lato"/>
                <a:cs typeface="Lato"/>
                <a:sym typeface="Lato"/>
              </a:rPr>
              <a:t>|</a:t>
            </a:r>
            <a:r>
              <a:rPr lang="en" sz="2000">
                <a:latin typeface="Lato"/>
                <a:ea typeface="Lato"/>
                <a:cs typeface="Lato"/>
                <a:sym typeface="Lato"/>
              </a:rPr>
              <a:t>-</a:t>
            </a:r>
            <a:r>
              <a:rPr lang="en" sz="1800">
                <a:latin typeface="Lato"/>
                <a:ea typeface="Lato"/>
                <a:cs typeface="Lato"/>
                <a:sym typeface="Lato"/>
              </a:rPr>
              <a:t>&gt;</a:t>
            </a:r>
            <a:endParaRPr/>
          </a:p>
        </p:txBody>
      </p:sp>
      <p:sp>
        <p:nvSpPr>
          <p:cNvPr id="429" name="Shape 429"/>
          <p:cNvSpPr/>
          <p:nvPr/>
        </p:nvSpPr>
        <p:spPr>
          <a:xfrm>
            <a:off x="2878031" y="2241975"/>
            <a:ext cx="940500" cy="176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U</a:t>
            </a:r>
            <a:r>
              <a:rPr b="1" lang="en" sz="1000">
                <a:solidFill>
                  <a:schemeClr val="dk1"/>
                </a:solidFill>
                <a:latin typeface="Montserrat"/>
                <a:ea typeface="Montserrat"/>
                <a:cs typeface="Montserrat"/>
                <a:sym typeface="Montserrat"/>
              </a:rPr>
              <a:t>f</a:t>
            </a:r>
            <a:endParaRPr b="1" sz="1000">
              <a:solidFill>
                <a:schemeClr val="dk1"/>
              </a:solidFill>
              <a:latin typeface="Montserrat"/>
              <a:ea typeface="Montserrat"/>
              <a:cs typeface="Montserrat"/>
              <a:sym typeface="Montserrat"/>
            </a:endParaRPr>
          </a:p>
        </p:txBody>
      </p:sp>
      <p:cxnSp>
        <p:nvCxnSpPr>
          <p:cNvPr id="430" name="Shape 430"/>
          <p:cNvCxnSpPr/>
          <p:nvPr/>
        </p:nvCxnSpPr>
        <p:spPr>
          <a:xfrm>
            <a:off x="3818623" y="2389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31" name="Shape 431"/>
          <p:cNvCxnSpPr/>
          <p:nvPr/>
        </p:nvCxnSpPr>
        <p:spPr>
          <a:xfrm>
            <a:off x="3818623" y="2541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32" name="Shape 432"/>
          <p:cNvCxnSpPr/>
          <p:nvPr/>
        </p:nvCxnSpPr>
        <p:spPr>
          <a:xfrm>
            <a:off x="3818623" y="2694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33" name="Shape 433"/>
          <p:cNvCxnSpPr/>
          <p:nvPr/>
        </p:nvCxnSpPr>
        <p:spPr>
          <a:xfrm>
            <a:off x="3818623" y="28467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34" name="Shape 434"/>
          <p:cNvCxnSpPr/>
          <p:nvPr/>
        </p:nvCxnSpPr>
        <p:spPr>
          <a:xfrm>
            <a:off x="3818623" y="29991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35" name="Shape 435"/>
          <p:cNvCxnSpPr/>
          <p:nvPr/>
        </p:nvCxnSpPr>
        <p:spPr>
          <a:xfrm>
            <a:off x="3818623" y="3151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36" name="Shape 436"/>
          <p:cNvCxnSpPr/>
          <p:nvPr/>
        </p:nvCxnSpPr>
        <p:spPr>
          <a:xfrm>
            <a:off x="3818623" y="3303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37" name="Shape 437"/>
          <p:cNvCxnSpPr/>
          <p:nvPr/>
        </p:nvCxnSpPr>
        <p:spPr>
          <a:xfrm>
            <a:off x="3818623" y="3456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38" name="Shape 438"/>
          <p:cNvCxnSpPr/>
          <p:nvPr/>
        </p:nvCxnSpPr>
        <p:spPr>
          <a:xfrm>
            <a:off x="3818623" y="3761150"/>
            <a:ext cx="2088600" cy="8100"/>
          </a:xfrm>
          <a:prstGeom prst="straightConnector1">
            <a:avLst/>
          </a:prstGeom>
          <a:noFill/>
          <a:ln cap="flat" cmpd="sng" w="19050">
            <a:solidFill>
              <a:srgbClr val="000000"/>
            </a:solidFill>
            <a:prstDash val="solid"/>
            <a:round/>
            <a:headEnd len="lg" w="lg" type="none"/>
            <a:tailEnd len="lg" w="lg" type="triangle"/>
          </a:ln>
        </p:spPr>
      </p:cxnSp>
      <p:sp>
        <p:nvSpPr>
          <p:cNvPr id="439" name="Shape 439"/>
          <p:cNvSpPr/>
          <p:nvPr/>
        </p:nvSpPr>
        <p:spPr>
          <a:xfrm>
            <a:off x="4387968" y="2241975"/>
            <a:ext cx="940500" cy="1383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440" name="Shape 440"/>
          <p:cNvCxnSpPr/>
          <p:nvPr/>
        </p:nvCxnSpPr>
        <p:spPr>
          <a:xfrm>
            <a:off x="5328560" y="2389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41" name="Shape 441"/>
          <p:cNvCxnSpPr/>
          <p:nvPr/>
        </p:nvCxnSpPr>
        <p:spPr>
          <a:xfrm>
            <a:off x="5328560" y="2541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42" name="Shape 442"/>
          <p:cNvCxnSpPr/>
          <p:nvPr/>
        </p:nvCxnSpPr>
        <p:spPr>
          <a:xfrm>
            <a:off x="5328560" y="2694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43" name="Shape 443"/>
          <p:cNvCxnSpPr/>
          <p:nvPr/>
        </p:nvCxnSpPr>
        <p:spPr>
          <a:xfrm>
            <a:off x="5328560" y="28467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44" name="Shape 444"/>
          <p:cNvCxnSpPr/>
          <p:nvPr/>
        </p:nvCxnSpPr>
        <p:spPr>
          <a:xfrm>
            <a:off x="5328560" y="29991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45" name="Shape 445"/>
          <p:cNvCxnSpPr/>
          <p:nvPr/>
        </p:nvCxnSpPr>
        <p:spPr>
          <a:xfrm>
            <a:off x="5328560" y="3151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46" name="Shape 446"/>
          <p:cNvCxnSpPr/>
          <p:nvPr/>
        </p:nvCxnSpPr>
        <p:spPr>
          <a:xfrm>
            <a:off x="5328560" y="3303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47" name="Shape 447"/>
          <p:cNvCxnSpPr/>
          <p:nvPr/>
        </p:nvCxnSpPr>
        <p:spPr>
          <a:xfrm>
            <a:off x="5328560" y="3456350"/>
            <a:ext cx="590400" cy="6300"/>
          </a:xfrm>
          <a:prstGeom prst="straightConnector1">
            <a:avLst/>
          </a:prstGeom>
          <a:noFill/>
          <a:ln cap="flat" cmpd="sng" w="19050">
            <a:solidFill>
              <a:srgbClr val="000000"/>
            </a:solidFill>
            <a:prstDash val="solid"/>
            <a:round/>
            <a:headEnd len="lg" w="lg" type="none"/>
            <a:tailEnd len="lg" w="lg" type="triangle"/>
          </a:ln>
        </p:spPr>
      </p:cxnSp>
      <p:sp>
        <p:nvSpPr>
          <p:cNvPr id="448" name="Shape 448"/>
          <p:cNvSpPr/>
          <p:nvPr/>
        </p:nvSpPr>
        <p:spPr>
          <a:xfrm>
            <a:off x="5897905" y="2241975"/>
            <a:ext cx="940500" cy="176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U</a:t>
            </a:r>
            <a:r>
              <a:rPr b="1" lang="en" sz="1000">
                <a:solidFill>
                  <a:schemeClr val="dk1"/>
                </a:solidFill>
                <a:latin typeface="Montserrat"/>
                <a:ea typeface="Montserrat"/>
                <a:cs typeface="Montserrat"/>
                <a:sym typeface="Montserrat"/>
              </a:rPr>
              <a:t>g</a:t>
            </a:r>
            <a:endParaRPr b="1" sz="1000">
              <a:solidFill>
                <a:schemeClr val="dk1"/>
              </a:solidFill>
              <a:latin typeface="Montserrat"/>
              <a:ea typeface="Montserrat"/>
              <a:cs typeface="Montserrat"/>
              <a:sym typeface="Montserrat"/>
            </a:endParaRPr>
          </a:p>
        </p:txBody>
      </p:sp>
      <p:cxnSp>
        <p:nvCxnSpPr>
          <p:cNvPr id="449" name="Shape 449"/>
          <p:cNvCxnSpPr/>
          <p:nvPr/>
        </p:nvCxnSpPr>
        <p:spPr>
          <a:xfrm>
            <a:off x="6838496" y="2389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50" name="Shape 450"/>
          <p:cNvCxnSpPr/>
          <p:nvPr/>
        </p:nvCxnSpPr>
        <p:spPr>
          <a:xfrm>
            <a:off x="6838496" y="2541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51" name="Shape 451"/>
          <p:cNvCxnSpPr/>
          <p:nvPr/>
        </p:nvCxnSpPr>
        <p:spPr>
          <a:xfrm>
            <a:off x="6838496" y="2694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52" name="Shape 452"/>
          <p:cNvCxnSpPr/>
          <p:nvPr/>
        </p:nvCxnSpPr>
        <p:spPr>
          <a:xfrm>
            <a:off x="6838496" y="28467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53" name="Shape 453"/>
          <p:cNvCxnSpPr/>
          <p:nvPr/>
        </p:nvCxnSpPr>
        <p:spPr>
          <a:xfrm>
            <a:off x="6838496" y="29991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54" name="Shape 454"/>
          <p:cNvCxnSpPr/>
          <p:nvPr/>
        </p:nvCxnSpPr>
        <p:spPr>
          <a:xfrm>
            <a:off x="6838496" y="3151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55" name="Shape 455"/>
          <p:cNvCxnSpPr/>
          <p:nvPr/>
        </p:nvCxnSpPr>
        <p:spPr>
          <a:xfrm>
            <a:off x="6838496" y="3303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56" name="Shape 456"/>
          <p:cNvCxnSpPr/>
          <p:nvPr/>
        </p:nvCxnSpPr>
        <p:spPr>
          <a:xfrm>
            <a:off x="6838496" y="3456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57" name="Shape 457"/>
          <p:cNvCxnSpPr/>
          <p:nvPr/>
        </p:nvCxnSpPr>
        <p:spPr>
          <a:xfrm>
            <a:off x="6838496" y="3761150"/>
            <a:ext cx="2088600" cy="8100"/>
          </a:xfrm>
          <a:prstGeom prst="straightConnector1">
            <a:avLst/>
          </a:prstGeom>
          <a:noFill/>
          <a:ln cap="flat" cmpd="sng" w="19050">
            <a:solidFill>
              <a:srgbClr val="000000"/>
            </a:solidFill>
            <a:prstDash val="solid"/>
            <a:round/>
            <a:headEnd len="lg" w="lg" type="none"/>
            <a:tailEnd len="lg" w="lg" type="triangle"/>
          </a:ln>
        </p:spPr>
      </p:cxnSp>
      <p:sp>
        <p:nvSpPr>
          <p:cNvPr id="458" name="Shape 458"/>
          <p:cNvSpPr/>
          <p:nvPr/>
        </p:nvSpPr>
        <p:spPr>
          <a:xfrm>
            <a:off x="7407841" y="2241975"/>
            <a:ext cx="940500" cy="1383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459" name="Shape 459"/>
          <p:cNvCxnSpPr/>
          <p:nvPr/>
        </p:nvCxnSpPr>
        <p:spPr>
          <a:xfrm>
            <a:off x="8348433" y="2389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60" name="Shape 460"/>
          <p:cNvCxnSpPr/>
          <p:nvPr/>
        </p:nvCxnSpPr>
        <p:spPr>
          <a:xfrm>
            <a:off x="8348433" y="2541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61" name="Shape 461"/>
          <p:cNvCxnSpPr/>
          <p:nvPr/>
        </p:nvCxnSpPr>
        <p:spPr>
          <a:xfrm>
            <a:off x="8348433" y="26943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62" name="Shape 462"/>
          <p:cNvCxnSpPr/>
          <p:nvPr/>
        </p:nvCxnSpPr>
        <p:spPr>
          <a:xfrm>
            <a:off x="8348433" y="28467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63" name="Shape 463"/>
          <p:cNvCxnSpPr/>
          <p:nvPr/>
        </p:nvCxnSpPr>
        <p:spPr>
          <a:xfrm>
            <a:off x="8348433" y="29991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64" name="Shape 464"/>
          <p:cNvCxnSpPr/>
          <p:nvPr/>
        </p:nvCxnSpPr>
        <p:spPr>
          <a:xfrm>
            <a:off x="8348433" y="31515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65" name="Shape 465"/>
          <p:cNvCxnSpPr/>
          <p:nvPr/>
        </p:nvCxnSpPr>
        <p:spPr>
          <a:xfrm>
            <a:off x="8348433" y="3303950"/>
            <a:ext cx="590400" cy="6300"/>
          </a:xfrm>
          <a:prstGeom prst="straightConnector1">
            <a:avLst/>
          </a:prstGeom>
          <a:noFill/>
          <a:ln cap="flat" cmpd="sng" w="19050">
            <a:solidFill>
              <a:srgbClr val="000000"/>
            </a:solidFill>
            <a:prstDash val="solid"/>
            <a:round/>
            <a:headEnd len="lg" w="lg" type="none"/>
            <a:tailEnd len="lg" w="lg" type="triangle"/>
          </a:ln>
        </p:spPr>
      </p:cxnSp>
      <p:cxnSp>
        <p:nvCxnSpPr>
          <p:cNvPr id="466" name="Shape 466"/>
          <p:cNvCxnSpPr/>
          <p:nvPr/>
        </p:nvCxnSpPr>
        <p:spPr>
          <a:xfrm>
            <a:off x="8348433" y="3456350"/>
            <a:ext cx="590400" cy="6300"/>
          </a:xfrm>
          <a:prstGeom prst="straightConnector1">
            <a:avLst/>
          </a:prstGeom>
          <a:noFill/>
          <a:ln cap="flat" cmpd="sng" w="19050">
            <a:solidFill>
              <a:srgbClr val="000000"/>
            </a:solidFill>
            <a:prstDash val="solid"/>
            <a:round/>
            <a:headEnd len="lg" w="lg" type="none"/>
            <a:tailEnd len="lg" w="lg" type="triangle"/>
          </a:ln>
        </p:spPr>
      </p:cxnSp>
      <p:sp>
        <p:nvSpPr>
          <p:cNvPr id="467" name="Shape 467"/>
          <p:cNvSpPr txBox="1"/>
          <p:nvPr/>
        </p:nvSpPr>
        <p:spPr>
          <a:xfrm>
            <a:off x="1261050" y="1732788"/>
            <a:ext cx="11778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Initialization</a:t>
            </a:r>
            <a:endParaRPr/>
          </a:p>
        </p:txBody>
      </p:sp>
      <p:sp>
        <p:nvSpPr>
          <p:cNvPr id="468" name="Shape 468"/>
          <p:cNvSpPr txBox="1"/>
          <p:nvPr/>
        </p:nvSpPr>
        <p:spPr>
          <a:xfrm>
            <a:off x="2607725" y="1732788"/>
            <a:ext cx="14811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Phase Inversion</a:t>
            </a:r>
            <a:endParaRPr/>
          </a:p>
        </p:txBody>
      </p:sp>
      <p:sp>
        <p:nvSpPr>
          <p:cNvPr id="469" name="Shape 469"/>
          <p:cNvSpPr txBox="1"/>
          <p:nvPr/>
        </p:nvSpPr>
        <p:spPr>
          <a:xfrm>
            <a:off x="5328475" y="1732788"/>
            <a:ext cx="35121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Inversion about the Mean</a:t>
            </a:r>
            <a:endParaRPr/>
          </a:p>
        </p:txBody>
      </p:sp>
      <p:sp>
        <p:nvSpPr>
          <p:cNvPr id="470" name="Shape 470"/>
          <p:cNvSpPr txBox="1"/>
          <p:nvPr/>
        </p:nvSpPr>
        <p:spPr>
          <a:xfrm>
            <a:off x="3818525" y="4372550"/>
            <a:ext cx="3250200" cy="28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Lato"/>
                <a:ea typeface="Lato"/>
                <a:cs typeface="Lato"/>
                <a:sym typeface="Lato"/>
              </a:rPr>
              <a:t>Repeating this </a:t>
            </a:r>
            <a:r>
              <a:rPr lang="en">
                <a:latin typeface="Lato"/>
                <a:ea typeface="Lato"/>
                <a:cs typeface="Lato"/>
                <a:sym typeface="Lato"/>
              </a:rPr>
              <a:t>√</a:t>
            </a:r>
            <a:r>
              <a:rPr lang="en" sz="1800">
                <a:latin typeface="Lato"/>
                <a:ea typeface="Lato"/>
                <a:cs typeface="Lato"/>
                <a:sym typeface="Lato"/>
              </a:rPr>
              <a:t>N iterations</a:t>
            </a:r>
            <a:endParaRPr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522850" y="1766850"/>
            <a:ext cx="6047100" cy="942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What is </a:t>
            </a:r>
            <a:r>
              <a:rPr b="1" lang="en"/>
              <a:t>Q</a:t>
            </a:r>
            <a:r>
              <a:rPr lang="en"/>
              <a:t>uantum Computing ?</a:t>
            </a:r>
            <a:endParaRPr/>
          </a:p>
        </p:txBody>
      </p:sp>
      <p:sp>
        <p:nvSpPr>
          <p:cNvPr id="147" name="Shape 147"/>
          <p:cNvSpPr txBox="1"/>
          <p:nvPr/>
        </p:nvSpPr>
        <p:spPr>
          <a:xfrm>
            <a:off x="522850" y="4083375"/>
            <a:ext cx="6831900" cy="78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FFFF"/>
                </a:solidFill>
                <a:latin typeface="Montserrat"/>
                <a:ea typeface="Montserrat"/>
                <a:cs typeface="Montserrat"/>
                <a:sym typeface="Montserrat"/>
              </a:rPr>
              <a:t>“I think I can safely say that nobody understands quantum mechanics”</a:t>
            </a:r>
            <a:endParaRPr i="1">
              <a:solidFill>
                <a:srgbClr val="FFFFFF"/>
              </a:solidFill>
              <a:latin typeface="Montserrat"/>
              <a:ea typeface="Montserrat"/>
              <a:cs typeface="Montserrat"/>
              <a:sym typeface="Montserrat"/>
            </a:endParaRPr>
          </a:p>
          <a:p>
            <a:pPr indent="457200" lvl="0" marL="4114800" rtl="0">
              <a:spcBef>
                <a:spcPts val="0"/>
              </a:spcBef>
              <a:spcAft>
                <a:spcPts val="0"/>
              </a:spcAft>
              <a:buNone/>
            </a:pPr>
            <a:r>
              <a:rPr b="1" lang="en">
                <a:solidFill>
                  <a:srgbClr val="FFFFFF"/>
                </a:solidFill>
                <a:latin typeface="Montserrat"/>
                <a:ea typeface="Montserrat"/>
                <a:cs typeface="Montserrat"/>
                <a:sym typeface="Montserrat"/>
              </a:rPr>
              <a:t>- Richard Feynman</a:t>
            </a:r>
            <a:endParaRPr b="1">
              <a:solidFill>
                <a:srgbClr val="FFFFFF"/>
              </a:solidFill>
              <a:latin typeface="Montserrat"/>
              <a:ea typeface="Montserrat"/>
              <a:cs typeface="Montserrat"/>
              <a:sym typeface="Montserrat"/>
            </a:endParaRPr>
          </a:p>
        </p:txBody>
      </p:sp>
      <p:pic>
        <p:nvPicPr>
          <p:cNvPr id="148" name="Shape 148"/>
          <p:cNvPicPr preferRelativeResize="0"/>
          <p:nvPr/>
        </p:nvPicPr>
        <p:blipFill>
          <a:blip r:embed="rId3">
            <a:alphaModFix/>
          </a:blip>
          <a:stretch>
            <a:fillRect/>
          </a:stretch>
        </p:blipFill>
        <p:spPr>
          <a:xfrm>
            <a:off x="7354750" y="3147800"/>
            <a:ext cx="1619100" cy="187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4" name="Shape 474"/>
        <p:cNvGrpSpPr/>
        <p:nvPr/>
      </p:nvGrpSpPr>
      <p:grpSpPr>
        <a:xfrm>
          <a:off x="0" y="0"/>
          <a:ext cx="0" cy="0"/>
          <a:chOff x="0" y="0"/>
          <a:chExt cx="0" cy="0"/>
        </a:xfrm>
      </p:grpSpPr>
      <p:sp>
        <p:nvSpPr>
          <p:cNvPr id="475" name="Shape 475"/>
          <p:cNvSpPr/>
          <p:nvPr/>
        </p:nvSpPr>
        <p:spPr>
          <a:xfrm>
            <a:off x="2726250" y="2165775"/>
            <a:ext cx="1044300" cy="1383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476" name="Shape 476"/>
          <p:cNvCxnSpPr/>
          <p:nvPr/>
        </p:nvCxnSpPr>
        <p:spPr>
          <a:xfrm>
            <a:off x="3770538" y="23133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77" name="Shape 477"/>
          <p:cNvCxnSpPr/>
          <p:nvPr/>
        </p:nvCxnSpPr>
        <p:spPr>
          <a:xfrm>
            <a:off x="3770538" y="24657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78" name="Shape 478"/>
          <p:cNvCxnSpPr/>
          <p:nvPr/>
        </p:nvCxnSpPr>
        <p:spPr>
          <a:xfrm>
            <a:off x="3770538" y="26181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79" name="Shape 479"/>
          <p:cNvCxnSpPr/>
          <p:nvPr/>
        </p:nvCxnSpPr>
        <p:spPr>
          <a:xfrm>
            <a:off x="3770538" y="27705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0" name="Shape 480"/>
          <p:cNvCxnSpPr/>
          <p:nvPr/>
        </p:nvCxnSpPr>
        <p:spPr>
          <a:xfrm>
            <a:off x="3770538" y="29229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1" name="Shape 481"/>
          <p:cNvCxnSpPr/>
          <p:nvPr/>
        </p:nvCxnSpPr>
        <p:spPr>
          <a:xfrm>
            <a:off x="3770538" y="30753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2" name="Shape 482"/>
          <p:cNvCxnSpPr/>
          <p:nvPr/>
        </p:nvCxnSpPr>
        <p:spPr>
          <a:xfrm>
            <a:off x="3770538" y="32277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3" name="Shape 483"/>
          <p:cNvCxnSpPr/>
          <p:nvPr/>
        </p:nvCxnSpPr>
        <p:spPr>
          <a:xfrm>
            <a:off x="3770538" y="33801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4" name="Shape 484"/>
          <p:cNvCxnSpPr/>
          <p:nvPr/>
        </p:nvCxnSpPr>
        <p:spPr>
          <a:xfrm>
            <a:off x="2094138" y="23133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5" name="Shape 485"/>
          <p:cNvCxnSpPr/>
          <p:nvPr/>
        </p:nvCxnSpPr>
        <p:spPr>
          <a:xfrm>
            <a:off x="2094138" y="24657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6" name="Shape 486"/>
          <p:cNvCxnSpPr/>
          <p:nvPr/>
        </p:nvCxnSpPr>
        <p:spPr>
          <a:xfrm>
            <a:off x="2094138" y="26181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7" name="Shape 487"/>
          <p:cNvCxnSpPr/>
          <p:nvPr/>
        </p:nvCxnSpPr>
        <p:spPr>
          <a:xfrm>
            <a:off x="2094138" y="27705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8" name="Shape 488"/>
          <p:cNvCxnSpPr/>
          <p:nvPr/>
        </p:nvCxnSpPr>
        <p:spPr>
          <a:xfrm>
            <a:off x="2094138" y="29229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89" name="Shape 489"/>
          <p:cNvCxnSpPr/>
          <p:nvPr/>
        </p:nvCxnSpPr>
        <p:spPr>
          <a:xfrm>
            <a:off x="2094138" y="30753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90" name="Shape 490"/>
          <p:cNvCxnSpPr/>
          <p:nvPr/>
        </p:nvCxnSpPr>
        <p:spPr>
          <a:xfrm>
            <a:off x="2094138" y="32277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91" name="Shape 491"/>
          <p:cNvCxnSpPr/>
          <p:nvPr/>
        </p:nvCxnSpPr>
        <p:spPr>
          <a:xfrm>
            <a:off x="2094138" y="33801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92" name="Shape 492"/>
          <p:cNvCxnSpPr/>
          <p:nvPr/>
        </p:nvCxnSpPr>
        <p:spPr>
          <a:xfrm flipH="1" rot="10800000">
            <a:off x="2094138" y="3680150"/>
            <a:ext cx="2334300" cy="4800"/>
          </a:xfrm>
          <a:prstGeom prst="straightConnector1">
            <a:avLst/>
          </a:prstGeom>
          <a:noFill/>
          <a:ln cap="flat" cmpd="sng" w="28575">
            <a:solidFill>
              <a:srgbClr val="000000"/>
            </a:solidFill>
            <a:prstDash val="solid"/>
            <a:round/>
            <a:headEnd len="lg" w="lg" type="none"/>
            <a:tailEnd len="lg" w="lg" type="triangle"/>
          </a:ln>
        </p:spPr>
      </p:cxnSp>
      <p:sp>
        <p:nvSpPr>
          <p:cNvPr id="493" name="Shape 493"/>
          <p:cNvSpPr txBox="1"/>
          <p:nvPr/>
        </p:nvSpPr>
        <p:spPr>
          <a:xfrm>
            <a:off x="1049850" y="2591788"/>
            <a:ext cx="1044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latin typeface="Lato"/>
                <a:ea typeface="Lato"/>
                <a:cs typeface="Lato"/>
                <a:sym typeface="Lato"/>
              </a:rPr>
              <a:t>𝚺 </a:t>
            </a:r>
            <a:r>
              <a:rPr lang="en" sz="1800">
                <a:latin typeface="Lato"/>
                <a:ea typeface="Lato"/>
                <a:cs typeface="Lato"/>
                <a:sym typeface="Lato"/>
              </a:rPr>
              <a:t>α</a:t>
            </a:r>
            <a:r>
              <a:rPr lang="en" sz="800">
                <a:latin typeface="Lato"/>
                <a:ea typeface="Lato"/>
                <a:cs typeface="Lato"/>
                <a:sym typeface="Lato"/>
              </a:rPr>
              <a:t>x</a:t>
            </a:r>
            <a:r>
              <a:rPr lang="en" sz="600">
                <a:latin typeface="Lato"/>
                <a:ea typeface="Lato"/>
                <a:cs typeface="Lato"/>
                <a:sym typeface="Lato"/>
              </a:rPr>
              <a:t>  </a:t>
            </a:r>
            <a:r>
              <a:rPr lang="en">
                <a:latin typeface="Lato"/>
                <a:ea typeface="Lato"/>
                <a:cs typeface="Lato"/>
                <a:sym typeface="Lato"/>
              </a:rPr>
              <a:t>|x</a:t>
            </a:r>
            <a:r>
              <a:rPr lang="en" sz="1800">
                <a:latin typeface="Lato"/>
                <a:ea typeface="Lato"/>
                <a:cs typeface="Lato"/>
                <a:sym typeface="Lato"/>
              </a:rPr>
              <a:t>&gt;</a:t>
            </a:r>
            <a:endParaRPr/>
          </a:p>
        </p:txBody>
      </p:sp>
      <p:sp>
        <p:nvSpPr>
          <p:cNvPr id="494" name="Shape 494"/>
          <p:cNvSpPr txBox="1"/>
          <p:nvPr/>
        </p:nvSpPr>
        <p:spPr>
          <a:xfrm>
            <a:off x="1463249" y="3443175"/>
            <a:ext cx="519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latin typeface="Lato"/>
                <a:ea typeface="Lato"/>
                <a:cs typeface="Lato"/>
                <a:sym typeface="Lato"/>
              </a:rPr>
              <a:t> </a:t>
            </a:r>
            <a:r>
              <a:rPr lang="en">
                <a:latin typeface="Lato"/>
                <a:ea typeface="Lato"/>
                <a:cs typeface="Lato"/>
                <a:sym typeface="Lato"/>
              </a:rPr>
              <a:t>|</a:t>
            </a:r>
            <a:r>
              <a:rPr lang="en" sz="2000">
                <a:latin typeface="Lato"/>
                <a:ea typeface="Lato"/>
                <a:cs typeface="Lato"/>
                <a:sym typeface="Lato"/>
              </a:rPr>
              <a:t>-</a:t>
            </a:r>
            <a:r>
              <a:rPr lang="en" sz="1800">
                <a:latin typeface="Lato"/>
                <a:ea typeface="Lato"/>
                <a:cs typeface="Lato"/>
                <a:sym typeface="Lato"/>
              </a:rPr>
              <a:t>&gt;</a:t>
            </a:r>
            <a:endParaRPr/>
          </a:p>
        </p:txBody>
      </p:sp>
      <p:sp>
        <p:nvSpPr>
          <p:cNvPr id="495" name="Shape 495"/>
          <p:cNvSpPr/>
          <p:nvPr/>
        </p:nvSpPr>
        <p:spPr>
          <a:xfrm>
            <a:off x="4402650" y="2165775"/>
            <a:ext cx="1044300" cy="176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U</a:t>
            </a:r>
            <a:r>
              <a:rPr b="1" lang="en" sz="1000">
                <a:solidFill>
                  <a:schemeClr val="dk1"/>
                </a:solidFill>
                <a:latin typeface="Montserrat"/>
                <a:ea typeface="Montserrat"/>
                <a:cs typeface="Montserrat"/>
                <a:sym typeface="Montserrat"/>
              </a:rPr>
              <a:t>g</a:t>
            </a:r>
            <a:endParaRPr b="1" sz="1000">
              <a:solidFill>
                <a:schemeClr val="dk1"/>
              </a:solidFill>
              <a:latin typeface="Montserrat"/>
              <a:ea typeface="Montserrat"/>
              <a:cs typeface="Montserrat"/>
              <a:sym typeface="Montserrat"/>
            </a:endParaRPr>
          </a:p>
        </p:txBody>
      </p:sp>
      <p:cxnSp>
        <p:nvCxnSpPr>
          <p:cNvPr id="496" name="Shape 496"/>
          <p:cNvCxnSpPr/>
          <p:nvPr/>
        </p:nvCxnSpPr>
        <p:spPr>
          <a:xfrm>
            <a:off x="5446938" y="23133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97" name="Shape 497"/>
          <p:cNvCxnSpPr/>
          <p:nvPr/>
        </p:nvCxnSpPr>
        <p:spPr>
          <a:xfrm>
            <a:off x="5446938" y="24657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98" name="Shape 498"/>
          <p:cNvCxnSpPr/>
          <p:nvPr/>
        </p:nvCxnSpPr>
        <p:spPr>
          <a:xfrm>
            <a:off x="5446938" y="26181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499" name="Shape 499"/>
          <p:cNvCxnSpPr/>
          <p:nvPr/>
        </p:nvCxnSpPr>
        <p:spPr>
          <a:xfrm>
            <a:off x="5446938" y="27705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00" name="Shape 500"/>
          <p:cNvCxnSpPr/>
          <p:nvPr/>
        </p:nvCxnSpPr>
        <p:spPr>
          <a:xfrm>
            <a:off x="5446938" y="29229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01" name="Shape 501"/>
          <p:cNvCxnSpPr/>
          <p:nvPr/>
        </p:nvCxnSpPr>
        <p:spPr>
          <a:xfrm>
            <a:off x="5446938" y="30753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02" name="Shape 502"/>
          <p:cNvCxnSpPr/>
          <p:nvPr/>
        </p:nvCxnSpPr>
        <p:spPr>
          <a:xfrm>
            <a:off x="5446938" y="32277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03" name="Shape 503"/>
          <p:cNvCxnSpPr/>
          <p:nvPr/>
        </p:nvCxnSpPr>
        <p:spPr>
          <a:xfrm>
            <a:off x="5446938" y="33801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04" name="Shape 504"/>
          <p:cNvCxnSpPr/>
          <p:nvPr/>
        </p:nvCxnSpPr>
        <p:spPr>
          <a:xfrm>
            <a:off x="5446938" y="3684950"/>
            <a:ext cx="2318700" cy="8100"/>
          </a:xfrm>
          <a:prstGeom prst="straightConnector1">
            <a:avLst/>
          </a:prstGeom>
          <a:noFill/>
          <a:ln cap="flat" cmpd="sng" w="28575">
            <a:solidFill>
              <a:srgbClr val="000000"/>
            </a:solidFill>
            <a:prstDash val="solid"/>
            <a:round/>
            <a:headEnd len="lg" w="lg" type="none"/>
            <a:tailEnd len="lg" w="lg" type="triangle"/>
          </a:ln>
        </p:spPr>
      </p:cxnSp>
      <p:sp>
        <p:nvSpPr>
          <p:cNvPr id="505" name="Shape 505"/>
          <p:cNvSpPr/>
          <p:nvPr/>
        </p:nvSpPr>
        <p:spPr>
          <a:xfrm>
            <a:off x="6079050" y="2165775"/>
            <a:ext cx="1044300" cy="1383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506" name="Shape 506"/>
          <p:cNvCxnSpPr/>
          <p:nvPr/>
        </p:nvCxnSpPr>
        <p:spPr>
          <a:xfrm>
            <a:off x="7123338" y="23133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07" name="Shape 507"/>
          <p:cNvCxnSpPr/>
          <p:nvPr/>
        </p:nvCxnSpPr>
        <p:spPr>
          <a:xfrm>
            <a:off x="7123338" y="24657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08" name="Shape 508"/>
          <p:cNvCxnSpPr/>
          <p:nvPr/>
        </p:nvCxnSpPr>
        <p:spPr>
          <a:xfrm>
            <a:off x="7123338" y="26181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09" name="Shape 509"/>
          <p:cNvCxnSpPr/>
          <p:nvPr/>
        </p:nvCxnSpPr>
        <p:spPr>
          <a:xfrm>
            <a:off x="7123338" y="27705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10" name="Shape 510"/>
          <p:cNvCxnSpPr/>
          <p:nvPr/>
        </p:nvCxnSpPr>
        <p:spPr>
          <a:xfrm>
            <a:off x="7123338" y="29229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11" name="Shape 511"/>
          <p:cNvCxnSpPr/>
          <p:nvPr/>
        </p:nvCxnSpPr>
        <p:spPr>
          <a:xfrm>
            <a:off x="7123338" y="30753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12" name="Shape 512"/>
          <p:cNvCxnSpPr/>
          <p:nvPr/>
        </p:nvCxnSpPr>
        <p:spPr>
          <a:xfrm>
            <a:off x="7123338" y="3227750"/>
            <a:ext cx="655500" cy="6300"/>
          </a:xfrm>
          <a:prstGeom prst="straightConnector1">
            <a:avLst/>
          </a:prstGeom>
          <a:noFill/>
          <a:ln cap="flat" cmpd="sng" w="28575">
            <a:solidFill>
              <a:srgbClr val="000000"/>
            </a:solidFill>
            <a:prstDash val="solid"/>
            <a:round/>
            <a:headEnd len="lg" w="lg" type="none"/>
            <a:tailEnd len="lg" w="lg" type="triangle"/>
          </a:ln>
        </p:spPr>
      </p:cxnSp>
      <p:cxnSp>
        <p:nvCxnSpPr>
          <p:cNvPr id="513" name="Shape 513"/>
          <p:cNvCxnSpPr/>
          <p:nvPr/>
        </p:nvCxnSpPr>
        <p:spPr>
          <a:xfrm>
            <a:off x="7123338" y="3380150"/>
            <a:ext cx="655500" cy="6300"/>
          </a:xfrm>
          <a:prstGeom prst="straightConnector1">
            <a:avLst/>
          </a:prstGeom>
          <a:noFill/>
          <a:ln cap="flat" cmpd="sng" w="28575">
            <a:solidFill>
              <a:srgbClr val="000000"/>
            </a:solidFill>
            <a:prstDash val="solid"/>
            <a:round/>
            <a:headEnd len="lg" w="lg" type="none"/>
            <a:tailEnd len="lg" w="lg"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DELETE</a:t>
            </a:r>
            <a:endParaRPr/>
          </a:p>
        </p:txBody>
      </p:sp>
      <p:sp>
        <p:nvSpPr>
          <p:cNvPr id="519" name="Shape 519"/>
          <p:cNvSpPr txBox="1"/>
          <p:nvPr/>
        </p:nvSpPr>
        <p:spPr>
          <a:xfrm>
            <a:off x="2300538" y="4449850"/>
            <a:ext cx="4423500" cy="38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Iterating </a:t>
            </a:r>
            <a:r>
              <a:rPr lang="en">
                <a:solidFill>
                  <a:schemeClr val="lt1"/>
                </a:solidFill>
                <a:latin typeface="Lato"/>
                <a:ea typeface="Lato"/>
                <a:cs typeface="Lato"/>
                <a:sym typeface="Lato"/>
              </a:rPr>
              <a:t>√</a:t>
            </a:r>
            <a:r>
              <a:rPr lang="en">
                <a:solidFill>
                  <a:srgbClr val="FFFFFF"/>
                </a:solidFill>
              </a:rPr>
              <a:t>N times we get the amplitude of x* as 1/</a:t>
            </a:r>
            <a:r>
              <a:rPr lang="en">
                <a:solidFill>
                  <a:schemeClr val="lt1"/>
                </a:solidFill>
                <a:latin typeface="Lato"/>
                <a:ea typeface="Lato"/>
                <a:cs typeface="Lato"/>
                <a:sym typeface="Lato"/>
              </a:rPr>
              <a:t>√2</a:t>
            </a:r>
            <a:endParaRPr>
              <a:solidFill>
                <a:srgbClr val="FFFFFF"/>
              </a:solidFill>
            </a:endParaRPr>
          </a:p>
        </p:txBody>
      </p:sp>
      <p:pic>
        <p:nvPicPr>
          <p:cNvPr id="520" name="Shape 520"/>
          <p:cNvPicPr preferRelativeResize="0"/>
          <p:nvPr/>
        </p:nvPicPr>
        <p:blipFill>
          <a:blip r:embed="rId3">
            <a:alphaModFix/>
          </a:blip>
          <a:stretch>
            <a:fillRect/>
          </a:stretch>
        </p:blipFill>
        <p:spPr>
          <a:xfrm>
            <a:off x="1616675" y="1608975"/>
            <a:ext cx="5791200" cy="2295525"/>
          </a:xfrm>
          <a:prstGeom prst="rect">
            <a:avLst/>
          </a:prstGeom>
          <a:noFill/>
          <a:ln>
            <a:noFill/>
          </a:ln>
        </p:spPr>
      </p:pic>
      <p:sp>
        <p:nvSpPr>
          <p:cNvPr id="521" name="Shape 521"/>
          <p:cNvSpPr txBox="1"/>
          <p:nvPr/>
        </p:nvSpPr>
        <p:spPr>
          <a:xfrm>
            <a:off x="3712425" y="1791800"/>
            <a:ext cx="2116500" cy="480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a:t>Initialization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G</a:t>
            </a:r>
            <a:r>
              <a:rPr lang="en"/>
              <a:t>rover’s Algorithm</a:t>
            </a:r>
            <a:endParaRPr/>
          </a:p>
        </p:txBody>
      </p:sp>
      <p:pic>
        <p:nvPicPr>
          <p:cNvPr id="527" name="Shape 527"/>
          <p:cNvPicPr preferRelativeResize="0"/>
          <p:nvPr/>
        </p:nvPicPr>
        <p:blipFill>
          <a:blip r:embed="rId3">
            <a:alphaModFix/>
          </a:blip>
          <a:stretch>
            <a:fillRect/>
          </a:stretch>
        </p:blipFill>
        <p:spPr>
          <a:xfrm>
            <a:off x="1616675" y="1608975"/>
            <a:ext cx="5791200" cy="2295525"/>
          </a:xfrm>
          <a:prstGeom prst="rect">
            <a:avLst/>
          </a:prstGeom>
          <a:noFill/>
          <a:ln>
            <a:noFill/>
          </a:ln>
        </p:spPr>
      </p:pic>
      <p:sp>
        <p:nvSpPr>
          <p:cNvPr id="528" name="Shape 528"/>
          <p:cNvSpPr txBox="1"/>
          <p:nvPr/>
        </p:nvSpPr>
        <p:spPr>
          <a:xfrm>
            <a:off x="3712425" y="1791800"/>
            <a:ext cx="2116500" cy="480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a:t>Initialization</a:t>
            </a:r>
            <a:endParaRPr/>
          </a:p>
        </p:txBody>
      </p:sp>
      <p:sp>
        <p:nvSpPr>
          <p:cNvPr id="529" name="Shape 529"/>
          <p:cNvSpPr txBox="1"/>
          <p:nvPr/>
        </p:nvSpPr>
        <p:spPr>
          <a:xfrm>
            <a:off x="3712425" y="1791800"/>
            <a:ext cx="2116500" cy="4800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t" bIns="91425" lIns="91425" spcFirstLastPara="1" rIns="91425" wrap="square" tIns="91425">
            <a:noAutofit/>
          </a:bodyPr>
          <a:lstStyle/>
          <a:p>
            <a:pPr indent="0" lvl="0" marL="0" rtl="0">
              <a:spcBef>
                <a:spcPts val="0"/>
              </a:spcBef>
              <a:spcAft>
                <a:spcPts val="0"/>
              </a:spcAft>
              <a:buNone/>
            </a:pPr>
            <a:r>
              <a:rPr lang="en"/>
              <a:t>Phase Inversion</a:t>
            </a:r>
            <a:endParaRPr/>
          </a:p>
        </p:txBody>
      </p:sp>
      <p:pic>
        <p:nvPicPr>
          <p:cNvPr id="530" name="Shape 530"/>
          <p:cNvPicPr preferRelativeResize="0"/>
          <p:nvPr/>
        </p:nvPicPr>
        <p:blipFill>
          <a:blip r:embed="rId4">
            <a:alphaModFix/>
          </a:blip>
          <a:stretch>
            <a:fillRect/>
          </a:stretch>
        </p:blipFill>
        <p:spPr>
          <a:xfrm>
            <a:off x="1602388" y="1299413"/>
            <a:ext cx="5819775" cy="2914650"/>
          </a:xfrm>
          <a:prstGeom prst="rect">
            <a:avLst/>
          </a:prstGeom>
          <a:noFill/>
          <a:ln>
            <a:noFill/>
          </a:ln>
        </p:spPr>
      </p:pic>
      <p:sp>
        <p:nvSpPr>
          <p:cNvPr id="531" name="Shape 531"/>
          <p:cNvSpPr txBox="1"/>
          <p:nvPr/>
        </p:nvSpPr>
        <p:spPr>
          <a:xfrm>
            <a:off x="3666900" y="1410350"/>
            <a:ext cx="2239500" cy="38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Inversion about the Mean</a:t>
            </a:r>
            <a:endParaRPr/>
          </a:p>
        </p:txBody>
      </p:sp>
      <p:pic>
        <p:nvPicPr>
          <p:cNvPr id="532" name="Shape 532"/>
          <p:cNvPicPr preferRelativeResize="0"/>
          <p:nvPr/>
        </p:nvPicPr>
        <p:blipFill>
          <a:blip r:embed="rId5">
            <a:alphaModFix/>
          </a:blip>
          <a:stretch>
            <a:fillRect/>
          </a:stretch>
        </p:blipFill>
        <p:spPr>
          <a:xfrm>
            <a:off x="1678588" y="1299413"/>
            <a:ext cx="5667375" cy="2914650"/>
          </a:xfrm>
          <a:prstGeom prst="rect">
            <a:avLst/>
          </a:prstGeom>
          <a:noFill/>
          <a:ln>
            <a:noFill/>
          </a:ln>
        </p:spPr>
      </p:pic>
      <p:sp>
        <p:nvSpPr>
          <p:cNvPr id="533" name="Shape 533"/>
          <p:cNvSpPr txBox="1"/>
          <p:nvPr/>
        </p:nvSpPr>
        <p:spPr>
          <a:xfrm>
            <a:off x="2300538" y="4449850"/>
            <a:ext cx="4423500" cy="38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Iterating </a:t>
            </a:r>
            <a:r>
              <a:rPr lang="en">
                <a:solidFill>
                  <a:schemeClr val="lt1"/>
                </a:solidFill>
                <a:latin typeface="Lato"/>
                <a:ea typeface="Lato"/>
                <a:cs typeface="Lato"/>
                <a:sym typeface="Lato"/>
              </a:rPr>
              <a:t>√</a:t>
            </a:r>
            <a:r>
              <a:rPr lang="en">
                <a:solidFill>
                  <a:srgbClr val="FFFFFF"/>
                </a:solidFill>
              </a:rPr>
              <a:t>N times we get the amplitude of x* as 1/</a:t>
            </a:r>
            <a:r>
              <a:rPr lang="en">
                <a:solidFill>
                  <a:schemeClr val="lt1"/>
                </a:solidFill>
                <a:latin typeface="Lato"/>
                <a:ea typeface="Lato"/>
                <a:cs typeface="Lato"/>
                <a:sym typeface="Lato"/>
              </a:rPr>
              <a:t>√2</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P</a:t>
            </a:r>
            <a:r>
              <a:rPr lang="en"/>
              <a:t>hase Inversion</a:t>
            </a:r>
            <a:endParaRPr/>
          </a:p>
        </p:txBody>
      </p:sp>
      <p:sp>
        <p:nvSpPr>
          <p:cNvPr id="539" name="Shape 539"/>
          <p:cNvSpPr txBox="1"/>
          <p:nvPr/>
        </p:nvSpPr>
        <p:spPr>
          <a:xfrm>
            <a:off x="1202250" y="1456600"/>
            <a:ext cx="3559800" cy="467700"/>
          </a:xfrm>
          <a:prstGeom prst="rect">
            <a:avLst/>
          </a:prstGeom>
          <a:noFill/>
          <a:ln>
            <a:noFill/>
          </a:ln>
        </p:spPr>
        <p:txBody>
          <a:bodyPr anchorCtr="0" anchor="t" bIns="91425" lIns="91425" spcFirstLastPara="1" rIns="91425" wrap="square" tIns="91425">
            <a:noAutofit/>
          </a:bodyPr>
          <a:lstStyle/>
          <a:p>
            <a:pPr indent="457200" lvl="0" marL="0" rtl="0">
              <a:lnSpc>
                <a:spcPct val="200000"/>
              </a:lnSpc>
              <a:spcBef>
                <a:spcPts val="0"/>
              </a:spcBef>
              <a:spcAft>
                <a:spcPts val="0"/>
              </a:spcAft>
              <a:buNone/>
            </a:pP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r>
              <a:rPr lang="en">
                <a:solidFill>
                  <a:srgbClr val="FFFFFF"/>
                </a:solidFill>
                <a:latin typeface="Lato"/>
                <a:ea typeface="Lato"/>
                <a:cs typeface="Lato"/>
                <a:sym typeface="Lato"/>
              </a:rPr>
              <a:t>   </a:t>
            </a:r>
            <a:r>
              <a:rPr lang="en" sz="600">
                <a:solidFill>
                  <a:srgbClr val="FFFFFF"/>
                </a:solidFill>
                <a:latin typeface="Lato"/>
                <a:ea typeface="Lato"/>
                <a:cs typeface="Lato"/>
                <a:sym typeface="Lato"/>
              </a:rPr>
              <a:t> </a:t>
            </a:r>
            <a:r>
              <a:rPr lang="en" sz="1600">
                <a:solidFill>
                  <a:srgbClr val="FFFFFF"/>
                </a:solidFill>
                <a:latin typeface="Lato"/>
                <a:ea typeface="Lato"/>
                <a:cs typeface="Lato"/>
                <a:sym typeface="Lato"/>
              </a:rPr>
              <a:t>⇒    </a:t>
            </a: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(-1)^f(x)   |x</a:t>
            </a:r>
            <a:r>
              <a:rPr lang="en" sz="1800">
                <a:solidFill>
                  <a:srgbClr val="FFFFFF"/>
                </a:solidFill>
                <a:latin typeface="Lato"/>
                <a:ea typeface="Lato"/>
                <a:cs typeface="Lato"/>
                <a:sym typeface="Lato"/>
              </a:rPr>
              <a:t>&gt;</a:t>
            </a:r>
            <a:endParaRPr sz="1600">
              <a:solidFill>
                <a:srgbClr val="FFFFFF"/>
              </a:solidFill>
              <a:latin typeface="Lato"/>
              <a:ea typeface="Lato"/>
              <a:cs typeface="Lato"/>
              <a:sym typeface="Lato"/>
            </a:endParaRPr>
          </a:p>
        </p:txBody>
      </p:sp>
      <p:sp>
        <p:nvSpPr>
          <p:cNvPr id="540" name="Shape 540"/>
          <p:cNvSpPr/>
          <p:nvPr/>
        </p:nvSpPr>
        <p:spPr>
          <a:xfrm>
            <a:off x="3343200" y="2382575"/>
            <a:ext cx="1044300" cy="1764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U</a:t>
            </a:r>
            <a:r>
              <a:rPr b="1" lang="en">
                <a:solidFill>
                  <a:schemeClr val="dk1"/>
                </a:solidFill>
                <a:latin typeface="Montserrat"/>
                <a:ea typeface="Montserrat"/>
                <a:cs typeface="Montserrat"/>
                <a:sym typeface="Montserrat"/>
              </a:rPr>
              <a:t>f</a:t>
            </a:r>
            <a:endParaRPr b="1">
              <a:solidFill>
                <a:schemeClr val="dk1"/>
              </a:solidFill>
              <a:latin typeface="Montserrat"/>
              <a:ea typeface="Montserrat"/>
              <a:cs typeface="Montserrat"/>
              <a:sym typeface="Montserrat"/>
            </a:endParaRPr>
          </a:p>
        </p:txBody>
      </p:sp>
      <p:cxnSp>
        <p:nvCxnSpPr>
          <p:cNvPr id="541" name="Shape 541"/>
          <p:cNvCxnSpPr/>
          <p:nvPr/>
        </p:nvCxnSpPr>
        <p:spPr>
          <a:xfrm>
            <a:off x="4387488" y="2530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42" name="Shape 542"/>
          <p:cNvCxnSpPr/>
          <p:nvPr/>
        </p:nvCxnSpPr>
        <p:spPr>
          <a:xfrm>
            <a:off x="4387488" y="2682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43" name="Shape 543"/>
          <p:cNvCxnSpPr/>
          <p:nvPr/>
        </p:nvCxnSpPr>
        <p:spPr>
          <a:xfrm>
            <a:off x="4387488" y="2834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44" name="Shape 544"/>
          <p:cNvCxnSpPr/>
          <p:nvPr/>
        </p:nvCxnSpPr>
        <p:spPr>
          <a:xfrm>
            <a:off x="4387488" y="2987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45" name="Shape 545"/>
          <p:cNvCxnSpPr/>
          <p:nvPr/>
        </p:nvCxnSpPr>
        <p:spPr>
          <a:xfrm>
            <a:off x="4387488" y="3139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46" name="Shape 546"/>
          <p:cNvCxnSpPr/>
          <p:nvPr/>
        </p:nvCxnSpPr>
        <p:spPr>
          <a:xfrm>
            <a:off x="4387488" y="3292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47" name="Shape 547"/>
          <p:cNvCxnSpPr/>
          <p:nvPr/>
        </p:nvCxnSpPr>
        <p:spPr>
          <a:xfrm>
            <a:off x="4387488" y="3444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48" name="Shape 548"/>
          <p:cNvCxnSpPr/>
          <p:nvPr/>
        </p:nvCxnSpPr>
        <p:spPr>
          <a:xfrm>
            <a:off x="4387488" y="3596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49" name="Shape 549"/>
          <p:cNvCxnSpPr/>
          <p:nvPr/>
        </p:nvCxnSpPr>
        <p:spPr>
          <a:xfrm>
            <a:off x="4387488" y="3901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50" name="Shape 550"/>
          <p:cNvCxnSpPr/>
          <p:nvPr/>
        </p:nvCxnSpPr>
        <p:spPr>
          <a:xfrm>
            <a:off x="2711088" y="2530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51" name="Shape 551"/>
          <p:cNvCxnSpPr/>
          <p:nvPr/>
        </p:nvCxnSpPr>
        <p:spPr>
          <a:xfrm>
            <a:off x="2711088" y="2682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52" name="Shape 552"/>
          <p:cNvCxnSpPr/>
          <p:nvPr/>
        </p:nvCxnSpPr>
        <p:spPr>
          <a:xfrm>
            <a:off x="2711088" y="2834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53" name="Shape 553"/>
          <p:cNvCxnSpPr/>
          <p:nvPr/>
        </p:nvCxnSpPr>
        <p:spPr>
          <a:xfrm>
            <a:off x="2711088" y="2987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54" name="Shape 554"/>
          <p:cNvCxnSpPr/>
          <p:nvPr/>
        </p:nvCxnSpPr>
        <p:spPr>
          <a:xfrm>
            <a:off x="2711088" y="3139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55" name="Shape 555"/>
          <p:cNvCxnSpPr/>
          <p:nvPr/>
        </p:nvCxnSpPr>
        <p:spPr>
          <a:xfrm>
            <a:off x="2711088" y="3292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56" name="Shape 556"/>
          <p:cNvCxnSpPr/>
          <p:nvPr/>
        </p:nvCxnSpPr>
        <p:spPr>
          <a:xfrm>
            <a:off x="2711088" y="3444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57" name="Shape 557"/>
          <p:cNvCxnSpPr/>
          <p:nvPr/>
        </p:nvCxnSpPr>
        <p:spPr>
          <a:xfrm>
            <a:off x="2711088" y="3596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58" name="Shape 558"/>
          <p:cNvCxnSpPr/>
          <p:nvPr/>
        </p:nvCxnSpPr>
        <p:spPr>
          <a:xfrm>
            <a:off x="2711088" y="3901750"/>
            <a:ext cx="655500" cy="6300"/>
          </a:xfrm>
          <a:prstGeom prst="straightConnector1">
            <a:avLst/>
          </a:prstGeom>
          <a:noFill/>
          <a:ln cap="flat" cmpd="sng" w="28575">
            <a:solidFill>
              <a:schemeClr val="dk2"/>
            </a:solidFill>
            <a:prstDash val="solid"/>
            <a:round/>
            <a:headEnd len="lg" w="lg" type="none"/>
            <a:tailEnd len="lg" w="lg" type="triangle"/>
          </a:ln>
        </p:spPr>
      </p:cxnSp>
      <p:sp>
        <p:nvSpPr>
          <p:cNvPr id="559" name="Shape 559"/>
          <p:cNvSpPr txBox="1"/>
          <p:nvPr/>
        </p:nvSpPr>
        <p:spPr>
          <a:xfrm>
            <a:off x="1666800" y="2936638"/>
            <a:ext cx="1044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Lato"/>
                <a:ea typeface="Lato"/>
                <a:cs typeface="Lato"/>
                <a:sym typeface="Lato"/>
              </a:rPr>
              <a:t>      </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endParaRPr>
              <a:solidFill>
                <a:srgbClr val="FFFFFF"/>
              </a:solidFill>
            </a:endParaRPr>
          </a:p>
        </p:txBody>
      </p:sp>
      <p:sp>
        <p:nvSpPr>
          <p:cNvPr id="560" name="Shape 560"/>
          <p:cNvSpPr txBox="1"/>
          <p:nvPr/>
        </p:nvSpPr>
        <p:spPr>
          <a:xfrm>
            <a:off x="5131200" y="2965150"/>
            <a:ext cx="15660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(-1)^f(x)</a:t>
            </a:r>
            <a:r>
              <a:rPr lang="en">
                <a:solidFill>
                  <a:srgbClr val="FFFFFF"/>
                </a:solidFill>
                <a:latin typeface="Lato"/>
                <a:ea typeface="Lato"/>
                <a:cs typeface="Lato"/>
                <a:sym typeface="Lato"/>
              </a:rPr>
              <a:t>  |x</a:t>
            </a:r>
            <a:r>
              <a:rPr lang="en" sz="1800">
                <a:solidFill>
                  <a:srgbClr val="FFFFFF"/>
                </a:solidFill>
                <a:latin typeface="Lato"/>
                <a:ea typeface="Lato"/>
                <a:cs typeface="Lato"/>
                <a:sym typeface="Lato"/>
              </a:rPr>
              <a:t>&gt;</a:t>
            </a:r>
            <a:endParaRPr>
              <a:solidFill>
                <a:srgbClr val="FFFFFF"/>
              </a:solidFill>
            </a:endParaRPr>
          </a:p>
        </p:txBody>
      </p:sp>
      <p:sp>
        <p:nvSpPr>
          <p:cNvPr id="561" name="Shape 561"/>
          <p:cNvSpPr/>
          <p:nvPr/>
        </p:nvSpPr>
        <p:spPr>
          <a:xfrm>
            <a:off x="3330450" y="2382575"/>
            <a:ext cx="1044300" cy="1764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U</a:t>
            </a:r>
            <a:r>
              <a:rPr b="1" lang="en">
                <a:solidFill>
                  <a:schemeClr val="dk1"/>
                </a:solidFill>
                <a:latin typeface="Montserrat"/>
                <a:ea typeface="Montserrat"/>
                <a:cs typeface="Montserrat"/>
                <a:sym typeface="Montserrat"/>
              </a:rPr>
              <a:t>f</a:t>
            </a:r>
            <a:endParaRPr b="1">
              <a:solidFill>
                <a:schemeClr val="dk1"/>
              </a:solidFill>
              <a:latin typeface="Montserrat"/>
              <a:ea typeface="Montserrat"/>
              <a:cs typeface="Montserrat"/>
              <a:sym typeface="Montserrat"/>
            </a:endParaRPr>
          </a:p>
        </p:txBody>
      </p:sp>
      <p:cxnSp>
        <p:nvCxnSpPr>
          <p:cNvPr id="562" name="Shape 562"/>
          <p:cNvCxnSpPr/>
          <p:nvPr/>
        </p:nvCxnSpPr>
        <p:spPr>
          <a:xfrm>
            <a:off x="4374738" y="2530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63" name="Shape 563"/>
          <p:cNvCxnSpPr/>
          <p:nvPr/>
        </p:nvCxnSpPr>
        <p:spPr>
          <a:xfrm>
            <a:off x="4374738" y="2682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64" name="Shape 564"/>
          <p:cNvCxnSpPr/>
          <p:nvPr/>
        </p:nvCxnSpPr>
        <p:spPr>
          <a:xfrm>
            <a:off x="4374738" y="2834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65" name="Shape 565"/>
          <p:cNvCxnSpPr/>
          <p:nvPr/>
        </p:nvCxnSpPr>
        <p:spPr>
          <a:xfrm>
            <a:off x="4374738" y="2987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66" name="Shape 566"/>
          <p:cNvCxnSpPr/>
          <p:nvPr/>
        </p:nvCxnSpPr>
        <p:spPr>
          <a:xfrm>
            <a:off x="4374738" y="3139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67" name="Shape 567"/>
          <p:cNvCxnSpPr/>
          <p:nvPr/>
        </p:nvCxnSpPr>
        <p:spPr>
          <a:xfrm>
            <a:off x="4374738" y="3292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68" name="Shape 568"/>
          <p:cNvCxnSpPr/>
          <p:nvPr/>
        </p:nvCxnSpPr>
        <p:spPr>
          <a:xfrm>
            <a:off x="4374738" y="3444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69" name="Shape 569"/>
          <p:cNvCxnSpPr/>
          <p:nvPr/>
        </p:nvCxnSpPr>
        <p:spPr>
          <a:xfrm>
            <a:off x="4374738" y="3596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0" name="Shape 570"/>
          <p:cNvCxnSpPr/>
          <p:nvPr/>
        </p:nvCxnSpPr>
        <p:spPr>
          <a:xfrm>
            <a:off x="4374738" y="3901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1" name="Shape 571"/>
          <p:cNvCxnSpPr/>
          <p:nvPr/>
        </p:nvCxnSpPr>
        <p:spPr>
          <a:xfrm>
            <a:off x="2698338" y="2530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2" name="Shape 572"/>
          <p:cNvCxnSpPr/>
          <p:nvPr/>
        </p:nvCxnSpPr>
        <p:spPr>
          <a:xfrm>
            <a:off x="2698338" y="2682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3" name="Shape 573"/>
          <p:cNvCxnSpPr/>
          <p:nvPr/>
        </p:nvCxnSpPr>
        <p:spPr>
          <a:xfrm>
            <a:off x="2698338" y="2834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4" name="Shape 574"/>
          <p:cNvCxnSpPr/>
          <p:nvPr/>
        </p:nvCxnSpPr>
        <p:spPr>
          <a:xfrm>
            <a:off x="2698338" y="2987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5" name="Shape 575"/>
          <p:cNvCxnSpPr/>
          <p:nvPr/>
        </p:nvCxnSpPr>
        <p:spPr>
          <a:xfrm>
            <a:off x="2698338" y="3139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6" name="Shape 576"/>
          <p:cNvCxnSpPr/>
          <p:nvPr/>
        </p:nvCxnSpPr>
        <p:spPr>
          <a:xfrm>
            <a:off x="2698338" y="3292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7" name="Shape 577"/>
          <p:cNvCxnSpPr/>
          <p:nvPr/>
        </p:nvCxnSpPr>
        <p:spPr>
          <a:xfrm>
            <a:off x="2698338" y="3444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8" name="Shape 578"/>
          <p:cNvCxnSpPr/>
          <p:nvPr/>
        </p:nvCxnSpPr>
        <p:spPr>
          <a:xfrm>
            <a:off x="2698338" y="3596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79" name="Shape 579"/>
          <p:cNvCxnSpPr/>
          <p:nvPr/>
        </p:nvCxnSpPr>
        <p:spPr>
          <a:xfrm>
            <a:off x="2698338" y="3901750"/>
            <a:ext cx="655500" cy="6300"/>
          </a:xfrm>
          <a:prstGeom prst="straightConnector1">
            <a:avLst/>
          </a:prstGeom>
          <a:noFill/>
          <a:ln cap="flat" cmpd="sng" w="28575">
            <a:solidFill>
              <a:schemeClr val="dk2"/>
            </a:solidFill>
            <a:prstDash val="solid"/>
            <a:round/>
            <a:headEnd len="lg" w="lg" type="none"/>
            <a:tailEnd len="lg" w="lg" type="triangle"/>
          </a:ln>
        </p:spPr>
      </p:cxnSp>
      <p:sp>
        <p:nvSpPr>
          <p:cNvPr id="580" name="Shape 580"/>
          <p:cNvSpPr txBox="1"/>
          <p:nvPr/>
        </p:nvSpPr>
        <p:spPr>
          <a:xfrm>
            <a:off x="1654050" y="2808588"/>
            <a:ext cx="1044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Lato"/>
                <a:ea typeface="Lato"/>
                <a:cs typeface="Lato"/>
                <a:sym typeface="Lato"/>
              </a:rPr>
              <a:t>      </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endParaRPr>
              <a:solidFill>
                <a:srgbClr val="FFFFFF"/>
              </a:solidFill>
            </a:endParaRPr>
          </a:p>
        </p:txBody>
      </p:sp>
      <p:sp>
        <p:nvSpPr>
          <p:cNvPr id="581" name="Shape 581"/>
          <p:cNvSpPr txBox="1"/>
          <p:nvPr/>
        </p:nvSpPr>
        <p:spPr>
          <a:xfrm>
            <a:off x="5118448" y="2808575"/>
            <a:ext cx="12630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Lato"/>
                <a:ea typeface="Lato"/>
                <a:cs typeface="Lato"/>
                <a:sym typeface="Lato"/>
              </a:rPr>
              <a:t>  </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endParaRPr>
              <a:solidFill>
                <a:srgbClr val="FFFFFF"/>
              </a:solidFill>
            </a:endParaRPr>
          </a:p>
        </p:txBody>
      </p:sp>
      <p:sp>
        <p:nvSpPr>
          <p:cNvPr id="582" name="Shape 582"/>
          <p:cNvSpPr txBox="1"/>
          <p:nvPr/>
        </p:nvSpPr>
        <p:spPr>
          <a:xfrm>
            <a:off x="2067449" y="3659975"/>
            <a:ext cx="519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|b</a:t>
            </a:r>
            <a:r>
              <a:rPr lang="en" sz="1800">
                <a:solidFill>
                  <a:srgbClr val="FFFFFF"/>
                </a:solidFill>
                <a:latin typeface="Lato"/>
                <a:ea typeface="Lato"/>
                <a:cs typeface="Lato"/>
                <a:sym typeface="Lato"/>
              </a:rPr>
              <a:t>&gt;</a:t>
            </a:r>
            <a:endParaRPr>
              <a:solidFill>
                <a:srgbClr val="FFFFFF"/>
              </a:solidFill>
            </a:endParaRPr>
          </a:p>
        </p:txBody>
      </p:sp>
      <p:sp>
        <p:nvSpPr>
          <p:cNvPr id="583" name="Shape 583"/>
          <p:cNvSpPr txBox="1"/>
          <p:nvPr/>
        </p:nvSpPr>
        <p:spPr>
          <a:xfrm>
            <a:off x="5118448" y="3647800"/>
            <a:ext cx="12630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Lato"/>
                <a:ea typeface="Lato"/>
                <a:cs typeface="Lato"/>
                <a:sym typeface="Lato"/>
              </a:rPr>
              <a:t>f</a:t>
            </a:r>
            <a:r>
              <a:rPr lang="en">
                <a:solidFill>
                  <a:srgbClr val="FFFFFF"/>
                </a:solidFill>
                <a:latin typeface="Lato"/>
                <a:ea typeface="Lato"/>
                <a:cs typeface="Lato"/>
                <a:sym typeface="Lato"/>
              </a:rPr>
              <a:t>(x) ⊕ b</a:t>
            </a:r>
            <a:endParaRPr>
              <a:solidFill>
                <a:srgbClr val="FFFFFF"/>
              </a:solidFill>
            </a:endParaRPr>
          </a:p>
        </p:txBody>
      </p:sp>
      <p:cxnSp>
        <p:nvCxnSpPr>
          <p:cNvPr id="584" name="Shape 584"/>
          <p:cNvCxnSpPr/>
          <p:nvPr/>
        </p:nvCxnSpPr>
        <p:spPr>
          <a:xfrm>
            <a:off x="4387488" y="3749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585" name="Shape 585"/>
          <p:cNvCxnSpPr/>
          <p:nvPr/>
        </p:nvCxnSpPr>
        <p:spPr>
          <a:xfrm>
            <a:off x="2711088" y="3749350"/>
            <a:ext cx="655500" cy="6300"/>
          </a:xfrm>
          <a:prstGeom prst="straightConnector1">
            <a:avLst/>
          </a:prstGeom>
          <a:noFill/>
          <a:ln cap="flat" cmpd="sng" w="28575">
            <a:solidFill>
              <a:schemeClr val="dk2"/>
            </a:solidFill>
            <a:prstDash val="solid"/>
            <a:round/>
            <a:headEnd len="lg" w="lg" type="none"/>
            <a:tailEnd len="lg" w="lg" type="triangle"/>
          </a:ln>
        </p:spPr>
      </p:cxnSp>
      <p:sp>
        <p:nvSpPr>
          <p:cNvPr id="586" name="Shape 586"/>
          <p:cNvSpPr/>
          <p:nvPr/>
        </p:nvSpPr>
        <p:spPr>
          <a:xfrm>
            <a:off x="7096900" y="3069325"/>
            <a:ext cx="1505100" cy="1764300"/>
          </a:xfrm>
          <a:prstGeom prst="rect">
            <a:avLst/>
          </a:prstGeom>
          <a:noFill/>
          <a:ln cap="flat" cmpd="sng" w="19050">
            <a:solidFill>
              <a:schemeClr val="lt1"/>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87" name="Shape 587"/>
          <p:cNvCxnSpPr/>
          <p:nvPr/>
        </p:nvCxnSpPr>
        <p:spPr>
          <a:xfrm>
            <a:off x="7096900" y="3722875"/>
            <a:ext cx="1505100" cy="0"/>
          </a:xfrm>
          <a:prstGeom prst="straightConnector1">
            <a:avLst/>
          </a:prstGeom>
          <a:noFill/>
          <a:ln cap="flat" cmpd="sng" w="19050">
            <a:solidFill>
              <a:srgbClr val="FFFFFF"/>
            </a:solidFill>
            <a:prstDash val="solid"/>
            <a:round/>
            <a:headEnd len="lg" w="lg" type="none"/>
            <a:tailEnd len="lg" w="lg" type="none"/>
          </a:ln>
        </p:spPr>
      </p:cxnSp>
      <p:cxnSp>
        <p:nvCxnSpPr>
          <p:cNvPr id="588" name="Shape 588"/>
          <p:cNvCxnSpPr>
            <a:stCxn id="586" idx="0"/>
            <a:endCxn id="586" idx="2"/>
          </p:cNvCxnSpPr>
          <p:nvPr/>
        </p:nvCxnSpPr>
        <p:spPr>
          <a:xfrm>
            <a:off x="7849450" y="3069325"/>
            <a:ext cx="0" cy="1764300"/>
          </a:xfrm>
          <a:prstGeom prst="straightConnector1">
            <a:avLst/>
          </a:prstGeom>
          <a:noFill/>
          <a:ln cap="flat" cmpd="sng" w="19050">
            <a:solidFill>
              <a:srgbClr val="FFFFFF"/>
            </a:solidFill>
            <a:prstDash val="solid"/>
            <a:round/>
            <a:headEnd len="lg" w="lg" type="none"/>
            <a:tailEnd len="lg" w="lg" type="none"/>
          </a:ln>
        </p:spPr>
      </p:cxnSp>
      <p:cxnSp>
        <p:nvCxnSpPr>
          <p:cNvPr id="589" name="Shape 589"/>
          <p:cNvCxnSpPr/>
          <p:nvPr/>
        </p:nvCxnSpPr>
        <p:spPr>
          <a:xfrm rot="10800000">
            <a:off x="6913800" y="2872900"/>
            <a:ext cx="196200" cy="222600"/>
          </a:xfrm>
          <a:prstGeom prst="straightConnector1">
            <a:avLst/>
          </a:prstGeom>
          <a:noFill/>
          <a:ln cap="flat" cmpd="sng" w="19050">
            <a:solidFill>
              <a:srgbClr val="FFFFFF"/>
            </a:solidFill>
            <a:prstDash val="solid"/>
            <a:round/>
            <a:headEnd len="lg" w="lg" type="none"/>
            <a:tailEnd len="lg" w="lg" type="none"/>
          </a:ln>
        </p:spPr>
      </p:cxnSp>
      <p:sp>
        <p:nvSpPr>
          <p:cNvPr id="590" name="Shape 590"/>
          <p:cNvSpPr txBox="1"/>
          <p:nvPr/>
        </p:nvSpPr>
        <p:spPr>
          <a:xfrm>
            <a:off x="6697200" y="2650150"/>
            <a:ext cx="2059200" cy="202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a:t>
            </a:r>
            <a:r>
              <a:rPr lang="en">
                <a:solidFill>
                  <a:srgbClr val="FFFFFF"/>
                </a:solidFill>
              </a:rPr>
              <a:t>f</a:t>
            </a:r>
            <a:r>
              <a:rPr lang="en" sz="1000">
                <a:solidFill>
                  <a:srgbClr val="FFFFFF"/>
                </a:solidFill>
              </a:rPr>
              <a:t>(x)</a:t>
            </a:r>
            <a:r>
              <a:rPr lang="en">
                <a:solidFill>
                  <a:srgbClr val="FFFFFF"/>
                </a:solidFill>
              </a:rPr>
              <a:t>	  |</a:t>
            </a:r>
            <a:r>
              <a:rPr b="1" lang="en">
                <a:solidFill>
                  <a:srgbClr val="FFFFFF"/>
                </a:solidFill>
              </a:rPr>
              <a:t>0&gt;		|</a:t>
            </a:r>
            <a:r>
              <a:rPr lang="en">
                <a:solidFill>
                  <a:srgbClr val="FFFFFF"/>
                </a:solidFill>
              </a:rPr>
              <a:t>1&gt;</a:t>
            </a:r>
            <a:endParaRPr>
              <a:solidFill>
                <a:srgbClr val="FFFFFF"/>
              </a:solidFill>
            </a:endParaRPr>
          </a:p>
          <a:p>
            <a:pPr indent="0" lvl="0" marL="0">
              <a:spcBef>
                <a:spcPts val="0"/>
              </a:spcBef>
              <a:spcAft>
                <a:spcPts val="0"/>
              </a:spcAft>
              <a:buNone/>
            </a:pPr>
            <a:r>
              <a:rPr lang="en">
                <a:solidFill>
                  <a:srgbClr val="FFFFFF"/>
                </a:solidFill>
              </a:rPr>
              <a:t>  </a:t>
            </a:r>
            <a:r>
              <a:rPr lang="en">
                <a:solidFill>
                  <a:srgbClr val="FFFFFF"/>
                </a:solidFill>
              </a:rPr>
              <a:t>b</a:t>
            </a:r>
            <a:endParaRPr>
              <a:solidFill>
                <a:srgbClr val="FFFFFF"/>
              </a:solidFill>
            </a:endParaRPr>
          </a:p>
          <a:p>
            <a:pPr indent="0" lvl="0" marL="0">
              <a:spcBef>
                <a:spcPts val="0"/>
              </a:spcBef>
              <a:spcAft>
                <a:spcPts val="0"/>
              </a:spcAft>
              <a:buNone/>
            </a:pPr>
            <a:r>
              <a:t/>
            </a:r>
            <a:endParaRPr b="1" sz="600">
              <a:solidFill>
                <a:srgbClr val="FFFFFF"/>
              </a:solidFill>
            </a:endParaRPr>
          </a:p>
          <a:p>
            <a:pPr indent="0" lvl="0" marL="0">
              <a:spcBef>
                <a:spcPts val="0"/>
              </a:spcBef>
              <a:spcAft>
                <a:spcPts val="0"/>
              </a:spcAft>
              <a:buNone/>
            </a:pPr>
            <a:r>
              <a:rPr b="1" lang="en">
                <a:solidFill>
                  <a:srgbClr val="FFFFFF"/>
                </a:solidFill>
              </a:rPr>
              <a:t>|0&gt;	 |0&gt;		|1&gt;</a:t>
            </a:r>
            <a:endParaRPr b="1">
              <a:solidFill>
                <a:srgbClr val="FFFFFF"/>
              </a:solidFill>
            </a:endParaRPr>
          </a:p>
          <a:p>
            <a:pPr indent="0" lvl="0" marL="0">
              <a:spcBef>
                <a:spcPts val="0"/>
              </a:spcBef>
              <a:spcAft>
                <a:spcPts val="0"/>
              </a:spcAft>
              <a:buNone/>
            </a:pPr>
            <a:r>
              <a:t/>
            </a:r>
            <a:endParaRPr b="1">
              <a:solidFill>
                <a:srgbClr val="FFFFFF"/>
              </a:solidFill>
            </a:endParaRPr>
          </a:p>
          <a:p>
            <a:pPr indent="0" lvl="0" marL="0">
              <a:spcBef>
                <a:spcPts val="0"/>
              </a:spcBef>
              <a:spcAft>
                <a:spcPts val="0"/>
              </a:spcAft>
              <a:buNone/>
            </a:pPr>
            <a:r>
              <a:t/>
            </a:r>
            <a:endParaRPr b="1">
              <a:solidFill>
                <a:srgbClr val="FFFFFF"/>
              </a:solidFill>
            </a:endParaRPr>
          </a:p>
          <a:p>
            <a:pPr indent="0" lvl="0" marL="0">
              <a:spcBef>
                <a:spcPts val="0"/>
              </a:spcBef>
              <a:spcAft>
                <a:spcPts val="0"/>
              </a:spcAft>
              <a:buNone/>
            </a:pPr>
            <a:r>
              <a:rPr b="1" lang="en">
                <a:solidFill>
                  <a:srgbClr val="FFFFFF"/>
                </a:solidFill>
              </a:rPr>
              <a:t>|1&gt;	 |1&gt;		|0&gt;</a:t>
            </a:r>
            <a:endParaRPr b="1">
              <a:solidFill>
                <a:srgbClr val="FFFFFF"/>
              </a:solidFill>
            </a:endParaRPr>
          </a:p>
          <a:p>
            <a:pPr indent="0" lvl="0" marL="0">
              <a:spcBef>
                <a:spcPts val="0"/>
              </a:spcBef>
              <a:spcAft>
                <a:spcPts val="0"/>
              </a:spcAft>
              <a:buNone/>
            </a:pPr>
            <a:r>
              <a:t/>
            </a:r>
            <a:endParaRPr b="1" sz="1000">
              <a:solidFill>
                <a:srgbClr val="FFFFFF"/>
              </a:solidFill>
            </a:endParaRPr>
          </a:p>
          <a:p>
            <a:pPr indent="0" lvl="0" marL="0">
              <a:spcBef>
                <a:spcPts val="0"/>
              </a:spcBef>
              <a:spcAft>
                <a:spcPts val="0"/>
              </a:spcAft>
              <a:buNone/>
            </a:pPr>
            <a:r>
              <a:t/>
            </a:r>
            <a:endParaRPr b="1">
              <a:solidFill>
                <a:srgbClr val="FFFFFF"/>
              </a:solidFill>
            </a:endParaRPr>
          </a:p>
          <a:p>
            <a:pPr indent="0" lvl="0" marL="0">
              <a:spcBef>
                <a:spcPts val="0"/>
              </a:spcBef>
              <a:spcAft>
                <a:spcPts val="0"/>
              </a:spcAft>
              <a:buNone/>
            </a:pPr>
            <a:r>
              <a:rPr b="1" lang="en">
                <a:solidFill>
                  <a:srgbClr val="FFFFFF"/>
                </a:solidFill>
              </a:rPr>
              <a:t>|</a:t>
            </a:r>
            <a:r>
              <a:rPr b="1" lang="en" sz="1800">
                <a:solidFill>
                  <a:srgbClr val="FFFFFF"/>
                </a:solidFill>
              </a:rPr>
              <a:t>-</a:t>
            </a:r>
            <a:r>
              <a:rPr b="1" lang="en">
                <a:solidFill>
                  <a:srgbClr val="FFFFFF"/>
                </a:solidFill>
              </a:rPr>
              <a:t>&gt;	 |-&gt;		- |-&gt;</a:t>
            </a:r>
            <a:endParaRPr b="1">
              <a:solidFill>
                <a:srgbClr val="FFFFFF"/>
              </a:solidFill>
            </a:endParaRPr>
          </a:p>
        </p:txBody>
      </p:sp>
      <p:cxnSp>
        <p:nvCxnSpPr>
          <p:cNvPr id="591" name="Shape 591"/>
          <p:cNvCxnSpPr/>
          <p:nvPr/>
        </p:nvCxnSpPr>
        <p:spPr>
          <a:xfrm>
            <a:off x="7096900" y="4256275"/>
            <a:ext cx="1505100" cy="0"/>
          </a:xfrm>
          <a:prstGeom prst="straightConnector1">
            <a:avLst/>
          </a:prstGeom>
          <a:noFill/>
          <a:ln cap="flat" cmpd="sng" w="19050">
            <a:solidFill>
              <a:srgbClr val="FFFFFF"/>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5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4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4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4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4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6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8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5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2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1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I</a:t>
            </a:r>
            <a:r>
              <a:rPr lang="en"/>
              <a:t>nversion about the Mean(</a:t>
            </a:r>
            <a:r>
              <a:rPr lang="en">
                <a:latin typeface="Arial"/>
                <a:ea typeface="Arial"/>
                <a:cs typeface="Arial"/>
                <a:sym typeface="Arial"/>
              </a:rPr>
              <a:t>μ)</a:t>
            </a:r>
            <a:endParaRPr/>
          </a:p>
        </p:txBody>
      </p:sp>
      <p:sp>
        <p:nvSpPr>
          <p:cNvPr id="597" name="Shape 597"/>
          <p:cNvSpPr txBox="1"/>
          <p:nvPr/>
        </p:nvSpPr>
        <p:spPr>
          <a:xfrm>
            <a:off x="1202250" y="1456600"/>
            <a:ext cx="3559800" cy="467700"/>
          </a:xfrm>
          <a:prstGeom prst="rect">
            <a:avLst/>
          </a:prstGeom>
          <a:noFill/>
          <a:ln>
            <a:noFill/>
          </a:ln>
        </p:spPr>
        <p:txBody>
          <a:bodyPr anchorCtr="0" anchor="t" bIns="91425" lIns="91425" spcFirstLastPara="1" rIns="91425" wrap="square" tIns="91425">
            <a:noAutofit/>
          </a:bodyPr>
          <a:lstStyle/>
          <a:p>
            <a:pPr indent="457200" lvl="0" marL="0" rtl="0">
              <a:lnSpc>
                <a:spcPct val="200000"/>
              </a:lnSpc>
              <a:spcBef>
                <a:spcPts val="0"/>
              </a:spcBef>
              <a:spcAft>
                <a:spcPts val="0"/>
              </a:spcAft>
              <a:buNone/>
            </a:pPr>
            <a:r>
              <a:rPr lang="en" sz="2000">
                <a:solidFill>
                  <a:schemeClr val="lt1"/>
                </a:solidFill>
                <a:latin typeface="Lato"/>
                <a:ea typeface="Lato"/>
                <a:cs typeface="Lato"/>
                <a:sym typeface="Lato"/>
              </a:rPr>
              <a:t>𝚺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x</a:t>
            </a:r>
            <a:r>
              <a:rPr lang="en" sz="600">
                <a:solidFill>
                  <a:schemeClr val="lt1"/>
                </a:solidFill>
                <a:latin typeface="Lato"/>
                <a:ea typeface="Lato"/>
                <a:cs typeface="Lato"/>
                <a:sym typeface="Lato"/>
              </a:rPr>
              <a:t>  </a:t>
            </a:r>
            <a:r>
              <a:rPr lang="en">
                <a:solidFill>
                  <a:schemeClr val="lt1"/>
                </a:solidFill>
                <a:latin typeface="Lato"/>
                <a:ea typeface="Lato"/>
                <a:cs typeface="Lato"/>
                <a:sym typeface="Lato"/>
              </a:rPr>
              <a:t>|x</a:t>
            </a:r>
            <a:r>
              <a:rPr lang="en" sz="1800">
                <a:solidFill>
                  <a:schemeClr val="lt1"/>
                </a:solidFill>
                <a:latin typeface="Lato"/>
                <a:ea typeface="Lato"/>
                <a:cs typeface="Lato"/>
                <a:sym typeface="Lato"/>
              </a:rPr>
              <a:t>&gt;</a:t>
            </a:r>
            <a:r>
              <a:rPr lang="en">
                <a:solidFill>
                  <a:schemeClr val="lt1"/>
                </a:solidFill>
                <a:latin typeface="Lato"/>
                <a:ea typeface="Lato"/>
                <a:cs typeface="Lato"/>
                <a:sym typeface="Lato"/>
              </a:rPr>
              <a:t>   </a:t>
            </a:r>
            <a:r>
              <a:rPr lang="en" sz="600">
                <a:solidFill>
                  <a:schemeClr val="lt1"/>
                </a:solidFill>
                <a:latin typeface="Lato"/>
                <a:ea typeface="Lato"/>
                <a:cs typeface="Lato"/>
                <a:sym typeface="Lato"/>
              </a:rPr>
              <a:t> </a:t>
            </a:r>
            <a:r>
              <a:rPr lang="en" sz="1600">
                <a:solidFill>
                  <a:schemeClr val="lt1"/>
                </a:solidFill>
                <a:latin typeface="Lato"/>
                <a:ea typeface="Lato"/>
                <a:cs typeface="Lato"/>
                <a:sym typeface="Lato"/>
              </a:rPr>
              <a:t>⇒   </a:t>
            </a:r>
            <a:r>
              <a:rPr lang="en" sz="2000">
                <a:solidFill>
                  <a:schemeClr val="lt1"/>
                </a:solidFill>
                <a:latin typeface="Lato"/>
                <a:ea typeface="Lato"/>
                <a:cs typeface="Lato"/>
                <a:sym typeface="Lato"/>
              </a:rPr>
              <a:t>𝚺 </a:t>
            </a:r>
            <a:r>
              <a:rPr lang="en" sz="1600">
                <a:solidFill>
                  <a:schemeClr val="lt1"/>
                </a:solidFill>
                <a:latin typeface="Lato"/>
                <a:ea typeface="Lato"/>
                <a:cs typeface="Lato"/>
                <a:sym typeface="Lato"/>
              </a:rPr>
              <a:t>(2</a:t>
            </a:r>
            <a:r>
              <a:rPr lang="en" sz="1800">
                <a:solidFill>
                  <a:schemeClr val="lt1"/>
                </a:solidFill>
              </a:rPr>
              <a:t>μ</a:t>
            </a:r>
            <a:r>
              <a:rPr lang="en" sz="1600">
                <a:solidFill>
                  <a:schemeClr val="lt1"/>
                </a:solidFill>
                <a:latin typeface="Lato"/>
                <a:ea typeface="Lato"/>
                <a:cs typeface="Lato"/>
                <a:sym typeface="Lato"/>
              </a:rPr>
              <a:t> - </a:t>
            </a:r>
            <a:r>
              <a:rPr lang="en" sz="1800">
                <a:solidFill>
                  <a:schemeClr val="lt1"/>
                </a:solidFill>
                <a:latin typeface="Lato"/>
                <a:ea typeface="Lato"/>
                <a:cs typeface="Lato"/>
                <a:sym typeface="Lato"/>
              </a:rPr>
              <a:t>α</a:t>
            </a:r>
            <a:r>
              <a:rPr lang="en" sz="800">
                <a:solidFill>
                  <a:schemeClr val="lt1"/>
                </a:solidFill>
                <a:latin typeface="Lato"/>
                <a:ea typeface="Lato"/>
                <a:cs typeface="Lato"/>
                <a:sym typeface="Lato"/>
              </a:rPr>
              <a:t>x</a:t>
            </a:r>
            <a:r>
              <a:rPr lang="en" sz="1600">
                <a:solidFill>
                  <a:schemeClr val="lt1"/>
                </a:solidFill>
                <a:latin typeface="Lato"/>
                <a:ea typeface="Lato"/>
                <a:cs typeface="Lato"/>
                <a:sym typeface="Lato"/>
              </a:rPr>
              <a:t>)</a:t>
            </a:r>
            <a:r>
              <a:rPr lang="en" sz="600">
                <a:solidFill>
                  <a:schemeClr val="lt1"/>
                </a:solidFill>
                <a:latin typeface="Lato"/>
                <a:ea typeface="Lato"/>
                <a:cs typeface="Lato"/>
                <a:sym typeface="Lato"/>
              </a:rPr>
              <a:t>  </a:t>
            </a:r>
            <a:r>
              <a:rPr lang="en">
                <a:solidFill>
                  <a:schemeClr val="lt1"/>
                </a:solidFill>
                <a:latin typeface="Lato"/>
                <a:ea typeface="Lato"/>
                <a:cs typeface="Lato"/>
                <a:sym typeface="Lato"/>
              </a:rPr>
              <a:t>|x</a:t>
            </a:r>
            <a:r>
              <a:rPr lang="en" sz="1800">
                <a:solidFill>
                  <a:schemeClr val="lt1"/>
                </a:solidFill>
                <a:latin typeface="Lato"/>
                <a:ea typeface="Lato"/>
                <a:cs typeface="Lato"/>
                <a:sym typeface="Lato"/>
              </a:rPr>
              <a:t>&gt;</a:t>
            </a:r>
            <a:endParaRPr sz="1600">
              <a:solidFill>
                <a:srgbClr val="FFFFFF"/>
              </a:solidFill>
              <a:latin typeface="Lato"/>
              <a:ea typeface="Lato"/>
              <a:cs typeface="Lato"/>
              <a:sym typeface="Lato"/>
            </a:endParaRPr>
          </a:p>
        </p:txBody>
      </p:sp>
      <p:sp>
        <p:nvSpPr>
          <p:cNvPr id="598" name="Shape 598"/>
          <p:cNvSpPr/>
          <p:nvPr/>
        </p:nvSpPr>
        <p:spPr>
          <a:xfrm>
            <a:off x="2726250" y="2165775"/>
            <a:ext cx="1044300" cy="1383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599" name="Shape 599"/>
          <p:cNvCxnSpPr/>
          <p:nvPr/>
        </p:nvCxnSpPr>
        <p:spPr>
          <a:xfrm>
            <a:off x="3770538" y="2313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0" name="Shape 600"/>
          <p:cNvCxnSpPr/>
          <p:nvPr/>
        </p:nvCxnSpPr>
        <p:spPr>
          <a:xfrm>
            <a:off x="3770538" y="2465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1" name="Shape 601"/>
          <p:cNvCxnSpPr/>
          <p:nvPr/>
        </p:nvCxnSpPr>
        <p:spPr>
          <a:xfrm>
            <a:off x="3770538" y="2618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2" name="Shape 602"/>
          <p:cNvCxnSpPr/>
          <p:nvPr/>
        </p:nvCxnSpPr>
        <p:spPr>
          <a:xfrm>
            <a:off x="3770538" y="2770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3" name="Shape 603"/>
          <p:cNvCxnSpPr/>
          <p:nvPr/>
        </p:nvCxnSpPr>
        <p:spPr>
          <a:xfrm>
            <a:off x="3770538" y="2922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4" name="Shape 604"/>
          <p:cNvCxnSpPr/>
          <p:nvPr/>
        </p:nvCxnSpPr>
        <p:spPr>
          <a:xfrm>
            <a:off x="3770538" y="3075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5" name="Shape 605"/>
          <p:cNvCxnSpPr/>
          <p:nvPr/>
        </p:nvCxnSpPr>
        <p:spPr>
          <a:xfrm>
            <a:off x="3770538" y="3227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6" name="Shape 606"/>
          <p:cNvCxnSpPr/>
          <p:nvPr/>
        </p:nvCxnSpPr>
        <p:spPr>
          <a:xfrm>
            <a:off x="3770538" y="3380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7" name="Shape 607"/>
          <p:cNvCxnSpPr/>
          <p:nvPr/>
        </p:nvCxnSpPr>
        <p:spPr>
          <a:xfrm>
            <a:off x="2094138" y="2313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8" name="Shape 608"/>
          <p:cNvCxnSpPr/>
          <p:nvPr/>
        </p:nvCxnSpPr>
        <p:spPr>
          <a:xfrm>
            <a:off x="2094138" y="2465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09" name="Shape 609"/>
          <p:cNvCxnSpPr/>
          <p:nvPr/>
        </p:nvCxnSpPr>
        <p:spPr>
          <a:xfrm>
            <a:off x="2094138" y="2618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10" name="Shape 610"/>
          <p:cNvCxnSpPr/>
          <p:nvPr/>
        </p:nvCxnSpPr>
        <p:spPr>
          <a:xfrm>
            <a:off x="2094138" y="2770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11" name="Shape 611"/>
          <p:cNvCxnSpPr/>
          <p:nvPr/>
        </p:nvCxnSpPr>
        <p:spPr>
          <a:xfrm>
            <a:off x="2094138" y="2922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12" name="Shape 612"/>
          <p:cNvCxnSpPr/>
          <p:nvPr/>
        </p:nvCxnSpPr>
        <p:spPr>
          <a:xfrm>
            <a:off x="2094138" y="3075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13" name="Shape 613"/>
          <p:cNvCxnSpPr/>
          <p:nvPr/>
        </p:nvCxnSpPr>
        <p:spPr>
          <a:xfrm>
            <a:off x="2094138" y="3227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14" name="Shape 614"/>
          <p:cNvCxnSpPr/>
          <p:nvPr/>
        </p:nvCxnSpPr>
        <p:spPr>
          <a:xfrm>
            <a:off x="2094138" y="3380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15" name="Shape 615"/>
          <p:cNvCxnSpPr/>
          <p:nvPr/>
        </p:nvCxnSpPr>
        <p:spPr>
          <a:xfrm flipH="1" rot="10800000">
            <a:off x="2094138" y="3680150"/>
            <a:ext cx="2334300" cy="4800"/>
          </a:xfrm>
          <a:prstGeom prst="straightConnector1">
            <a:avLst/>
          </a:prstGeom>
          <a:noFill/>
          <a:ln cap="flat" cmpd="sng" w="28575">
            <a:solidFill>
              <a:schemeClr val="dk2"/>
            </a:solidFill>
            <a:prstDash val="solid"/>
            <a:round/>
            <a:headEnd len="lg" w="lg" type="none"/>
            <a:tailEnd len="lg" w="lg" type="triangle"/>
          </a:ln>
        </p:spPr>
      </p:cxnSp>
      <p:sp>
        <p:nvSpPr>
          <p:cNvPr id="616" name="Shape 616"/>
          <p:cNvSpPr txBox="1"/>
          <p:nvPr/>
        </p:nvSpPr>
        <p:spPr>
          <a:xfrm>
            <a:off x="1049850" y="2591788"/>
            <a:ext cx="1044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Lato"/>
                <a:ea typeface="Lato"/>
                <a:cs typeface="Lato"/>
                <a:sym typeface="Lato"/>
              </a:rPr>
              <a:t>𝚺 </a:t>
            </a:r>
            <a:r>
              <a:rPr lang="en" sz="1800">
                <a:solidFill>
                  <a:srgbClr val="FFFFFF"/>
                </a:solidFill>
                <a:latin typeface="Lato"/>
                <a:ea typeface="Lato"/>
                <a:cs typeface="Lato"/>
                <a:sym typeface="Lato"/>
              </a:rPr>
              <a:t>α</a:t>
            </a:r>
            <a:r>
              <a:rPr lang="en" sz="800">
                <a:solidFill>
                  <a:srgbClr val="FFFFFF"/>
                </a:solidFill>
                <a:latin typeface="Lato"/>
                <a:ea typeface="Lato"/>
                <a:cs typeface="Lato"/>
                <a:sym typeface="Lato"/>
              </a:rPr>
              <a:t>x</a:t>
            </a: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|x</a:t>
            </a:r>
            <a:r>
              <a:rPr lang="en" sz="1800">
                <a:solidFill>
                  <a:srgbClr val="FFFFFF"/>
                </a:solidFill>
                <a:latin typeface="Lato"/>
                <a:ea typeface="Lato"/>
                <a:cs typeface="Lato"/>
                <a:sym typeface="Lato"/>
              </a:rPr>
              <a:t>&gt;</a:t>
            </a:r>
            <a:endParaRPr>
              <a:solidFill>
                <a:srgbClr val="FFFFFF"/>
              </a:solidFill>
            </a:endParaRPr>
          </a:p>
        </p:txBody>
      </p:sp>
      <p:sp>
        <p:nvSpPr>
          <p:cNvPr id="617" name="Shape 617"/>
          <p:cNvSpPr txBox="1"/>
          <p:nvPr/>
        </p:nvSpPr>
        <p:spPr>
          <a:xfrm>
            <a:off x="1463249" y="3443175"/>
            <a:ext cx="519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a:t>
            </a:r>
            <a:r>
              <a:rPr lang="en" sz="2000">
                <a:solidFill>
                  <a:srgbClr val="FFFFFF"/>
                </a:solidFill>
                <a:latin typeface="Lato"/>
                <a:ea typeface="Lato"/>
                <a:cs typeface="Lato"/>
                <a:sym typeface="Lato"/>
              </a:rPr>
              <a:t>-</a:t>
            </a:r>
            <a:r>
              <a:rPr lang="en" sz="1800">
                <a:solidFill>
                  <a:srgbClr val="FFFFFF"/>
                </a:solidFill>
                <a:latin typeface="Lato"/>
                <a:ea typeface="Lato"/>
                <a:cs typeface="Lato"/>
                <a:sym typeface="Lato"/>
              </a:rPr>
              <a:t>&gt;</a:t>
            </a:r>
            <a:endParaRPr>
              <a:solidFill>
                <a:srgbClr val="FFFFFF"/>
              </a:solidFill>
            </a:endParaRPr>
          </a:p>
        </p:txBody>
      </p:sp>
      <p:sp>
        <p:nvSpPr>
          <p:cNvPr id="618" name="Shape 618"/>
          <p:cNvSpPr/>
          <p:nvPr/>
        </p:nvSpPr>
        <p:spPr>
          <a:xfrm>
            <a:off x="4402650" y="2165775"/>
            <a:ext cx="1044300" cy="1764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U</a:t>
            </a:r>
            <a:r>
              <a:rPr b="1" lang="en" sz="1000">
                <a:solidFill>
                  <a:schemeClr val="dk1"/>
                </a:solidFill>
                <a:latin typeface="Montserrat"/>
                <a:ea typeface="Montserrat"/>
                <a:cs typeface="Montserrat"/>
                <a:sym typeface="Montserrat"/>
              </a:rPr>
              <a:t>g</a:t>
            </a:r>
            <a:endParaRPr b="1" sz="1000">
              <a:solidFill>
                <a:schemeClr val="dk1"/>
              </a:solidFill>
              <a:latin typeface="Montserrat"/>
              <a:ea typeface="Montserrat"/>
              <a:cs typeface="Montserrat"/>
              <a:sym typeface="Montserrat"/>
            </a:endParaRPr>
          </a:p>
        </p:txBody>
      </p:sp>
      <p:cxnSp>
        <p:nvCxnSpPr>
          <p:cNvPr id="619" name="Shape 619"/>
          <p:cNvCxnSpPr/>
          <p:nvPr/>
        </p:nvCxnSpPr>
        <p:spPr>
          <a:xfrm>
            <a:off x="5446938" y="2313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20" name="Shape 620"/>
          <p:cNvCxnSpPr/>
          <p:nvPr/>
        </p:nvCxnSpPr>
        <p:spPr>
          <a:xfrm>
            <a:off x="5446938" y="2465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21" name="Shape 621"/>
          <p:cNvCxnSpPr/>
          <p:nvPr/>
        </p:nvCxnSpPr>
        <p:spPr>
          <a:xfrm>
            <a:off x="5446938" y="2618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22" name="Shape 622"/>
          <p:cNvCxnSpPr/>
          <p:nvPr/>
        </p:nvCxnSpPr>
        <p:spPr>
          <a:xfrm>
            <a:off x="5446938" y="2770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23" name="Shape 623"/>
          <p:cNvCxnSpPr/>
          <p:nvPr/>
        </p:nvCxnSpPr>
        <p:spPr>
          <a:xfrm>
            <a:off x="5446938" y="2922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24" name="Shape 624"/>
          <p:cNvCxnSpPr/>
          <p:nvPr/>
        </p:nvCxnSpPr>
        <p:spPr>
          <a:xfrm>
            <a:off x="5446938" y="3075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25" name="Shape 625"/>
          <p:cNvCxnSpPr/>
          <p:nvPr/>
        </p:nvCxnSpPr>
        <p:spPr>
          <a:xfrm>
            <a:off x="5446938" y="3227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26" name="Shape 626"/>
          <p:cNvCxnSpPr/>
          <p:nvPr/>
        </p:nvCxnSpPr>
        <p:spPr>
          <a:xfrm>
            <a:off x="5446938" y="3380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27" name="Shape 627"/>
          <p:cNvCxnSpPr/>
          <p:nvPr/>
        </p:nvCxnSpPr>
        <p:spPr>
          <a:xfrm>
            <a:off x="5446938" y="3684950"/>
            <a:ext cx="2318700" cy="8100"/>
          </a:xfrm>
          <a:prstGeom prst="straightConnector1">
            <a:avLst/>
          </a:prstGeom>
          <a:noFill/>
          <a:ln cap="flat" cmpd="sng" w="28575">
            <a:solidFill>
              <a:schemeClr val="dk2"/>
            </a:solidFill>
            <a:prstDash val="solid"/>
            <a:round/>
            <a:headEnd len="lg" w="lg" type="none"/>
            <a:tailEnd len="lg" w="lg" type="triangle"/>
          </a:ln>
        </p:spPr>
      </p:cxnSp>
      <p:sp>
        <p:nvSpPr>
          <p:cNvPr id="628" name="Shape 628"/>
          <p:cNvSpPr/>
          <p:nvPr/>
        </p:nvSpPr>
        <p:spPr>
          <a:xfrm>
            <a:off x="6079050" y="2165775"/>
            <a:ext cx="1044300" cy="1383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12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629" name="Shape 629"/>
          <p:cNvCxnSpPr/>
          <p:nvPr/>
        </p:nvCxnSpPr>
        <p:spPr>
          <a:xfrm>
            <a:off x="7123338" y="2313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30" name="Shape 630"/>
          <p:cNvCxnSpPr/>
          <p:nvPr/>
        </p:nvCxnSpPr>
        <p:spPr>
          <a:xfrm>
            <a:off x="7123338" y="2465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31" name="Shape 631"/>
          <p:cNvCxnSpPr/>
          <p:nvPr/>
        </p:nvCxnSpPr>
        <p:spPr>
          <a:xfrm>
            <a:off x="7123338" y="26181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32" name="Shape 632"/>
          <p:cNvCxnSpPr/>
          <p:nvPr/>
        </p:nvCxnSpPr>
        <p:spPr>
          <a:xfrm>
            <a:off x="7123338" y="27705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33" name="Shape 633"/>
          <p:cNvCxnSpPr/>
          <p:nvPr/>
        </p:nvCxnSpPr>
        <p:spPr>
          <a:xfrm>
            <a:off x="7123338" y="29229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34" name="Shape 634"/>
          <p:cNvCxnSpPr/>
          <p:nvPr/>
        </p:nvCxnSpPr>
        <p:spPr>
          <a:xfrm>
            <a:off x="7123338" y="30753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35" name="Shape 635"/>
          <p:cNvCxnSpPr/>
          <p:nvPr/>
        </p:nvCxnSpPr>
        <p:spPr>
          <a:xfrm>
            <a:off x="7123338" y="3227750"/>
            <a:ext cx="655500" cy="6300"/>
          </a:xfrm>
          <a:prstGeom prst="straightConnector1">
            <a:avLst/>
          </a:prstGeom>
          <a:noFill/>
          <a:ln cap="flat" cmpd="sng" w="28575">
            <a:solidFill>
              <a:schemeClr val="dk2"/>
            </a:solidFill>
            <a:prstDash val="solid"/>
            <a:round/>
            <a:headEnd len="lg" w="lg" type="none"/>
            <a:tailEnd len="lg" w="lg" type="triangle"/>
          </a:ln>
        </p:spPr>
      </p:cxnSp>
      <p:cxnSp>
        <p:nvCxnSpPr>
          <p:cNvPr id="636" name="Shape 636"/>
          <p:cNvCxnSpPr/>
          <p:nvPr/>
        </p:nvCxnSpPr>
        <p:spPr>
          <a:xfrm>
            <a:off x="7123338" y="3380150"/>
            <a:ext cx="655500" cy="6300"/>
          </a:xfrm>
          <a:prstGeom prst="straightConnector1">
            <a:avLst/>
          </a:prstGeom>
          <a:noFill/>
          <a:ln cap="flat" cmpd="sng" w="28575">
            <a:solidFill>
              <a:schemeClr val="dk2"/>
            </a:solidFill>
            <a:prstDash val="solid"/>
            <a:round/>
            <a:headEnd len="lg" w="lg" type="none"/>
            <a:tailEnd len="lg" w="lg" type="triangle"/>
          </a:ln>
        </p:spPr>
      </p:cxnSp>
      <p:sp>
        <p:nvSpPr>
          <p:cNvPr id="637" name="Shape 637"/>
          <p:cNvSpPr txBox="1"/>
          <p:nvPr/>
        </p:nvSpPr>
        <p:spPr>
          <a:xfrm>
            <a:off x="2749650" y="4131050"/>
            <a:ext cx="5184900" cy="8562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a:solidFill>
                  <a:srgbClr val="FFFFFF"/>
                </a:solidFill>
              </a:rPr>
              <a:t>g: { 0, 1 }^n  </a:t>
            </a:r>
            <a:r>
              <a:rPr lang="en">
                <a:solidFill>
                  <a:schemeClr val="lt1"/>
                </a:solidFill>
                <a:latin typeface="Lato"/>
                <a:ea typeface="Lato"/>
                <a:cs typeface="Lato"/>
                <a:sym typeface="Lato"/>
              </a:rPr>
              <a:t>⇒  { 0, 1 }</a:t>
            </a:r>
            <a:endParaRPr>
              <a:solidFill>
                <a:schemeClr val="lt1"/>
              </a:solidFill>
              <a:latin typeface="Lato"/>
              <a:ea typeface="Lato"/>
              <a:cs typeface="Lato"/>
              <a:sym typeface="Lato"/>
            </a:endParaRPr>
          </a:p>
          <a:p>
            <a:pPr indent="0" lvl="0" marL="0">
              <a:lnSpc>
                <a:spcPct val="115000"/>
              </a:lnSpc>
              <a:spcBef>
                <a:spcPts val="0"/>
              </a:spcBef>
              <a:spcAft>
                <a:spcPts val="0"/>
              </a:spcAft>
              <a:buNone/>
            </a:pPr>
            <a:r>
              <a:rPr lang="en">
                <a:solidFill>
                  <a:srgbClr val="FFFFFF"/>
                </a:solidFill>
              </a:rPr>
              <a:t>If 	g(0…...0) = 0</a:t>
            </a:r>
            <a:endParaRPr>
              <a:solidFill>
                <a:srgbClr val="FFFFFF"/>
              </a:solidFill>
            </a:endParaRPr>
          </a:p>
          <a:p>
            <a:pPr indent="0" lvl="0" marL="0">
              <a:lnSpc>
                <a:spcPct val="115000"/>
              </a:lnSpc>
              <a:spcBef>
                <a:spcPts val="0"/>
              </a:spcBef>
              <a:spcAft>
                <a:spcPts val="0"/>
              </a:spcAft>
              <a:buNone/>
            </a:pPr>
            <a:r>
              <a:rPr lang="en">
                <a:solidFill>
                  <a:srgbClr val="FFFFFF"/>
                </a:solidFill>
              </a:rPr>
              <a:t>Else  	g(y) = 1	where y is not 0…….0</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000"/>
                                        <p:tgtEl>
                                          <p:spTgt spid="600"/>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000"/>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0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000"/>
                                        <p:tgtEl>
                                          <p:spTgt spid="610"/>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par>
                                <p:cTn fill="hold" nodeType="with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000"/>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000"/>
                                        <p:tgtEl>
                                          <p:spTgt spid="616"/>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par>
                                <p:cTn fill="hold" nodeType="with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000"/>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G</a:t>
            </a:r>
            <a:r>
              <a:rPr lang="en"/>
              <a:t>rover’s Algorithm Quantum Circuit</a:t>
            </a:r>
            <a:endParaRPr/>
          </a:p>
        </p:txBody>
      </p:sp>
      <p:sp>
        <p:nvSpPr>
          <p:cNvPr id="643" name="Shape 643"/>
          <p:cNvSpPr/>
          <p:nvPr/>
        </p:nvSpPr>
        <p:spPr>
          <a:xfrm>
            <a:off x="1368095" y="2241975"/>
            <a:ext cx="940500" cy="1383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644" name="Shape 644"/>
          <p:cNvCxnSpPr/>
          <p:nvPr/>
        </p:nvCxnSpPr>
        <p:spPr>
          <a:xfrm>
            <a:off x="2308687" y="2389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45" name="Shape 645"/>
          <p:cNvCxnSpPr/>
          <p:nvPr/>
        </p:nvCxnSpPr>
        <p:spPr>
          <a:xfrm>
            <a:off x="2308687" y="2541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46" name="Shape 646"/>
          <p:cNvCxnSpPr/>
          <p:nvPr/>
        </p:nvCxnSpPr>
        <p:spPr>
          <a:xfrm>
            <a:off x="2308687" y="2694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47" name="Shape 647"/>
          <p:cNvCxnSpPr/>
          <p:nvPr/>
        </p:nvCxnSpPr>
        <p:spPr>
          <a:xfrm>
            <a:off x="2308687" y="28467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48" name="Shape 648"/>
          <p:cNvCxnSpPr/>
          <p:nvPr/>
        </p:nvCxnSpPr>
        <p:spPr>
          <a:xfrm>
            <a:off x="2308687" y="29991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49" name="Shape 649"/>
          <p:cNvCxnSpPr/>
          <p:nvPr/>
        </p:nvCxnSpPr>
        <p:spPr>
          <a:xfrm>
            <a:off x="2308687" y="3151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0" name="Shape 650"/>
          <p:cNvCxnSpPr/>
          <p:nvPr/>
        </p:nvCxnSpPr>
        <p:spPr>
          <a:xfrm>
            <a:off x="2308687" y="3303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1" name="Shape 651"/>
          <p:cNvCxnSpPr/>
          <p:nvPr/>
        </p:nvCxnSpPr>
        <p:spPr>
          <a:xfrm>
            <a:off x="2308687" y="3456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2" name="Shape 652"/>
          <p:cNvCxnSpPr/>
          <p:nvPr/>
        </p:nvCxnSpPr>
        <p:spPr>
          <a:xfrm>
            <a:off x="798750" y="2389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3" name="Shape 653"/>
          <p:cNvCxnSpPr/>
          <p:nvPr/>
        </p:nvCxnSpPr>
        <p:spPr>
          <a:xfrm>
            <a:off x="798750" y="2541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4" name="Shape 654"/>
          <p:cNvCxnSpPr/>
          <p:nvPr/>
        </p:nvCxnSpPr>
        <p:spPr>
          <a:xfrm>
            <a:off x="798750" y="2694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5" name="Shape 655"/>
          <p:cNvCxnSpPr/>
          <p:nvPr/>
        </p:nvCxnSpPr>
        <p:spPr>
          <a:xfrm>
            <a:off x="798750" y="28467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6" name="Shape 656"/>
          <p:cNvCxnSpPr/>
          <p:nvPr/>
        </p:nvCxnSpPr>
        <p:spPr>
          <a:xfrm>
            <a:off x="798750" y="29991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7" name="Shape 657"/>
          <p:cNvCxnSpPr/>
          <p:nvPr/>
        </p:nvCxnSpPr>
        <p:spPr>
          <a:xfrm>
            <a:off x="798750" y="3151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8" name="Shape 658"/>
          <p:cNvCxnSpPr/>
          <p:nvPr/>
        </p:nvCxnSpPr>
        <p:spPr>
          <a:xfrm>
            <a:off x="798750" y="3303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59" name="Shape 659"/>
          <p:cNvCxnSpPr/>
          <p:nvPr/>
        </p:nvCxnSpPr>
        <p:spPr>
          <a:xfrm>
            <a:off x="798750" y="3456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60" name="Shape 660"/>
          <p:cNvCxnSpPr/>
          <p:nvPr/>
        </p:nvCxnSpPr>
        <p:spPr>
          <a:xfrm flipH="1" rot="10800000">
            <a:off x="798750" y="3756350"/>
            <a:ext cx="2102400" cy="4800"/>
          </a:xfrm>
          <a:prstGeom prst="straightConnector1">
            <a:avLst/>
          </a:prstGeom>
          <a:noFill/>
          <a:ln cap="flat" cmpd="sng" w="28575">
            <a:solidFill>
              <a:schemeClr val="dk2"/>
            </a:solidFill>
            <a:prstDash val="solid"/>
            <a:round/>
            <a:headEnd len="lg" w="lg" type="none"/>
            <a:tailEnd len="lg" w="lg" type="triangle"/>
          </a:ln>
        </p:spPr>
      </p:cxnSp>
      <p:sp>
        <p:nvSpPr>
          <p:cNvPr id="661" name="Shape 661"/>
          <p:cNvSpPr txBox="1"/>
          <p:nvPr/>
        </p:nvSpPr>
        <p:spPr>
          <a:xfrm>
            <a:off x="-245550" y="2241973"/>
            <a:ext cx="1044300" cy="781500"/>
          </a:xfrm>
          <a:prstGeom prst="rect">
            <a:avLst/>
          </a:prstGeom>
          <a:noFill/>
          <a:ln>
            <a:noFill/>
          </a:ln>
        </p:spPr>
        <p:txBody>
          <a:bodyPr anchorCtr="0" anchor="t" bIns="91425" lIns="91425" spcFirstLastPara="1" rIns="91425" wrap="square" tIns="91425">
            <a:noAutofit/>
          </a:bodyPr>
          <a:lstStyle/>
          <a:p>
            <a:pPr indent="457200" lvl="0" marL="0" rtl="0">
              <a:spcBef>
                <a:spcPts val="0"/>
              </a:spcBef>
              <a:spcAft>
                <a:spcPts val="0"/>
              </a:spcAft>
              <a:buNone/>
            </a:pPr>
            <a:r>
              <a:rPr lang="en">
                <a:solidFill>
                  <a:srgbClr val="FFFFFF"/>
                </a:solidFill>
                <a:latin typeface="Lato"/>
                <a:ea typeface="Lato"/>
                <a:cs typeface="Lato"/>
                <a:sym typeface="Lato"/>
              </a:rPr>
              <a:t>|0</a:t>
            </a:r>
            <a:r>
              <a:rPr lang="en" sz="1800">
                <a:solidFill>
                  <a:srgbClr val="FFFFFF"/>
                </a:solidFill>
                <a:latin typeface="Lato"/>
                <a:ea typeface="Lato"/>
                <a:cs typeface="Lato"/>
                <a:sym typeface="Lato"/>
              </a:rPr>
              <a:t>&gt;</a:t>
            </a:r>
            <a:endParaRPr sz="1800">
              <a:solidFill>
                <a:srgbClr val="FFFFFF"/>
              </a:solidFill>
              <a:latin typeface="Lato"/>
              <a:ea typeface="Lato"/>
              <a:cs typeface="Lato"/>
              <a:sym typeface="Lato"/>
            </a:endParaRPr>
          </a:p>
          <a:p>
            <a:pPr indent="457200" lvl="0" marL="0" rtl="0">
              <a:spcBef>
                <a:spcPts val="0"/>
              </a:spcBef>
              <a:spcAft>
                <a:spcPts val="0"/>
              </a:spcAft>
              <a:buNone/>
            </a:pPr>
            <a:r>
              <a:rPr lang="en" sz="1800">
                <a:solidFill>
                  <a:srgbClr val="FFFFFF"/>
                </a:solidFill>
                <a:latin typeface="Lato"/>
                <a:ea typeface="Lato"/>
                <a:cs typeface="Lato"/>
                <a:sym typeface="Lato"/>
              </a:rPr>
              <a:t>:</a:t>
            </a:r>
            <a:endParaRPr sz="1800">
              <a:solidFill>
                <a:srgbClr val="FFFFFF"/>
              </a:solidFill>
              <a:latin typeface="Lato"/>
              <a:ea typeface="Lato"/>
              <a:cs typeface="Lato"/>
              <a:sym typeface="Lato"/>
            </a:endParaRPr>
          </a:p>
          <a:p>
            <a:pPr indent="457200" lvl="0" marL="0" rtl="0">
              <a:spcBef>
                <a:spcPts val="0"/>
              </a:spcBef>
              <a:spcAft>
                <a:spcPts val="0"/>
              </a:spcAft>
              <a:buNone/>
            </a:pPr>
            <a:r>
              <a:rPr lang="en" sz="1800">
                <a:solidFill>
                  <a:srgbClr val="FFFFFF"/>
                </a:solidFill>
                <a:latin typeface="Lato"/>
                <a:ea typeface="Lato"/>
                <a:cs typeface="Lato"/>
                <a:sym typeface="Lato"/>
              </a:rPr>
              <a:t>:</a:t>
            </a:r>
            <a:endParaRPr sz="1800">
              <a:solidFill>
                <a:srgbClr val="FFFFFF"/>
              </a:solidFill>
              <a:latin typeface="Lato"/>
              <a:ea typeface="Lato"/>
              <a:cs typeface="Lato"/>
              <a:sym typeface="Lato"/>
            </a:endParaRPr>
          </a:p>
          <a:p>
            <a:pPr indent="457200" lvl="0" marL="0" rtl="0">
              <a:spcBef>
                <a:spcPts val="0"/>
              </a:spcBef>
              <a:spcAft>
                <a:spcPts val="0"/>
              </a:spcAft>
              <a:buNone/>
            </a:pPr>
            <a:r>
              <a:rPr lang="en">
                <a:solidFill>
                  <a:schemeClr val="lt1"/>
                </a:solidFill>
                <a:latin typeface="Lato"/>
                <a:ea typeface="Lato"/>
                <a:cs typeface="Lato"/>
                <a:sym typeface="Lato"/>
              </a:rPr>
              <a:t>|0</a:t>
            </a:r>
            <a:r>
              <a:rPr lang="en" sz="1800">
                <a:solidFill>
                  <a:schemeClr val="lt1"/>
                </a:solidFill>
                <a:latin typeface="Lato"/>
                <a:ea typeface="Lato"/>
                <a:cs typeface="Lato"/>
                <a:sym typeface="Lato"/>
              </a:rPr>
              <a:t>&gt;</a:t>
            </a:r>
            <a:endParaRPr sz="1800">
              <a:solidFill>
                <a:srgbClr val="FFFFFF"/>
              </a:solidFill>
              <a:latin typeface="Lato"/>
              <a:ea typeface="Lato"/>
              <a:cs typeface="Lato"/>
              <a:sym typeface="Lato"/>
            </a:endParaRPr>
          </a:p>
        </p:txBody>
      </p:sp>
      <p:sp>
        <p:nvSpPr>
          <p:cNvPr id="662" name="Shape 662"/>
          <p:cNvSpPr txBox="1"/>
          <p:nvPr/>
        </p:nvSpPr>
        <p:spPr>
          <a:xfrm>
            <a:off x="167849" y="3519375"/>
            <a:ext cx="5193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Lato"/>
                <a:ea typeface="Lato"/>
                <a:cs typeface="Lato"/>
                <a:sym typeface="Lato"/>
              </a:rPr>
              <a:t> </a:t>
            </a:r>
            <a:r>
              <a:rPr lang="en">
                <a:solidFill>
                  <a:srgbClr val="FFFFFF"/>
                </a:solidFill>
                <a:latin typeface="Lato"/>
                <a:ea typeface="Lato"/>
                <a:cs typeface="Lato"/>
                <a:sym typeface="Lato"/>
              </a:rPr>
              <a:t>|</a:t>
            </a:r>
            <a:r>
              <a:rPr lang="en" sz="2000">
                <a:solidFill>
                  <a:srgbClr val="FFFFFF"/>
                </a:solidFill>
                <a:latin typeface="Lato"/>
                <a:ea typeface="Lato"/>
                <a:cs typeface="Lato"/>
                <a:sym typeface="Lato"/>
              </a:rPr>
              <a:t>-</a:t>
            </a:r>
            <a:r>
              <a:rPr lang="en" sz="1800">
                <a:solidFill>
                  <a:srgbClr val="FFFFFF"/>
                </a:solidFill>
                <a:latin typeface="Lato"/>
                <a:ea typeface="Lato"/>
                <a:cs typeface="Lato"/>
                <a:sym typeface="Lato"/>
              </a:rPr>
              <a:t>&gt;</a:t>
            </a:r>
            <a:endParaRPr>
              <a:solidFill>
                <a:srgbClr val="FFFFFF"/>
              </a:solidFill>
            </a:endParaRPr>
          </a:p>
        </p:txBody>
      </p:sp>
      <p:sp>
        <p:nvSpPr>
          <p:cNvPr id="663" name="Shape 663"/>
          <p:cNvSpPr/>
          <p:nvPr/>
        </p:nvSpPr>
        <p:spPr>
          <a:xfrm>
            <a:off x="2878031" y="2241975"/>
            <a:ext cx="940500" cy="1764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6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U</a:t>
            </a:r>
            <a:r>
              <a:rPr b="1" lang="en" sz="1000">
                <a:solidFill>
                  <a:schemeClr val="dk1"/>
                </a:solidFill>
                <a:latin typeface="Montserrat"/>
                <a:ea typeface="Montserrat"/>
                <a:cs typeface="Montserrat"/>
                <a:sym typeface="Montserrat"/>
              </a:rPr>
              <a:t>f</a:t>
            </a:r>
            <a:endParaRPr b="1" sz="1000">
              <a:solidFill>
                <a:schemeClr val="dk1"/>
              </a:solidFill>
              <a:latin typeface="Montserrat"/>
              <a:ea typeface="Montserrat"/>
              <a:cs typeface="Montserrat"/>
              <a:sym typeface="Montserrat"/>
            </a:endParaRPr>
          </a:p>
        </p:txBody>
      </p:sp>
      <p:cxnSp>
        <p:nvCxnSpPr>
          <p:cNvPr id="664" name="Shape 664"/>
          <p:cNvCxnSpPr/>
          <p:nvPr/>
        </p:nvCxnSpPr>
        <p:spPr>
          <a:xfrm>
            <a:off x="3818623" y="2389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65" name="Shape 665"/>
          <p:cNvCxnSpPr/>
          <p:nvPr/>
        </p:nvCxnSpPr>
        <p:spPr>
          <a:xfrm>
            <a:off x="3818623" y="2541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66" name="Shape 666"/>
          <p:cNvCxnSpPr/>
          <p:nvPr/>
        </p:nvCxnSpPr>
        <p:spPr>
          <a:xfrm>
            <a:off x="3818623" y="2694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67" name="Shape 667"/>
          <p:cNvCxnSpPr/>
          <p:nvPr/>
        </p:nvCxnSpPr>
        <p:spPr>
          <a:xfrm>
            <a:off x="3818623" y="28467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68" name="Shape 668"/>
          <p:cNvCxnSpPr/>
          <p:nvPr/>
        </p:nvCxnSpPr>
        <p:spPr>
          <a:xfrm>
            <a:off x="3818623" y="29991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69" name="Shape 669"/>
          <p:cNvCxnSpPr/>
          <p:nvPr/>
        </p:nvCxnSpPr>
        <p:spPr>
          <a:xfrm>
            <a:off x="3818623" y="3151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70" name="Shape 670"/>
          <p:cNvCxnSpPr/>
          <p:nvPr/>
        </p:nvCxnSpPr>
        <p:spPr>
          <a:xfrm>
            <a:off x="3818623" y="3303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71" name="Shape 671"/>
          <p:cNvCxnSpPr/>
          <p:nvPr/>
        </p:nvCxnSpPr>
        <p:spPr>
          <a:xfrm>
            <a:off x="3818623" y="3456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72" name="Shape 672"/>
          <p:cNvCxnSpPr/>
          <p:nvPr/>
        </p:nvCxnSpPr>
        <p:spPr>
          <a:xfrm>
            <a:off x="3818623" y="3761150"/>
            <a:ext cx="2088600" cy="8100"/>
          </a:xfrm>
          <a:prstGeom prst="straightConnector1">
            <a:avLst/>
          </a:prstGeom>
          <a:noFill/>
          <a:ln cap="flat" cmpd="sng" w="28575">
            <a:solidFill>
              <a:schemeClr val="dk2"/>
            </a:solidFill>
            <a:prstDash val="solid"/>
            <a:round/>
            <a:headEnd len="lg" w="lg" type="none"/>
            <a:tailEnd len="lg" w="lg" type="triangle"/>
          </a:ln>
        </p:spPr>
      </p:cxnSp>
      <p:sp>
        <p:nvSpPr>
          <p:cNvPr id="673" name="Shape 673"/>
          <p:cNvSpPr/>
          <p:nvPr/>
        </p:nvSpPr>
        <p:spPr>
          <a:xfrm>
            <a:off x="4387968" y="2241975"/>
            <a:ext cx="940500" cy="1383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674" name="Shape 674"/>
          <p:cNvCxnSpPr/>
          <p:nvPr/>
        </p:nvCxnSpPr>
        <p:spPr>
          <a:xfrm>
            <a:off x="5328560" y="2389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75" name="Shape 675"/>
          <p:cNvCxnSpPr/>
          <p:nvPr/>
        </p:nvCxnSpPr>
        <p:spPr>
          <a:xfrm>
            <a:off x="5328560" y="2541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76" name="Shape 676"/>
          <p:cNvCxnSpPr/>
          <p:nvPr/>
        </p:nvCxnSpPr>
        <p:spPr>
          <a:xfrm>
            <a:off x="5328560" y="2694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77" name="Shape 677"/>
          <p:cNvCxnSpPr/>
          <p:nvPr/>
        </p:nvCxnSpPr>
        <p:spPr>
          <a:xfrm>
            <a:off x="5328560" y="28467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78" name="Shape 678"/>
          <p:cNvCxnSpPr/>
          <p:nvPr/>
        </p:nvCxnSpPr>
        <p:spPr>
          <a:xfrm>
            <a:off x="5328560" y="29991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79" name="Shape 679"/>
          <p:cNvCxnSpPr/>
          <p:nvPr/>
        </p:nvCxnSpPr>
        <p:spPr>
          <a:xfrm>
            <a:off x="5328560" y="3151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80" name="Shape 680"/>
          <p:cNvCxnSpPr/>
          <p:nvPr/>
        </p:nvCxnSpPr>
        <p:spPr>
          <a:xfrm>
            <a:off x="5328560" y="3303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81" name="Shape 681"/>
          <p:cNvCxnSpPr/>
          <p:nvPr/>
        </p:nvCxnSpPr>
        <p:spPr>
          <a:xfrm>
            <a:off x="5328560" y="3456350"/>
            <a:ext cx="590400" cy="6300"/>
          </a:xfrm>
          <a:prstGeom prst="straightConnector1">
            <a:avLst/>
          </a:prstGeom>
          <a:noFill/>
          <a:ln cap="flat" cmpd="sng" w="28575">
            <a:solidFill>
              <a:schemeClr val="dk2"/>
            </a:solidFill>
            <a:prstDash val="solid"/>
            <a:round/>
            <a:headEnd len="lg" w="lg" type="none"/>
            <a:tailEnd len="lg" w="lg" type="triangle"/>
          </a:ln>
        </p:spPr>
      </p:cxnSp>
      <p:sp>
        <p:nvSpPr>
          <p:cNvPr id="682" name="Shape 682"/>
          <p:cNvSpPr/>
          <p:nvPr/>
        </p:nvSpPr>
        <p:spPr>
          <a:xfrm>
            <a:off x="5897905" y="2241975"/>
            <a:ext cx="940500" cy="1764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U</a:t>
            </a:r>
            <a:r>
              <a:rPr b="1" lang="en" sz="1000">
                <a:solidFill>
                  <a:schemeClr val="dk1"/>
                </a:solidFill>
                <a:latin typeface="Montserrat"/>
                <a:ea typeface="Montserrat"/>
                <a:cs typeface="Montserrat"/>
                <a:sym typeface="Montserrat"/>
              </a:rPr>
              <a:t>g</a:t>
            </a:r>
            <a:endParaRPr b="1" sz="1000">
              <a:solidFill>
                <a:schemeClr val="dk1"/>
              </a:solidFill>
              <a:latin typeface="Montserrat"/>
              <a:ea typeface="Montserrat"/>
              <a:cs typeface="Montserrat"/>
              <a:sym typeface="Montserrat"/>
            </a:endParaRPr>
          </a:p>
        </p:txBody>
      </p:sp>
      <p:cxnSp>
        <p:nvCxnSpPr>
          <p:cNvPr id="683" name="Shape 683"/>
          <p:cNvCxnSpPr/>
          <p:nvPr/>
        </p:nvCxnSpPr>
        <p:spPr>
          <a:xfrm>
            <a:off x="6838496" y="2389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84" name="Shape 684"/>
          <p:cNvCxnSpPr/>
          <p:nvPr/>
        </p:nvCxnSpPr>
        <p:spPr>
          <a:xfrm>
            <a:off x="6838496" y="2541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85" name="Shape 685"/>
          <p:cNvCxnSpPr/>
          <p:nvPr/>
        </p:nvCxnSpPr>
        <p:spPr>
          <a:xfrm>
            <a:off x="6838496" y="2694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86" name="Shape 686"/>
          <p:cNvCxnSpPr/>
          <p:nvPr/>
        </p:nvCxnSpPr>
        <p:spPr>
          <a:xfrm>
            <a:off x="6838496" y="28467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87" name="Shape 687"/>
          <p:cNvCxnSpPr/>
          <p:nvPr/>
        </p:nvCxnSpPr>
        <p:spPr>
          <a:xfrm>
            <a:off x="6838496" y="29991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88" name="Shape 688"/>
          <p:cNvCxnSpPr/>
          <p:nvPr/>
        </p:nvCxnSpPr>
        <p:spPr>
          <a:xfrm>
            <a:off x="6838496" y="3151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89" name="Shape 689"/>
          <p:cNvCxnSpPr/>
          <p:nvPr/>
        </p:nvCxnSpPr>
        <p:spPr>
          <a:xfrm>
            <a:off x="6838496" y="3303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90" name="Shape 690"/>
          <p:cNvCxnSpPr/>
          <p:nvPr/>
        </p:nvCxnSpPr>
        <p:spPr>
          <a:xfrm>
            <a:off x="6838496" y="3456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91" name="Shape 691"/>
          <p:cNvCxnSpPr/>
          <p:nvPr/>
        </p:nvCxnSpPr>
        <p:spPr>
          <a:xfrm>
            <a:off x="6838496" y="3761150"/>
            <a:ext cx="2088600" cy="8100"/>
          </a:xfrm>
          <a:prstGeom prst="straightConnector1">
            <a:avLst/>
          </a:prstGeom>
          <a:noFill/>
          <a:ln cap="flat" cmpd="sng" w="28575">
            <a:solidFill>
              <a:schemeClr val="dk2"/>
            </a:solidFill>
            <a:prstDash val="solid"/>
            <a:round/>
            <a:headEnd len="lg" w="lg" type="none"/>
            <a:tailEnd len="lg" w="lg" type="triangle"/>
          </a:ln>
        </p:spPr>
      </p:cxnSp>
      <p:sp>
        <p:nvSpPr>
          <p:cNvPr id="692" name="Shape 692"/>
          <p:cNvSpPr/>
          <p:nvPr/>
        </p:nvSpPr>
        <p:spPr>
          <a:xfrm>
            <a:off x="7407841" y="2241975"/>
            <a:ext cx="940500" cy="1383300"/>
          </a:xfrm>
          <a:prstGeom prst="rect">
            <a:avLst/>
          </a:prstGeom>
          <a:solidFill>
            <a:srgbClr val="FFFFFF"/>
          </a:solidFill>
          <a:ln cap="flat" cmpd="sng" w="9525">
            <a:solidFill>
              <a:srgbClr val="073763"/>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3000">
                <a:latin typeface="Montserrat"/>
                <a:ea typeface="Montserrat"/>
                <a:cs typeface="Montserrat"/>
                <a:sym typeface="Montserrat"/>
              </a:rPr>
              <a:t>  </a:t>
            </a:r>
            <a:r>
              <a:rPr b="1" lang="en" sz="3000">
                <a:solidFill>
                  <a:schemeClr val="dk1"/>
                </a:solidFill>
                <a:latin typeface="Montserrat"/>
                <a:ea typeface="Montserrat"/>
                <a:cs typeface="Montserrat"/>
                <a:sym typeface="Montserrat"/>
              </a:rPr>
              <a:t>H</a:t>
            </a:r>
            <a:endParaRPr b="1">
              <a:solidFill>
                <a:schemeClr val="dk1"/>
              </a:solidFill>
              <a:latin typeface="Montserrat"/>
              <a:ea typeface="Montserrat"/>
              <a:cs typeface="Montserrat"/>
              <a:sym typeface="Montserrat"/>
            </a:endParaRPr>
          </a:p>
        </p:txBody>
      </p:sp>
      <p:cxnSp>
        <p:nvCxnSpPr>
          <p:cNvPr id="693" name="Shape 693"/>
          <p:cNvCxnSpPr/>
          <p:nvPr/>
        </p:nvCxnSpPr>
        <p:spPr>
          <a:xfrm>
            <a:off x="8348433" y="2389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94" name="Shape 694"/>
          <p:cNvCxnSpPr/>
          <p:nvPr/>
        </p:nvCxnSpPr>
        <p:spPr>
          <a:xfrm>
            <a:off x="8348433" y="2541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95" name="Shape 695"/>
          <p:cNvCxnSpPr/>
          <p:nvPr/>
        </p:nvCxnSpPr>
        <p:spPr>
          <a:xfrm>
            <a:off x="8348433" y="26943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96" name="Shape 696"/>
          <p:cNvCxnSpPr/>
          <p:nvPr/>
        </p:nvCxnSpPr>
        <p:spPr>
          <a:xfrm>
            <a:off x="8348433" y="28467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97" name="Shape 697"/>
          <p:cNvCxnSpPr/>
          <p:nvPr/>
        </p:nvCxnSpPr>
        <p:spPr>
          <a:xfrm>
            <a:off x="8348433" y="29991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98" name="Shape 698"/>
          <p:cNvCxnSpPr/>
          <p:nvPr/>
        </p:nvCxnSpPr>
        <p:spPr>
          <a:xfrm>
            <a:off x="8348433" y="31515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699" name="Shape 699"/>
          <p:cNvCxnSpPr/>
          <p:nvPr/>
        </p:nvCxnSpPr>
        <p:spPr>
          <a:xfrm>
            <a:off x="8348433" y="3303950"/>
            <a:ext cx="590400" cy="6300"/>
          </a:xfrm>
          <a:prstGeom prst="straightConnector1">
            <a:avLst/>
          </a:prstGeom>
          <a:noFill/>
          <a:ln cap="flat" cmpd="sng" w="28575">
            <a:solidFill>
              <a:schemeClr val="dk2"/>
            </a:solidFill>
            <a:prstDash val="solid"/>
            <a:round/>
            <a:headEnd len="lg" w="lg" type="none"/>
            <a:tailEnd len="lg" w="lg" type="triangle"/>
          </a:ln>
        </p:spPr>
      </p:cxnSp>
      <p:cxnSp>
        <p:nvCxnSpPr>
          <p:cNvPr id="700" name="Shape 700"/>
          <p:cNvCxnSpPr/>
          <p:nvPr/>
        </p:nvCxnSpPr>
        <p:spPr>
          <a:xfrm>
            <a:off x="8348433" y="3456350"/>
            <a:ext cx="590400" cy="6300"/>
          </a:xfrm>
          <a:prstGeom prst="straightConnector1">
            <a:avLst/>
          </a:prstGeom>
          <a:noFill/>
          <a:ln cap="flat" cmpd="sng" w="28575">
            <a:solidFill>
              <a:schemeClr val="dk2"/>
            </a:solidFill>
            <a:prstDash val="solid"/>
            <a:round/>
            <a:headEnd len="lg" w="lg" type="none"/>
            <a:tailEnd len="lg" w="lg" type="triangle"/>
          </a:ln>
        </p:spPr>
      </p:cxnSp>
      <p:sp>
        <p:nvSpPr>
          <p:cNvPr id="701" name="Shape 701"/>
          <p:cNvSpPr txBox="1"/>
          <p:nvPr/>
        </p:nvSpPr>
        <p:spPr>
          <a:xfrm>
            <a:off x="1261050" y="1732788"/>
            <a:ext cx="1177800" cy="35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Initialization</a:t>
            </a:r>
            <a:endParaRPr>
              <a:solidFill>
                <a:srgbClr val="FFFFFF"/>
              </a:solidFill>
            </a:endParaRPr>
          </a:p>
        </p:txBody>
      </p:sp>
      <p:sp>
        <p:nvSpPr>
          <p:cNvPr id="702" name="Shape 702"/>
          <p:cNvSpPr txBox="1"/>
          <p:nvPr/>
        </p:nvSpPr>
        <p:spPr>
          <a:xfrm>
            <a:off x="2607725" y="1732788"/>
            <a:ext cx="14811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Phase Inversion</a:t>
            </a:r>
            <a:endParaRPr>
              <a:solidFill>
                <a:srgbClr val="FFFFFF"/>
              </a:solidFill>
            </a:endParaRPr>
          </a:p>
        </p:txBody>
      </p:sp>
      <p:sp>
        <p:nvSpPr>
          <p:cNvPr id="703" name="Shape 703"/>
          <p:cNvSpPr txBox="1"/>
          <p:nvPr/>
        </p:nvSpPr>
        <p:spPr>
          <a:xfrm>
            <a:off x="5328475" y="1732788"/>
            <a:ext cx="3512100" cy="35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Inversion about the Mean</a:t>
            </a:r>
            <a:endParaRPr>
              <a:solidFill>
                <a:srgbClr val="FFFFFF"/>
              </a:solidFill>
            </a:endParaRPr>
          </a:p>
        </p:txBody>
      </p:sp>
      <p:sp>
        <p:nvSpPr>
          <p:cNvPr id="704" name="Shape 704"/>
          <p:cNvSpPr txBox="1"/>
          <p:nvPr/>
        </p:nvSpPr>
        <p:spPr>
          <a:xfrm>
            <a:off x="3818525" y="4372550"/>
            <a:ext cx="3250200" cy="28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Lato"/>
                <a:ea typeface="Lato"/>
                <a:cs typeface="Lato"/>
                <a:sym typeface="Lato"/>
              </a:rPr>
              <a:t>Repeating this </a:t>
            </a:r>
            <a:r>
              <a:rPr lang="en">
                <a:solidFill>
                  <a:schemeClr val="lt1"/>
                </a:solidFill>
                <a:latin typeface="Lato"/>
                <a:ea typeface="Lato"/>
                <a:cs typeface="Lato"/>
                <a:sym typeface="Lato"/>
              </a:rPr>
              <a:t>√</a:t>
            </a:r>
            <a:r>
              <a:rPr lang="en" sz="1800">
                <a:solidFill>
                  <a:srgbClr val="FFFFFF"/>
                </a:solidFill>
                <a:latin typeface="Lato"/>
                <a:ea typeface="Lato"/>
                <a:cs typeface="Lato"/>
                <a:sym typeface="Lato"/>
              </a:rPr>
              <a:t>N iterations</a:t>
            </a:r>
            <a:endParaRPr sz="18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00"/>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000"/>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par>
                                <p:cTn fill="hold" nodeType="with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par>
                                <p:cTn fill="hold" nodeType="with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par>
                                <p:cTn fill="hold" nodeType="with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Shape 709"/>
          <p:cNvSpPr txBox="1"/>
          <p:nvPr>
            <p:ph type="title"/>
          </p:nvPr>
        </p:nvSpPr>
        <p:spPr>
          <a:xfrm>
            <a:off x="836925" y="1882875"/>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Future and Conclusion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Future of Quantum Computing</a:t>
            </a:r>
            <a:endParaRPr/>
          </a:p>
        </p:txBody>
      </p:sp>
      <p:sp>
        <p:nvSpPr>
          <p:cNvPr id="715" name="Shape 715"/>
          <p:cNvSpPr txBox="1"/>
          <p:nvPr>
            <p:ph idx="1" type="body"/>
          </p:nvPr>
        </p:nvSpPr>
        <p:spPr>
          <a:xfrm>
            <a:off x="311700" y="1152475"/>
            <a:ext cx="8520600" cy="391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Times New Roman"/>
                <a:ea typeface="Times New Roman"/>
                <a:cs typeface="Times New Roman"/>
                <a:sym typeface="Times New Roman"/>
              </a:rPr>
              <a:t>Cyber security:</a:t>
            </a:r>
            <a:endParaRPr sz="1400">
              <a:solidFill>
                <a:srgbClr val="FFFFFF"/>
              </a:solidFill>
              <a:latin typeface="Times New Roman"/>
              <a:ea typeface="Times New Roman"/>
              <a:cs typeface="Times New Roman"/>
              <a:sym typeface="Times New Roman"/>
            </a:endParaRPr>
          </a:p>
          <a:p>
            <a:pPr indent="0" lvl="0" marL="0" rtl="0">
              <a:spcBef>
                <a:spcPts val="1600"/>
              </a:spcBef>
              <a:spcAft>
                <a:spcPts val="0"/>
              </a:spcAft>
              <a:buNone/>
            </a:pPr>
            <a:r>
              <a:rPr lang="en" sz="1400">
                <a:solidFill>
                  <a:srgbClr val="FFFFFF"/>
                </a:solidFill>
                <a:latin typeface="Times New Roman"/>
                <a:ea typeface="Times New Roman"/>
                <a:cs typeface="Times New Roman"/>
                <a:sym typeface="Times New Roman"/>
              </a:rPr>
              <a:t>Pros: Quantum key distribution will protect us :) </a:t>
            </a:r>
            <a:r>
              <a:rPr lang="en">
                <a:solidFill>
                  <a:srgbClr val="FFFFFF"/>
                </a:solidFill>
              </a:rPr>
              <a:t>an ultra-secure communication method that requires a key to decipher a message. Thanks to the peculiar properties of quantum mechanics, if the message gets intercepted, no one else can read it.</a:t>
            </a:r>
            <a:endParaRPr sz="1400">
              <a:solidFill>
                <a:srgbClr val="FFFFFF"/>
              </a:solidFill>
              <a:latin typeface="Times New Roman"/>
              <a:ea typeface="Times New Roman"/>
              <a:cs typeface="Times New Roman"/>
              <a:sym typeface="Times New Roman"/>
            </a:endParaRPr>
          </a:p>
          <a:p>
            <a:pPr indent="0" lvl="0" marL="0" rtl="0">
              <a:spcBef>
                <a:spcPts val="1600"/>
              </a:spcBef>
              <a:spcAft>
                <a:spcPts val="0"/>
              </a:spcAft>
              <a:buNone/>
            </a:pPr>
            <a:r>
              <a:rPr lang="en" sz="1400">
                <a:solidFill>
                  <a:srgbClr val="FFFFFF"/>
                </a:solidFill>
                <a:latin typeface="Times New Roman"/>
                <a:ea typeface="Times New Roman"/>
                <a:cs typeface="Times New Roman"/>
                <a:sym typeface="Times New Roman"/>
              </a:rPr>
              <a:t>Cons: Standard encryption like RSA will fail</a:t>
            </a:r>
            <a:endParaRPr sz="1400">
              <a:solidFill>
                <a:srgbClr val="FFFFFF"/>
              </a:solidFill>
              <a:latin typeface="Times New Roman"/>
              <a:ea typeface="Times New Roman"/>
              <a:cs typeface="Times New Roman"/>
              <a:sym typeface="Times New Roman"/>
            </a:endParaRPr>
          </a:p>
          <a:p>
            <a:pPr indent="0" lvl="0" marL="0" rtl="0">
              <a:spcBef>
                <a:spcPts val="1600"/>
              </a:spcBef>
              <a:spcAft>
                <a:spcPts val="0"/>
              </a:spcAft>
              <a:buNone/>
            </a:pPr>
            <a:r>
              <a:rPr lang="en" sz="1400">
                <a:solidFill>
                  <a:srgbClr val="FFFFFF"/>
                </a:solidFill>
                <a:latin typeface="Times New Roman"/>
                <a:ea typeface="Times New Roman"/>
                <a:cs typeface="Times New Roman"/>
                <a:sym typeface="Times New Roman"/>
              </a:rPr>
              <a:t>Traffic Control:</a:t>
            </a:r>
            <a:endParaRPr sz="1400">
              <a:solidFill>
                <a:srgbClr val="FFFFFF"/>
              </a:solidFill>
              <a:latin typeface="Times New Roman"/>
              <a:ea typeface="Times New Roman"/>
              <a:cs typeface="Times New Roman"/>
              <a:sym typeface="Times New Roman"/>
            </a:endParaRPr>
          </a:p>
          <a:p>
            <a:pPr indent="0" lvl="0" marL="0" rtl="0">
              <a:spcBef>
                <a:spcPts val="1600"/>
              </a:spcBef>
              <a:spcAft>
                <a:spcPts val="0"/>
              </a:spcAft>
              <a:buNone/>
            </a:pPr>
            <a:r>
              <a:rPr lang="en" sz="1400">
                <a:solidFill>
                  <a:srgbClr val="FFFFFF"/>
                </a:solidFill>
                <a:latin typeface="Times New Roman"/>
                <a:ea typeface="Times New Roman"/>
                <a:cs typeface="Times New Roman"/>
                <a:sym typeface="Times New Roman"/>
              </a:rPr>
              <a:t>Quantum computers can help to streamline traffic control. They will be able to quickly calculate the optimal routes concurrently which allows for efficient scheduling and would reduce traffic congestion.</a:t>
            </a:r>
            <a:endParaRPr sz="14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sz="1400">
                <a:solidFill>
                  <a:srgbClr val="FFFFFF"/>
                </a:solidFill>
                <a:latin typeface="Times New Roman"/>
                <a:ea typeface="Times New Roman"/>
                <a:cs typeface="Times New Roman"/>
                <a:sym typeface="Times New Roman"/>
              </a:rPr>
              <a:t>Drug Design:</a:t>
            </a:r>
            <a:endParaRPr sz="14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sz="1400">
                <a:solidFill>
                  <a:srgbClr val="FFFFFF"/>
                </a:solidFill>
                <a:latin typeface="Times New Roman"/>
                <a:ea typeface="Times New Roman"/>
                <a:cs typeface="Times New Roman"/>
                <a:sym typeface="Times New Roman"/>
              </a:rPr>
              <a:t>Quantum computers will be able to analyze multiple molecules, proteins and chemicals simultaneously, this will help chemists develop drugs faster than traditional methods.</a:t>
            </a:r>
            <a:endParaRPr sz="14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spcBef>
                <a:spcPts val="160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spcBef>
                <a:spcPts val="1600"/>
              </a:spcBef>
              <a:spcAft>
                <a:spcPts val="1600"/>
              </a:spcAft>
              <a:buNone/>
            </a:pPr>
            <a:r>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Shape 7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Conclusion</a:t>
            </a:r>
            <a:endParaRPr/>
          </a:p>
        </p:txBody>
      </p:sp>
      <p:sp>
        <p:nvSpPr>
          <p:cNvPr id="721" name="Shape 721"/>
          <p:cNvSpPr txBox="1"/>
          <p:nvPr/>
        </p:nvSpPr>
        <p:spPr>
          <a:xfrm>
            <a:off x="1348050" y="1439650"/>
            <a:ext cx="7339500" cy="28662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What algorithms will be discovered next?</a:t>
            </a:r>
            <a:endParaRPr>
              <a:solidFill>
                <a:srgbClr val="FFFFFF"/>
              </a:solidFill>
              <a:latin typeface="Lato"/>
              <a:ea typeface="Lato"/>
              <a:cs typeface="Lato"/>
              <a:sym typeface="Lato"/>
            </a:endParaRPr>
          </a:p>
          <a:p>
            <a:pPr indent="0" lvl="0" marL="0">
              <a:spcBef>
                <a:spcPts val="0"/>
              </a:spcBef>
              <a:spcAft>
                <a:spcPts val="0"/>
              </a:spcAft>
              <a:buNone/>
            </a:pPr>
            <a:r>
              <a:t/>
            </a:r>
            <a:endParaRPr>
              <a:solidFill>
                <a:srgbClr val="FFFFFF"/>
              </a:solidFill>
              <a:latin typeface="Lato"/>
              <a:ea typeface="Lato"/>
              <a:cs typeface="Lato"/>
              <a:sym typeface="Lato"/>
            </a:endParaRPr>
          </a:p>
          <a:p>
            <a:pPr indent="-317500" lvl="0" marL="45720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Can quantum computers solve NP Complete problems in polynomial time?</a:t>
            </a:r>
            <a:endParaRPr>
              <a:solidFill>
                <a:srgbClr val="FFFFFF"/>
              </a:solidFill>
              <a:latin typeface="Lato"/>
              <a:ea typeface="Lato"/>
              <a:cs typeface="Lato"/>
              <a:sym typeface="Lato"/>
            </a:endParaRPr>
          </a:p>
          <a:p>
            <a:pPr indent="0" lvl="0" marL="0">
              <a:spcBef>
                <a:spcPts val="0"/>
              </a:spcBef>
              <a:spcAft>
                <a:spcPts val="0"/>
              </a:spcAft>
              <a:buNone/>
            </a:pPr>
            <a:r>
              <a:t/>
            </a:r>
            <a:endParaRPr>
              <a:solidFill>
                <a:srgbClr val="FFFFFF"/>
              </a:solidFill>
              <a:latin typeface="Lato"/>
              <a:ea typeface="Lato"/>
              <a:cs typeface="Lato"/>
              <a:sym typeface="Lato"/>
            </a:endParaRPr>
          </a:p>
          <a:p>
            <a:pPr indent="-317500" lvl="0" marL="45720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Decoherence -  the tendency of a quantum computer to decay from a given quantum state into an incoherent state as it interacts with the environment.</a:t>
            </a:r>
            <a:endParaRPr>
              <a:solidFill>
                <a:srgbClr val="FFFFFF"/>
              </a:solidFill>
              <a:latin typeface="Lato"/>
              <a:ea typeface="Lato"/>
              <a:cs typeface="Lato"/>
              <a:sym typeface="Lato"/>
            </a:endParaRPr>
          </a:p>
          <a:p>
            <a:pPr indent="0" lvl="0" marL="0">
              <a:spcBef>
                <a:spcPts val="0"/>
              </a:spcBef>
              <a:spcAft>
                <a:spcPts val="0"/>
              </a:spcAft>
              <a:buNone/>
            </a:pPr>
            <a:r>
              <a:t/>
            </a:r>
            <a:endParaRPr>
              <a:solidFill>
                <a:srgbClr val="FFFFFF"/>
              </a:solidFill>
              <a:latin typeface="Lato"/>
              <a:ea typeface="Lato"/>
              <a:cs typeface="Lato"/>
              <a:sym typeface="Lato"/>
            </a:endParaRPr>
          </a:p>
          <a:p>
            <a:pPr indent="0" lvl="0" marL="0">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type="title"/>
          </p:nvPr>
        </p:nvSpPr>
        <p:spPr>
          <a:xfrm>
            <a:off x="797675" y="1900700"/>
            <a:ext cx="4587000" cy="900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1057950" y="929225"/>
            <a:ext cx="7028100" cy="206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Q</a:t>
            </a:r>
            <a:r>
              <a:rPr lang="en"/>
              <a:t>uantum computer is a machine that performs operations based on the laws of quantum mechanics, such as superposition, entanglement, etc.</a:t>
            </a:r>
            <a:endParaRPr/>
          </a:p>
        </p:txBody>
      </p:sp>
      <p:pic>
        <p:nvPicPr>
          <p:cNvPr id="154" name="Shape 154"/>
          <p:cNvPicPr preferRelativeResize="0"/>
          <p:nvPr/>
        </p:nvPicPr>
        <p:blipFill rotWithShape="1">
          <a:blip r:embed="rId3">
            <a:alphaModFix/>
          </a:blip>
          <a:srcRect b="10610" l="0" r="0" t="0"/>
          <a:stretch/>
        </p:blipFill>
        <p:spPr>
          <a:xfrm>
            <a:off x="1714500" y="2755375"/>
            <a:ext cx="5715000" cy="1847575"/>
          </a:xfrm>
          <a:prstGeom prst="rect">
            <a:avLst/>
          </a:prstGeom>
          <a:noFill/>
          <a:ln>
            <a:noFill/>
          </a:ln>
        </p:spPr>
      </p:pic>
      <p:pic>
        <p:nvPicPr>
          <p:cNvPr id="155" name="Shape 155"/>
          <p:cNvPicPr preferRelativeResize="0"/>
          <p:nvPr/>
        </p:nvPicPr>
        <p:blipFill>
          <a:blip r:embed="rId4">
            <a:alphaModFix/>
          </a:blip>
          <a:stretch>
            <a:fillRect/>
          </a:stretch>
        </p:blipFill>
        <p:spPr>
          <a:xfrm>
            <a:off x="1601625" y="2755375"/>
            <a:ext cx="5940755" cy="1847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Shape 731"/>
          <p:cNvSpPr txBox="1"/>
          <p:nvPr>
            <p:ph type="title"/>
          </p:nvPr>
        </p:nvSpPr>
        <p:spPr>
          <a:xfrm>
            <a:off x="1258250" y="904175"/>
            <a:ext cx="7038900" cy="600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Useful Resources</a:t>
            </a:r>
            <a:endParaRPr/>
          </a:p>
        </p:txBody>
      </p:sp>
      <p:sp>
        <p:nvSpPr>
          <p:cNvPr id="732" name="Shape 732"/>
          <p:cNvSpPr txBox="1"/>
          <p:nvPr/>
        </p:nvSpPr>
        <p:spPr>
          <a:xfrm>
            <a:off x="1127375" y="1766825"/>
            <a:ext cx="7926600" cy="2787600"/>
          </a:xfrm>
          <a:prstGeom prst="rect">
            <a:avLst/>
          </a:prstGeom>
          <a:noFill/>
          <a:ln>
            <a:noFill/>
          </a:ln>
        </p:spPr>
        <p:txBody>
          <a:bodyPr anchorCtr="0" anchor="t" bIns="91425" lIns="91425" spcFirstLastPara="1" rIns="91425" wrap="square" tIns="91425">
            <a:noAutofit/>
          </a:bodyPr>
          <a:lstStyle/>
          <a:p>
            <a:pPr indent="-317500" lvl="0" marL="45720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David Deutsch’s Lectures</a:t>
            </a:r>
            <a:endParaRPr>
              <a:solidFill>
                <a:srgbClr val="FFFFFF"/>
              </a:solidFill>
              <a:latin typeface="Lato"/>
              <a:ea typeface="Lato"/>
              <a:cs typeface="Lato"/>
              <a:sym typeface="Lato"/>
            </a:endParaRPr>
          </a:p>
          <a:p>
            <a:pPr indent="457200" lvl="0" marL="0">
              <a:lnSpc>
                <a:spcPct val="115000"/>
              </a:lnSpc>
              <a:spcBef>
                <a:spcPts val="0"/>
              </a:spcBef>
              <a:spcAft>
                <a:spcPts val="0"/>
              </a:spcAft>
              <a:buNone/>
            </a:pPr>
            <a:r>
              <a:rPr lang="en" sz="1000" u="sng">
                <a:solidFill>
                  <a:srgbClr val="FFFFFF"/>
                </a:solidFill>
                <a:latin typeface="Lato"/>
                <a:ea typeface="Lato"/>
                <a:cs typeface="Lato"/>
                <a:sym typeface="Lato"/>
                <a:hlinkClick r:id="rId3"/>
              </a:rPr>
              <a:t>http://quiprocone.org/Protected/DD_lectures.htm</a:t>
            </a:r>
            <a:endParaRPr sz="1000">
              <a:solidFill>
                <a:srgbClr val="FFFFFF"/>
              </a:solidFill>
              <a:latin typeface="Lato"/>
              <a:ea typeface="Lato"/>
              <a:cs typeface="Lato"/>
              <a:sym typeface="Lato"/>
            </a:endParaRPr>
          </a:p>
          <a:p>
            <a:pPr indent="-317500" lvl="0" marL="457200" rtl="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Umesh Vajirani’s Lectures on Quantum Mechanics and Quantum Computing</a:t>
            </a:r>
            <a:br>
              <a:rPr lang="en">
                <a:solidFill>
                  <a:srgbClr val="FFFFFF"/>
                </a:solidFill>
                <a:latin typeface="Lato"/>
                <a:ea typeface="Lato"/>
                <a:cs typeface="Lato"/>
                <a:sym typeface="Lato"/>
              </a:rPr>
            </a:br>
            <a:r>
              <a:rPr lang="en" sz="1000" u="sng">
                <a:solidFill>
                  <a:srgbClr val="FFFFFF"/>
                </a:solidFill>
                <a:latin typeface="Lato"/>
                <a:ea typeface="Lato"/>
                <a:cs typeface="Lato"/>
                <a:sym typeface="Lato"/>
                <a:hlinkClick r:id="rId4"/>
              </a:rPr>
              <a:t>https://www.youtube.com/watch?v=OkkAwRgcnWA&amp;list=PL2fCZiDqOYYWR3UR9zkKrmW03igCZSL7P</a:t>
            </a:r>
            <a:endParaRPr sz="1000">
              <a:solidFill>
                <a:srgbClr val="FFFFFF"/>
              </a:solidFill>
              <a:latin typeface="Lato"/>
              <a:ea typeface="Lato"/>
              <a:cs typeface="Lato"/>
              <a:sym typeface="Lato"/>
            </a:endParaRPr>
          </a:p>
          <a:p>
            <a:pPr indent="-317500" lvl="0" marL="457200" rtl="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Timeline of Quantum Computing</a:t>
            </a:r>
            <a:endParaRPr>
              <a:solidFill>
                <a:srgbClr val="FFFFFF"/>
              </a:solidFill>
              <a:latin typeface="Lato"/>
              <a:ea typeface="Lato"/>
              <a:cs typeface="Lato"/>
              <a:sym typeface="Lato"/>
            </a:endParaRPr>
          </a:p>
          <a:p>
            <a:pPr indent="457200" lvl="0" marL="0" rtl="0">
              <a:lnSpc>
                <a:spcPct val="115000"/>
              </a:lnSpc>
              <a:spcBef>
                <a:spcPts val="0"/>
              </a:spcBef>
              <a:spcAft>
                <a:spcPts val="0"/>
              </a:spcAft>
              <a:buNone/>
            </a:pPr>
            <a:r>
              <a:rPr lang="en" sz="1000" u="sng">
                <a:solidFill>
                  <a:srgbClr val="FFFFFF"/>
                </a:solidFill>
                <a:latin typeface="Lato"/>
                <a:ea typeface="Lato"/>
                <a:cs typeface="Lato"/>
                <a:sym typeface="Lato"/>
                <a:hlinkClick r:id="rId5"/>
              </a:rPr>
              <a:t>https://en.wikipedia.org/wiki/Timeline_of_quantum_computing</a:t>
            </a:r>
            <a:endParaRPr b="1" sz="1000">
              <a:solidFill>
                <a:srgbClr val="FFFFFF"/>
              </a:solidFill>
              <a:latin typeface="Lato"/>
              <a:ea typeface="Lato"/>
              <a:cs typeface="Lato"/>
              <a:sym typeface="Lato"/>
            </a:endParaRPr>
          </a:p>
          <a:p>
            <a:pPr indent="-317500" lvl="0" marL="457200" rtl="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Quantum Frontiers (CalTech)</a:t>
            </a:r>
            <a:endParaRPr>
              <a:solidFill>
                <a:srgbClr val="FFFFFF"/>
              </a:solidFill>
              <a:latin typeface="Lato"/>
              <a:ea typeface="Lato"/>
              <a:cs typeface="Lato"/>
              <a:sym typeface="Lato"/>
            </a:endParaRPr>
          </a:p>
          <a:p>
            <a:pPr indent="457200" lvl="0" marL="0" rtl="0">
              <a:lnSpc>
                <a:spcPct val="115000"/>
              </a:lnSpc>
              <a:spcBef>
                <a:spcPts val="0"/>
              </a:spcBef>
              <a:spcAft>
                <a:spcPts val="0"/>
              </a:spcAft>
              <a:buNone/>
            </a:pPr>
            <a:r>
              <a:rPr lang="en" sz="1000" u="sng">
                <a:solidFill>
                  <a:srgbClr val="FFFFFF"/>
                </a:solidFill>
                <a:latin typeface="Lato"/>
                <a:ea typeface="Lato"/>
                <a:cs typeface="Lato"/>
                <a:sym typeface="Lato"/>
                <a:hlinkClick r:id="rId6"/>
              </a:rPr>
              <a:t>https://quantumfrontiers.com/2013/08/22/the-most-awesome-animation-about-quantum-computers-you-will-ever-see/</a:t>
            </a:r>
            <a:endParaRPr sz="1000">
              <a:solidFill>
                <a:srgbClr val="FFFFFF"/>
              </a:solidFill>
              <a:latin typeface="Lato"/>
              <a:ea typeface="Lato"/>
              <a:cs typeface="Lato"/>
              <a:sym typeface="Lato"/>
            </a:endParaRPr>
          </a:p>
          <a:p>
            <a:pPr indent="-317500" lvl="0" marL="45720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Unboxing a Quantum Computer - DWave</a:t>
            </a:r>
            <a:br>
              <a:rPr lang="en" sz="1000">
                <a:solidFill>
                  <a:srgbClr val="FFFFFF"/>
                </a:solidFill>
                <a:latin typeface="Lato"/>
                <a:ea typeface="Lato"/>
                <a:cs typeface="Lato"/>
                <a:sym typeface="Lato"/>
              </a:rPr>
            </a:br>
            <a:r>
              <a:rPr lang="en" sz="1000" u="sng">
                <a:solidFill>
                  <a:srgbClr val="FFFFFF"/>
                </a:solidFill>
                <a:latin typeface="Lato"/>
                <a:ea typeface="Lato"/>
                <a:cs typeface="Lato"/>
                <a:sym typeface="Lato"/>
                <a:hlinkClick r:id="rId7"/>
              </a:rPr>
              <a:t>https://www.youtube.com/watch?v=60OkanvToFI</a:t>
            </a:r>
            <a:endParaRPr sz="1000">
              <a:solidFill>
                <a:srgbClr val="FFFFFF"/>
              </a:solidFill>
              <a:latin typeface="Lato"/>
              <a:ea typeface="Lato"/>
              <a:cs typeface="Lato"/>
              <a:sym typeface="Lato"/>
            </a:endParaRPr>
          </a:p>
          <a:p>
            <a:pPr indent="-317500" lvl="0" marL="45720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Algorithms implemented by 1QBit</a:t>
            </a:r>
            <a:br>
              <a:rPr lang="en">
                <a:solidFill>
                  <a:srgbClr val="FFFFFF"/>
                </a:solidFill>
                <a:latin typeface="Lato"/>
                <a:ea typeface="Lato"/>
                <a:cs typeface="Lato"/>
                <a:sym typeface="Lato"/>
              </a:rPr>
            </a:br>
            <a:r>
              <a:rPr lang="en" sz="1000" u="sng">
                <a:solidFill>
                  <a:srgbClr val="FFFFFF"/>
                </a:solidFill>
                <a:latin typeface="Lato"/>
                <a:ea typeface="Lato"/>
                <a:cs typeface="Lato"/>
                <a:sym typeface="Lato"/>
                <a:hlinkClick r:id="rId8"/>
              </a:rPr>
              <a:t>https://1qbit.com/technology/</a:t>
            </a:r>
            <a:endParaRPr sz="1000">
              <a:solidFill>
                <a:srgbClr val="FFFFFF"/>
              </a:solidFill>
              <a:latin typeface="Lato"/>
              <a:ea typeface="Lato"/>
              <a:cs typeface="Lato"/>
              <a:sym typeface="Lato"/>
            </a:endParaRPr>
          </a:p>
          <a:p>
            <a:pPr indent="-317500" lvl="0" marL="457200" rtl="0">
              <a:lnSpc>
                <a:spcPct val="115000"/>
              </a:lnSpc>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IBM QuBit Simulator</a:t>
            </a:r>
            <a:br>
              <a:rPr lang="en" sz="1000">
                <a:solidFill>
                  <a:srgbClr val="FFFFFF"/>
                </a:solidFill>
                <a:latin typeface="Lato"/>
                <a:ea typeface="Lato"/>
                <a:cs typeface="Lato"/>
                <a:sym typeface="Lato"/>
              </a:rPr>
            </a:br>
            <a:r>
              <a:rPr lang="en" sz="1000" u="sng">
                <a:solidFill>
                  <a:srgbClr val="FFFFFF"/>
                </a:solidFill>
                <a:latin typeface="Lato"/>
                <a:ea typeface="Lato"/>
                <a:cs typeface="Lato"/>
                <a:sym typeface="Lato"/>
                <a:hlinkClick r:id="rId9"/>
              </a:rPr>
              <a:t>https://quantumexperience.ng.bluemix.net/qx/editor</a:t>
            </a:r>
            <a:endParaRPr sz="1000">
              <a:solidFill>
                <a:srgbClr val="FFFFFF"/>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6" name="Shape 736"/>
        <p:cNvGrpSpPr/>
        <p:nvPr/>
      </p:nvGrpSpPr>
      <p:grpSpPr>
        <a:xfrm>
          <a:off x="0" y="0"/>
          <a:ext cx="0" cy="0"/>
          <a:chOff x="0" y="0"/>
          <a:chExt cx="0" cy="0"/>
        </a:xfrm>
      </p:grpSpPr>
      <p:sp>
        <p:nvSpPr>
          <p:cNvPr id="737" name="Shape 737"/>
          <p:cNvSpPr txBox="1"/>
          <p:nvPr>
            <p:ph type="title"/>
          </p:nvPr>
        </p:nvSpPr>
        <p:spPr>
          <a:xfrm>
            <a:off x="797675" y="1900700"/>
            <a:ext cx="4587000" cy="900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Questions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02250" y="590325"/>
            <a:ext cx="7028100" cy="61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Timeline of </a:t>
            </a:r>
            <a:r>
              <a:rPr b="1" lang="en"/>
              <a:t>Q</a:t>
            </a:r>
            <a:r>
              <a:rPr lang="en"/>
              <a:t>uantum computing </a:t>
            </a:r>
            <a:endParaRPr/>
          </a:p>
        </p:txBody>
      </p:sp>
      <p:sp>
        <p:nvSpPr>
          <p:cNvPr id="161" name="Shape 161"/>
          <p:cNvSpPr txBox="1"/>
          <p:nvPr/>
        </p:nvSpPr>
        <p:spPr>
          <a:xfrm>
            <a:off x="530700" y="1677500"/>
            <a:ext cx="8103000" cy="30375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rgbClr val="FFFFFF"/>
                </a:solidFill>
              </a:rPr>
              <a:t>1980</a:t>
            </a:r>
            <a:r>
              <a:rPr b="1" lang="en" sz="1500">
                <a:solidFill>
                  <a:srgbClr val="FFFFFF"/>
                </a:solidFill>
              </a:rPr>
              <a:t>		Yuri Manin</a:t>
            </a:r>
            <a:r>
              <a:rPr lang="en" sz="1500">
                <a:solidFill>
                  <a:srgbClr val="FFFFFF"/>
                </a:solidFill>
              </a:rPr>
              <a:t> proposed an idea of quantum computing</a:t>
            </a:r>
            <a:endParaRPr sz="1500">
              <a:solidFill>
                <a:srgbClr val="FFFFFF"/>
              </a:solidFill>
            </a:endParaRPr>
          </a:p>
          <a:p>
            <a:pPr indent="0" lvl="0" marL="0" rtl="0">
              <a:lnSpc>
                <a:spcPct val="150000"/>
              </a:lnSpc>
              <a:spcBef>
                <a:spcPts val="0"/>
              </a:spcBef>
              <a:spcAft>
                <a:spcPts val="0"/>
              </a:spcAft>
              <a:buNone/>
            </a:pPr>
            <a:r>
              <a:rPr lang="en" sz="1500">
                <a:solidFill>
                  <a:srgbClr val="FFFFFF"/>
                </a:solidFill>
              </a:rPr>
              <a:t>1981</a:t>
            </a:r>
            <a:r>
              <a:rPr b="1" lang="en" sz="1500">
                <a:solidFill>
                  <a:srgbClr val="FFFFFF"/>
                </a:solidFill>
              </a:rPr>
              <a:t>		Richard Feynman</a:t>
            </a:r>
            <a:r>
              <a:rPr lang="en" sz="1500">
                <a:solidFill>
                  <a:srgbClr val="FFFFFF"/>
                </a:solidFill>
              </a:rPr>
              <a:t> proposed a basic model for a quantum computer </a:t>
            </a:r>
            <a:endParaRPr sz="1500">
              <a:solidFill>
                <a:srgbClr val="FFFFFF"/>
              </a:solidFill>
            </a:endParaRPr>
          </a:p>
          <a:p>
            <a:pPr indent="0" lvl="0" marL="0" rtl="0">
              <a:lnSpc>
                <a:spcPct val="150000"/>
              </a:lnSpc>
              <a:spcBef>
                <a:spcPts val="0"/>
              </a:spcBef>
              <a:spcAft>
                <a:spcPts val="0"/>
              </a:spcAft>
              <a:buNone/>
            </a:pPr>
            <a:r>
              <a:rPr lang="en" sz="1500">
                <a:solidFill>
                  <a:srgbClr val="FFFFFF"/>
                </a:solidFill>
              </a:rPr>
              <a:t>1982</a:t>
            </a:r>
            <a:r>
              <a:rPr b="1" lang="en" sz="1500">
                <a:solidFill>
                  <a:srgbClr val="FFFFFF"/>
                </a:solidFill>
              </a:rPr>
              <a:t>		Paul Benioff </a:t>
            </a:r>
            <a:r>
              <a:rPr lang="en" sz="1500">
                <a:solidFill>
                  <a:srgbClr val="FFFFFF"/>
                </a:solidFill>
              </a:rPr>
              <a:t>proposed the first theoretical framework for a quantum computer</a:t>
            </a:r>
            <a:endParaRPr sz="1500">
              <a:solidFill>
                <a:srgbClr val="FFFFFF"/>
              </a:solidFill>
            </a:endParaRPr>
          </a:p>
          <a:p>
            <a:pPr indent="0" lvl="0" marL="0" rtl="0">
              <a:lnSpc>
                <a:spcPct val="150000"/>
              </a:lnSpc>
              <a:spcBef>
                <a:spcPts val="0"/>
              </a:spcBef>
              <a:spcAft>
                <a:spcPts val="0"/>
              </a:spcAft>
              <a:buNone/>
            </a:pPr>
            <a:r>
              <a:rPr lang="en" sz="1500">
                <a:solidFill>
                  <a:srgbClr val="FFFFFF"/>
                </a:solidFill>
              </a:rPr>
              <a:t>1994		</a:t>
            </a:r>
            <a:r>
              <a:rPr b="1" lang="en" sz="1500">
                <a:solidFill>
                  <a:srgbClr val="FFFFFF"/>
                </a:solidFill>
              </a:rPr>
              <a:t>Peter Shor</a:t>
            </a:r>
            <a:r>
              <a:rPr lang="en" sz="1500">
                <a:solidFill>
                  <a:srgbClr val="FFFFFF"/>
                </a:solidFill>
              </a:rPr>
              <a:t> discovered quantum algorithm to factor large integers quickly.</a:t>
            </a:r>
            <a:endParaRPr sz="1500">
              <a:solidFill>
                <a:srgbClr val="FFFFFF"/>
              </a:solidFill>
            </a:endParaRPr>
          </a:p>
          <a:p>
            <a:pPr indent="0" lvl="0" marL="0" rtl="0">
              <a:lnSpc>
                <a:spcPct val="150000"/>
              </a:lnSpc>
              <a:spcBef>
                <a:spcPts val="0"/>
              </a:spcBef>
              <a:spcAft>
                <a:spcPts val="0"/>
              </a:spcAft>
              <a:buNone/>
            </a:pPr>
            <a:r>
              <a:rPr lang="en" sz="1500">
                <a:solidFill>
                  <a:srgbClr val="FFFFFF"/>
                </a:solidFill>
              </a:rPr>
              <a:t>1996 	</a:t>
            </a:r>
            <a:r>
              <a:rPr b="1" lang="en" sz="1500">
                <a:solidFill>
                  <a:srgbClr val="FFFFFF"/>
                </a:solidFill>
              </a:rPr>
              <a:t>Lov Grover</a:t>
            </a:r>
            <a:r>
              <a:rPr lang="en" sz="1500">
                <a:solidFill>
                  <a:srgbClr val="FFFFFF"/>
                </a:solidFill>
              </a:rPr>
              <a:t>, at Bell Labs, invented quantum database search algorithm.</a:t>
            </a:r>
            <a:endParaRPr sz="1500">
              <a:solidFill>
                <a:srgbClr val="FFFFFF"/>
              </a:solidFill>
            </a:endParaRPr>
          </a:p>
          <a:p>
            <a:pPr indent="0" lvl="0" marL="0" rtl="0">
              <a:lnSpc>
                <a:spcPct val="150000"/>
              </a:lnSpc>
              <a:spcBef>
                <a:spcPts val="0"/>
              </a:spcBef>
              <a:spcAft>
                <a:spcPts val="0"/>
              </a:spcAft>
              <a:buNone/>
            </a:pPr>
            <a:r>
              <a:rPr lang="en" sz="1500">
                <a:solidFill>
                  <a:srgbClr val="FFFFFF"/>
                </a:solidFill>
              </a:rPr>
              <a:t>1998		First working </a:t>
            </a:r>
            <a:r>
              <a:rPr b="1" lang="en" sz="1500">
                <a:solidFill>
                  <a:srgbClr val="FFFFFF"/>
                </a:solidFill>
              </a:rPr>
              <a:t>2-qubit NMR</a:t>
            </a:r>
            <a:r>
              <a:rPr lang="en" sz="1500">
                <a:solidFill>
                  <a:srgbClr val="FFFFFF"/>
                </a:solidFill>
              </a:rPr>
              <a:t> computer demonstrated at UC Berkeley.</a:t>
            </a:r>
            <a:endParaRPr sz="1500">
              <a:solidFill>
                <a:srgbClr val="FFFFFF"/>
              </a:solidFill>
            </a:endParaRPr>
          </a:p>
          <a:p>
            <a:pPr indent="0" lvl="0" marL="0" rtl="0">
              <a:lnSpc>
                <a:spcPct val="150000"/>
              </a:lnSpc>
              <a:spcBef>
                <a:spcPts val="0"/>
              </a:spcBef>
              <a:spcAft>
                <a:spcPts val="0"/>
              </a:spcAft>
              <a:buNone/>
            </a:pPr>
            <a:r>
              <a:rPr lang="en" sz="1500">
                <a:solidFill>
                  <a:srgbClr val="FFFFFF"/>
                </a:solidFill>
              </a:rPr>
              <a:t>2001		First working </a:t>
            </a:r>
            <a:r>
              <a:rPr b="1" lang="en" sz="1500">
                <a:solidFill>
                  <a:srgbClr val="FFFFFF"/>
                </a:solidFill>
              </a:rPr>
              <a:t>7-qubit NMR</a:t>
            </a:r>
            <a:r>
              <a:rPr lang="en" sz="1500">
                <a:solidFill>
                  <a:srgbClr val="FFFFFF"/>
                </a:solidFill>
              </a:rPr>
              <a:t> computer demonstrated at IBM's Research Center </a:t>
            </a:r>
            <a:br>
              <a:rPr lang="en" sz="1500">
                <a:solidFill>
                  <a:srgbClr val="FFFFFF"/>
                </a:solidFill>
              </a:rPr>
            </a:br>
            <a:r>
              <a:rPr lang="en" sz="1500">
                <a:solidFill>
                  <a:srgbClr val="FFFFFF"/>
                </a:solidFill>
              </a:rPr>
              <a:t>		and First execution of Shor's algorithm.</a:t>
            </a:r>
            <a:endParaRPr sz="15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Effect filter="fade" transition="in">
                                      <p:cBhvr>
                                        <p:cTn dur="1000"/>
                                        <p:tgtEl>
                                          <p:spTgt spid="1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animEffect filter="fade" transition="in">
                                      <p:cBhvr>
                                        <p:cTn dur="1000"/>
                                        <p:tgtEl>
                                          <p:spTgt spid="1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animEffect filter="fade" transition="in">
                                      <p:cBhvr>
                                        <p:cTn dur="1000"/>
                                        <p:tgtEl>
                                          <p:spTgt spid="1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animEffect filter="fade" transition="in">
                                      <p:cBhvr>
                                        <p:cTn dur="1000"/>
                                        <p:tgtEl>
                                          <p:spTgt spid="1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animEffect filter="fade" transition="in">
                                      <p:cBhvr>
                                        <p:cTn dur="1000"/>
                                        <p:tgtEl>
                                          <p:spTgt spid="16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522850" y="1766850"/>
            <a:ext cx="6047100" cy="942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Data encoding &amp; </a:t>
            </a:r>
            <a:r>
              <a:rPr lang="en"/>
              <a:t>representation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1057950" y="929225"/>
            <a:ext cx="7028100" cy="66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Data Representation</a:t>
            </a:r>
            <a:endParaRPr/>
          </a:p>
        </p:txBody>
      </p:sp>
      <p:sp>
        <p:nvSpPr>
          <p:cNvPr id="172" name="Shape 172"/>
          <p:cNvSpPr txBox="1"/>
          <p:nvPr/>
        </p:nvSpPr>
        <p:spPr>
          <a:xfrm>
            <a:off x="1057950" y="1591925"/>
            <a:ext cx="7470300" cy="131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latin typeface="Lato"/>
                <a:ea typeface="Lato"/>
                <a:cs typeface="Lato"/>
                <a:sym typeface="Lato"/>
              </a:rPr>
              <a:t>A bit of data is encoded by single electron of atom that is in one of the two states, which is denoted by |0&gt; and |1&gt;, representing the ground and excited states of atom respectively. It’s called qubit</a:t>
            </a:r>
            <a:endParaRPr>
              <a:latin typeface="Lato"/>
              <a:ea typeface="Lato"/>
              <a:cs typeface="Lato"/>
              <a:sym typeface="Lato"/>
            </a:endParaRPr>
          </a:p>
        </p:txBody>
      </p:sp>
      <p:sp>
        <p:nvSpPr>
          <p:cNvPr id="173" name="Shape 173"/>
          <p:cNvSpPr/>
          <p:nvPr/>
        </p:nvSpPr>
        <p:spPr>
          <a:xfrm>
            <a:off x="1438950" y="3247000"/>
            <a:ext cx="673500" cy="662700"/>
          </a:xfrm>
          <a:prstGeom prst="ellipse">
            <a:avLst/>
          </a:prstGeom>
          <a:noFill/>
          <a:ln cap="flat" cmpd="sng" w="76200">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3336475" y="2872000"/>
            <a:ext cx="1455000" cy="1412700"/>
          </a:xfrm>
          <a:prstGeom prst="ellipse">
            <a:avLst/>
          </a:prstGeom>
          <a:noFill/>
          <a:ln cap="flat" cmpd="sng" w="76200">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6290250" y="2872000"/>
            <a:ext cx="1455000" cy="1412700"/>
          </a:xfrm>
          <a:prstGeom prst="ellipse">
            <a:avLst/>
          </a:prstGeom>
          <a:noFill/>
          <a:ln cap="flat" cmpd="sng" w="38100">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6681000" y="3247000"/>
            <a:ext cx="673500" cy="662700"/>
          </a:xfrm>
          <a:prstGeom prst="ellipse">
            <a:avLst/>
          </a:prstGeom>
          <a:noFill/>
          <a:ln cap="flat" cmpd="sng" w="38100">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1700000" y="3517150"/>
            <a:ext cx="137700" cy="122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3986000" y="3517150"/>
            <a:ext cx="137700" cy="122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6957800" y="3517150"/>
            <a:ext cx="137700" cy="122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txBox="1"/>
          <p:nvPr/>
        </p:nvSpPr>
        <p:spPr>
          <a:xfrm>
            <a:off x="1057950" y="4393400"/>
            <a:ext cx="7470300" cy="27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Ground State |0&gt;			Excited State |1&gt;				Superposition </a:t>
            </a:r>
            <a:r>
              <a:rPr lang="en" sz="1800">
                <a:solidFill>
                  <a:srgbClr val="FFFFFF"/>
                </a:solidFill>
              </a:rPr>
              <a:t>α</a:t>
            </a:r>
            <a:r>
              <a:rPr lang="en" sz="600">
                <a:solidFill>
                  <a:srgbClr val="FFFFFF"/>
                </a:solidFill>
              </a:rPr>
              <a:t>0  </a:t>
            </a:r>
            <a:r>
              <a:rPr lang="en">
                <a:solidFill>
                  <a:srgbClr val="FFFFFF"/>
                </a:solidFill>
              </a:rPr>
              <a:t>|0&gt; + </a:t>
            </a:r>
            <a:r>
              <a:rPr lang="en" sz="1800">
                <a:solidFill>
                  <a:srgbClr val="FFFFFF"/>
                </a:solidFill>
              </a:rPr>
              <a:t>α</a:t>
            </a:r>
            <a:r>
              <a:rPr lang="en" sz="600">
                <a:solidFill>
                  <a:srgbClr val="FFFFFF"/>
                </a:solidFill>
              </a:rPr>
              <a:t>1 </a:t>
            </a:r>
            <a:r>
              <a:rPr lang="en">
                <a:solidFill>
                  <a:srgbClr val="FFFFFF"/>
                </a:solidFill>
              </a:rPr>
              <a:t>|1&gt;</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253625" y="824850"/>
            <a:ext cx="3036300" cy="175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Super</a:t>
            </a:r>
            <a:r>
              <a:rPr lang="en"/>
              <a:t>-</a:t>
            </a:r>
            <a:r>
              <a:rPr lang="en"/>
              <a:t>position</a:t>
            </a:r>
            <a:endParaRPr/>
          </a:p>
        </p:txBody>
      </p:sp>
      <p:sp>
        <p:nvSpPr>
          <p:cNvPr id="186" name="Shape 186"/>
          <p:cNvSpPr txBox="1"/>
          <p:nvPr>
            <p:ph idx="2" type="body"/>
          </p:nvPr>
        </p:nvSpPr>
        <p:spPr>
          <a:xfrm>
            <a:off x="350975" y="1673300"/>
            <a:ext cx="8674800" cy="3017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3F3F3"/>
                </a:solidFill>
                <a:latin typeface="Arial"/>
                <a:ea typeface="Arial"/>
                <a:cs typeface="Arial"/>
                <a:sym typeface="Arial"/>
              </a:rPr>
              <a:t>The superposition principle states that the electron will be in a state (a1 |0&gt; + a2 |1&gt;), the coefficients a1 and a2 represent complex numbers such that |a1|</a:t>
            </a:r>
            <a:r>
              <a:rPr baseline="30000" lang="en" sz="1400">
                <a:solidFill>
                  <a:srgbClr val="F3F3F3"/>
                </a:solidFill>
                <a:latin typeface="Arial"/>
                <a:ea typeface="Arial"/>
                <a:cs typeface="Arial"/>
                <a:sym typeface="Arial"/>
              </a:rPr>
              <a:t>2</a:t>
            </a:r>
            <a:r>
              <a:rPr lang="en" sz="1400">
                <a:solidFill>
                  <a:srgbClr val="F3F3F3"/>
                </a:solidFill>
                <a:latin typeface="Arial"/>
                <a:ea typeface="Arial"/>
                <a:cs typeface="Arial"/>
                <a:sym typeface="Arial"/>
              </a:rPr>
              <a:t> + |a2|</a:t>
            </a:r>
            <a:r>
              <a:rPr baseline="30000" lang="en" sz="1400">
                <a:solidFill>
                  <a:srgbClr val="F3F3F3"/>
                </a:solidFill>
                <a:latin typeface="Arial"/>
                <a:ea typeface="Arial"/>
                <a:cs typeface="Arial"/>
                <a:sym typeface="Arial"/>
              </a:rPr>
              <a:t>2 </a:t>
            </a:r>
            <a:r>
              <a:rPr lang="en" sz="1400">
                <a:solidFill>
                  <a:srgbClr val="F3F3F3"/>
                </a:solidFill>
                <a:latin typeface="Arial"/>
                <a:ea typeface="Arial"/>
                <a:cs typeface="Arial"/>
                <a:sym typeface="Arial"/>
              </a:rPr>
              <a:t> = 1. a1 and a2 represent the amplitude of the ground and excited states.</a:t>
            </a:r>
            <a:endParaRPr sz="1400">
              <a:solidFill>
                <a:srgbClr val="F3F3F3"/>
              </a:solidFill>
              <a:latin typeface="Arial"/>
              <a:ea typeface="Arial"/>
              <a:cs typeface="Arial"/>
              <a:sym typeface="Arial"/>
            </a:endParaRPr>
          </a:p>
          <a:p>
            <a:pPr indent="0" lvl="0" marL="0">
              <a:spcBef>
                <a:spcPts val="1600"/>
              </a:spcBef>
              <a:spcAft>
                <a:spcPts val="0"/>
              </a:spcAft>
              <a:buNone/>
            </a:pPr>
            <a:r>
              <a:rPr lang="en" sz="1400">
                <a:solidFill>
                  <a:srgbClr val="F3F3F3"/>
                </a:solidFill>
                <a:latin typeface="Arial"/>
                <a:ea typeface="Arial"/>
                <a:cs typeface="Arial"/>
                <a:sym typeface="Arial"/>
              </a:rPr>
              <a:t>-This superposition (a1 |0&gt; + a2 |1&gt;) is the basic unit of encoded information in quantum computers and is called a qubit.</a:t>
            </a:r>
            <a:endParaRPr sz="1400">
              <a:solidFill>
                <a:srgbClr val="F3F3F3"/>
              </a:solidFill>
              <a:latin typeface="Arial"/>
              <a:ea typeface="Arial"/>
              <a:cs typeface="Arial"/>
              <a:sym typeface="Arial"/>
            </a:endParaRPr>
          </a:p>
          <a:p>
            <a:pPr indent="0" lvl="0" marL="0">
              <a:spcBef>
                <a:spcPts val="1600"/>
              </a:spcBef>
              <a:spcAft>
                <a:spcPts val="1600"/>
              </a:spcAft>
              <a:buNone/>
            </a:pPr>
            <a:r>
              <a:t/>
            </a:r>
            <a:endParaRPr>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1057950" y="929225"/>
            <a:ext cx="7028100" cy="206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rPr>
              <a:t>Superposition</a:t>
            </a:r>
            <a:endParaRPr>
              <a:solidFill>
                <a:srgbClr val="FFFFFF"/>
              </a:solidFill>
            </a:endParaRPr>
          </a:p>
          <a:p>
            <a:pPr indent="0" lvl="0" marL="0" rtl="0" algn="just">
              <a:spcBef>
                <a:spcPts val="0"/>
              </a:spcBef>
              <a:spcAft>
                <a:spcPts val="0"/>
              </a:spcAft>
              <a:buNone/>
            </a:pPr>
            <a:r>
              <a:t/>
            </a:r>
            <a:endParaRPr>
              <a:solidFill>
                <a:srgbClr val="FFFFFF"/>
              </a:solidFill>
            </a:endParaRPr>
          </a:p>
          <a:p>
            <a:pPr indent="0" lvl="0" marL="0" rtl="0">
              <a:lnSpc>
                <a:spcPct val="115000"/>
              </a:lnSpc>
              <a:spcBef>
                <a:spcPts val="0"/>
              </a:spcBef>
              <a:spcAft>
                <a:spcPts val="0"/>
              </a:spcAft>
              <a:buNone/>
            </a:pPr>
            <a:r>
              <a:rPr lang="en" sz="1800">
                <a:solidFill>
                  <a:srgbClr val="FFFFFF"/>
                </a:solidFill>
                <a:latin typeface="Arial"/>
                <a:ea typeface="Arial"/>
                <a:cs typeface="Arial"/>
                <a:sym typeface="Arial"/>
              </a:rPr>
              <a:t>The concept of superposition suggests that the electron cannot decide if it’s in the excited or ground state.  It is tempting to think of the amplitudes a0 and a1 as probabilities but, we cannot since they can be imaginary. This is one of the aspects of quantum physics that extends beyond our intuitions of the physical world.</a:t>
            </a:r>
            <a:endParaRPr sz="1800">
              <a:solidFill>
                <a:srgbClr val="FFFFFF"/>
              </a:solidFill>
              <a:latin typeface="Arial"/>
              <a:ea typeface="Arial"/>
              <a:cs typeface="Arial"/>
              <a:sym typeface="Arial"/>
            </a:endParaRPr>
          </a:p>
          <a:p>
            <a:pPr indent="0" lvl="0" marL="0" rtl="0">
              <a:lnSpc>
                <a:spcPct val="115000"/>
              </a:lnSpc>
              <a:spcBef>
                <a:spcPts val="1600"/>
              </a:spcBef>
              <a:spcAft>
                <a:spcPts val="1600"/>
              </a:spcAft>
              <a:buNone/>
            </a:pPr>
            <a:r>
              <a:rPr lang="en" sz="1800">
                <a:solidFill>
                  <a:srgbClr val="FFFFFF"/>
                </a:solidFill>
                <a:latin typeface="Arial"/>
                <a:ea typeface="Arial"/>
                <a:cs typeface="Arial"/>
                <a:sym typeface="Arial"/>
              </a:rPr>
              <a:t>To get the state of the electron we need to take the measurement of the electron’s state, this gives us 0 or 1 depending on the state. The outcome of measurement is 0 for probability |a1|</a:t>
            </a:r>
            <a:r>
              <a:rPr baseline="30000" lang="en" sz="1800">
                <a:solidFill>
                  <a:srgbClr val="FFFFFF"/>
                </a:solidFill>
                <a:latin typeface="Arial"/>
                <a:ea typeface="Arial"/>
                <a:cs typeface="Arial"/>
                <a:sym typeface="Arial"/>
              </a:rPr>
              <a:t>2</a:t>
            </a:r>
            <a:r>
              <a:rPr lang="en" sz="1800">
                <a:solidFill>
                  <a:srgbClr val="FFFFFF"/>
                </a:solidFill>
                <a:latin typeface="Arial"/>
                <a:ea typeface="Arial"/>
                <a:cs typeface="Arial"/>
                <a:sym typeface="Arial"/>
              </a:rPr>
              <a:t> and 1 for probability |a2|</a:t>
            </a:r>
            <a:r>
              <a:rPr baseline="30000" lang="en" sz="1800">
                <a:solidFill>
                  <a:srgbClr val="FFFFFF"/>
                </a:solidFill>
                <a:latin typeface="Arial"/>
                <a:ea typeface="Arial"/>
                <a:cs typeface="Arial"/>
                <a:sym typeface="Arial"/>
              </a:rPr>
              <a:t>2 </a:t>
            </a:r>
            <a:r>
              <a:rPr lang="en" sz="1800">
                <a:solidFill>
                  <a:srgbClr val="FFFFFF"/>
                </a:solidFill>
                <a:latin typeface="Arial"/>
                <a:ea typeface="Arial"/>
                <a:cs typeface="Arial"/>
                <a:sym typeface="Arial"/>
              </a:rPr>
              <a:t>. </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