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93" r:id="rId2"/>
    <p:sldId id="392" r:id="rId3"/>
    <p:sldId id="403" r:id="rId4"/>
    <p:sldId id="400" r:id="rId5"/>
    <p:sldId id="401" r:id="rId6"/>
    <p:sldId id="404" r:id="rId7"/>
    <p:sldId id="399" r:id="rId8"/>
    <p:sldId id="300" r:id="rId9"/>
  </p:sldIdLst>
  <p:sldSz cx="9144000" cy="6858000" type="screen4x3"/>
  <p:notesSz cx="7077075" cy="9363075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0"/>
    <a:srgbClr val="33CC33"/>
    <a:srgbClr val="FF9933"/>
    <a:srgbClr val="66FF66"/>
    <a:srgbClr val="34926C"/>
    <a:srgbClr val="30C31A"/>
    <a:srgbClr val="014E85"/>
    <a:srgbClr val="FFCC66"/>
    <a:srgbClr val="80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1" autoAdjust="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30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8" d="100"/>
          <a:sy n="68" d="100"/>
        </p:scale>
        <p:origin x="3082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wrap="square" lIns="93936" tIns="46968" rIns="93936" bIns="4696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D3B80C-0B97-4AC7-A4D0-DB21EA7BBFFC}" type="datetimeFigureOut">
              <a:rPr lang="en-US"/>
              <a:pPr/>
              <a:t>10/9/2015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wrap="square" lIns="93936" tIns="46968" rIns="93936" bIns="4696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E68155-CB74-4EF8-AFCA-6BE81376BC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720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wrap="square" lIns="93936" tIns="46968" rIns="93936" bIns="4696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27396B-BEA1-406B-9CCD-30E2AF808B77}" type="datetimeFigureOut">
              <a:rPr lang="en-US"/>
              <a:pPr/>
              <a:t>10/9/2015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1675"/>
            <a:ext cx="4683125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wrap="square" lIns="93936" tIns="46968" rIns="93936" bIns="4696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13A9FBC-A827-4DD9-BECD-E581856533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024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A9FBC-A827-4DD9-BECD-E5818565331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60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A9FBC-A827-4DD9-BECD-E581856533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35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A9FBC-A827-4DD9-BECD-E581856533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56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A9FBC-A827-4DD9-BECD-E581856533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56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A9FBC-A827-4DD9-BECD-E581856533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40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A9FBC-A827-4DD9-BECD-E581856533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37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A9FBC-A827-4DD9-BECD-E581856533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44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7347" y="1962635"/>
            <a:ext cx="5725181" cy="2360294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7269" y="4338673"/>
            <a:ext cx="7795259" cy="1519345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www.icubecsi.com | Copyright © 2015 ICUBE | Private and Confidential, ICUBE 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68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www.icubecsi.com | Copyright © 2015 ICUBE | Private and Confidential, ICUBE 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0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33350" y="180975"/>
            <a:ext cx="9434513" cy="835025"/>
          </a:xfrm>
          <a:prstGeom prst="rect">
            <a:avLst/>
          </a:prstGeom>
          <a:noFill/>
          <a:ln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Proxima Nova 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www.icubecsi.com | Copyright © 2015 ICUBE | Private and Confidential, ICUBE 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11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www.icubecsi.com | Copyright © 2015 ICUBE | Private and Confidential, ICUBE 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5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861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www.icubecsi.com | Copyright © 2015 ICUBE | Private and Confidential, ICUBE proprietary</a:t>
            </a:r>
            <a:endParaRPr lang="en-US" dirty="0"/>
          </a:p>
        </p:txBody>
      </p:sp>
      <p:cxnSp>
        <p:nvCxnSpPr>
          <p:cNvPr id="25" name="24 Conector recto"/>
          <p:cNvCxnSpPr/>
          <p:nvPr userDrawn="1"/>
        </p:nvCxnSpPr>
        <p:spPr>
          <a:xfrm>
            <a:off x="0" y="1122621"/>
            <a:ext cx="6314303" cy="0"/>
          </a:xfrm>
          <a:prstGeom prst="line">
            <a:avLst/>
          </a:prstGeom>
          <a:ln w="38100">
            <a:solidFill>
              <a:srgbClr val="014E8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 userDrawn="1"/>
        </p:nvCxnSpPr>
        <p:spPr>
          <a:xfrm>
            <a:off x="6314303" y="1122621"/>
            <a:ext cx="1631092" cy="0"/>
          </a:xfrm>
          <a:prstGeom prst="line">
            <a:avLst/>
          </a:prstGeom>
          <a:ln w="38100">
            <a:solidFill>
              <a:srgbClr val="FF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 userDrawn="1"/>
        </p:nvCxnSpPr>
        <p:spPr>
          <a:xfrm>
            <a:off x="7945395" y="1122621"/>
            <a:ext cx="1198605" cy="0"/>
          </a:xfrm>
          <a:prstGeom prst="line">
            <a:avLst/>
          </a:prstGeom>
          <a:ln w="38100">
            <a:solidFill>
              <a:srgbClr val="34926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496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4" descr="bo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61"/>
            <a:ext cx="1607883" cy="160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93725" y="2157684"/>
            <a:ext cx="3181307" cy="2349178"/>
          </a:xfrm>
        </p:spPr>
        <p:txBody>
          <a:bodyPr anchor="t"/>
          <a:lstStyle>
            <a:lvl1pPr algn="l">
              <a:defRPr sz="3200" b="1" cap="none" baseline="0">
                <a:solidFill>
                  <a:schemeClr val="bg1"/>
                </a:solidFill>
                <a:latin typeface="Proxima Nova Lt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9 Rectángulo"/>
          <p:cNvSpPr/>
          <p:nvPr userDrawn="1"/>
        </p:nvSpPr>
        <p:spPr>
          <a:xfrm>
            <a:off x="-2" y="1760438"/>
            <a:ext cx="9144001" cy="4213074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Proxima Nova Lt"/>
            </a:endParaRPr>
          </a:p>
        </p:txBody>
      </p:sp>
      <p:pic>
        <p:nvPicPr>
          <p:cNvPr id="6" name="Picture 4" descr="http://www.firstcoasthomepros.com/wp-content/uploads/2013/06/2013-bj50-jacksonville600-300x246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730" y="6270000"/>
            <a:ext cx="692352" cy="56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176" y="6270000"/>
            <a:ext cx="1135454" cy="5677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258710"/>
            <a:ext cx="825236" cy="57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33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www.icubecsi.com | Copyright © 2015 ICUBE | Private and Confidential, ICUBE proprietary</a:t>
            </a:r>
            <a:endParaRPr lang="en-US" dirty="0"/>
          </a:p>
        </p:txBody>
      </p:sp>
      <p:cxnSp>
        <p:nvCxnSpPr>
          <p:cNvPr id="7" name="6 Conector recto"/>
          <p:cNvCxnSpPr/>
          <p:nvPr userDrawn="1"/>
        </p:nvCxnSpPr>
        <p:spPr>
          <a:xfrm>
            <a:off x="0" y="1122621"/>
            <a:ext cx="6314303" cy="0"/>
          </a:xfrm>
          <a:prstGeom prst="line">
            <a:avLst/>
          </a:prstGeom>
          <a:ln w="38100">
            <a:solidFill>
              <a:srgbClr val="014E8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 userDrawn="1"/>
        </p:nvCxnSpPr>
        <p:spPr>
          <a:xfrm>
            <a:off x="6314303" y="1122621"/>
            <a:ext cx="1631092" cy="0"/>
          </a:xfrm>
          <a:prstGeom prst="line">
            <a:avLst/>
          </a:prstGeom>
          <a:ln w="38100">
            <a:solidFill>
              <a:srgbClr val="FF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 userDrawn="1"/>
        </p:nvCxnSpPr>
        <p:spPr>
          <a:xfrm>
            <a:off x="7945395" y="1122621"/>
            <a:ext cx="1198605" cy="0"/>
          </a:xfrm>
          <a:prstGeom prst="line">
            <a:avLst/>
          </a:prstGeom>
          <a:ln w="38100">
            <a:solidFill>
              <a:srgbClr val="34926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179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www.icubecsi.com | Copyright © 2015 ICUBE | Private and Confidential, ICUBE proprietary</a:t>
            </a:r>
            <a:endParaRPr lang="en-US" dirty="0"/>
          </a:p>
        </p:txBody>
      </p:sp>
      <p:cxnSp>
        <p:nvCxnSpPr>
          <p:cNvPr id="4" name="3 Conector recto"/>
          <p:cNvCxnSpPr/>
          <p:nvPr userDrawn="1"/>
        </p:nvCxnSpPr>
        <p:spPr>
          <a:xfrm>
            <a:off x="0" y="1689188"/>
            <a:ext cx="6314303" cy="0"/>
          </a:xfrm>
          <a:prstGeom prst="line">
            <a:avLst/>
          </a:prstGeom>
          <a:ln w="38100">
            <a:solidFill>
              <a:srgbClr val="014E8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4 Conector recto"/>
          <p:cNvCxnSpPr/>
          <p:nvPr userDrawn="1"/>
        </p:nvCxnSpPr>
        <p:spPr>
          <a:xfrm>
            <a:off x="6314303" y="1689188"/>
            <a:ext cx="1631092" cy="0"/>
          </a:xfrm>
          <a:prstGeom prst="line">
            <a:avLst/>
          </a:prstGeom>
          <a:ln w="38100">
            <a:solidFill>
              <a:srgbClr val="FF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 userDrawn="1"/>
        </p:nvCxnSpPr>
        <p:spPr>
          <a:xfrm>
            <a:off x="7945395" y="1689188"/>
            <a:ext cx="1198605" cy="0"/>
          </a:xfrm>
          <a:prstGeom prst="line">
            <a:avLst/>
          </a:prstGeom>
          <a:ln w="38100">
            <a:solidFill>
              <a:srgbClr val="34926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22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www.icubecsi.com | Copyright © 2015 ICUBE | Private and Confidential, ICUBE proprietary</a:t>
            </a:r>
            <a:endParaRPr lang="en-US" dirty="0"/>
          </a:p>
        </p:txBody>
      </p:sp>
      <p:cxnSp>
        <p:nvCxnSpPr>
          <p:cNvPr id="9" name="8 Conector recto"/>
          <p:cNvCxnSpPr/>
          <p:nvPr userDrawn="1"/>
        </p:nvCxnSpPr>
        <p:spPr>
          <a:xfrm>
            <a:off x="0" y="1122621"/>
            <a:ext cx="6314303" cy="0"/>
          </a:xfrm>
          <a:prstGeom prst="line">
            <a:avLst/>
          </a:prstGeom>
          <a:ln w="38100">
            <a:solidFill>
              <a:srgbClr val="014E8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 userDrawn="1"/>
        </p:nvCxnSpPr>
        <p:spPr>
          <a:xfrm>
            <a:off x="6314303" y="1122621"/>
            <a:ext cx="1631092" cy="0"/>
          </a:xfrm>
          <a:prstGeom prst="line">
            <a:avLst/>
          </a:prstGeom>
          <a:ln w="38100">
            <a:solidFill>
              <a:srgbClr val="FF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 userDrawn="1"/>
        </p:nvCxnSpPr>
        <p:spPr>
          <a:xfrm>
            <a:off x="7945395" y="1122621"/>
            <a:ext cx="1198605" cy="0"/>
          </a:xfrm>
          <a:prstGeom prst="line">
            <a:avLst/>
          </a:prstGeom>
          <a:ln w="38100">
            <a:solidFill>
              <a:srgbClr val="34926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857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33350" y="180975"/>
            <a:ext cx="9434513" cy="835025"/>
          </a:xfrm>
          <a:prstGeom prst="rect">
            <a:avLst/>
          </a:prstGeom>
          <a:noFill/>
          <a:ln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Proxima Nova 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www.icubecsi.com | Copyright © 2015 ICUBE | Private and Confidential, ICUBE 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86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www.icubecsi.com | Copyright © 2015 ICUBE | Private and Confidential, ICUBE 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31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www.icubecsi.com | Copyright © 2015 ICUBE | Private and Confidential, ICUBE 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99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icube-L-fullcolor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0" y="6070600"/>
            <a:ext cx="15748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46188"/>
            <a:ext cx="82296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9" name="TextBox 2"/>
          <p:cNvSpPr txBox="1">
            <a:spLocks noChangeArrowheads="1"/>
          </p:cNvSpPr>
          <p:nvPr userDrawn="1"/>
        </p:nvSpPr>
        <p:spPr bwMode="auto">
          <a:xfrm>
            <a:off x="363538" y="6480175"/>
            <a:ext cx="45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545486F-A5B8-430C-B449-ADFAD10E088D}" type="slidenum">
              <a:rPr lang="en-US" sz="1200"/>
              <a:pPr eaLnBrk="1" hangingPunct="1"/>
              <a:t>‹#›</a:t>
            </a:fld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822325" y="6356350"/>
            <a:ext cx="6746875" cy="501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A6A6A6"/>
                </a:solidFill>
              </a:defRPr>
            </a:lvl1pPr>
          </a:lstStyle>
          <a:p>
            <a:r>
              <a:rPr lang="en-US" smtClean="0"/>
              <a:t>www.icubecsi.com | Copyright © 2015 ICUBE | Private and Confidential, ICUBE proprietary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700" r:id="rId5"/>
    <p:sldLayoutId id="2147483697" r:id="rId6"/>
    <p:sldLayoutId id="2147483698" r:id="rId7"/>
    <p:sldLayoutId id="2147483689" r:id="rId8"/>
    <p:sldLayoutId id="2147483690" r:id="rId9"/>
    <p:sldLayoutId id="2147483691" r:id="rId10"/>
    <p:sldLayoutId id="2147483699" r:id="rId11"/>
    <p:sldLayoutId id="2147483692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FF8000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8000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8000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8000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8000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Proxima Nova 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Proxima Nova Lt"/>
          <a:ea typeface="MS PGothic" panose="020B0600070205080204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oxima Nova Lt"/>
          <a:ea typeface="MS PGothic" panose="020B0600070205080204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Proxima Nova Lt"/>
          <a:ea typeface="MS PGothic" panose="020B0600070205080204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Proxima Nova 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64359" y="2900536"/>
            <a:ext cx="5215281" cy="1107442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+mj-lt"/>
              </a:rPr>
              <a:t>Intuceo</a:t>
            </a:r>
            <a:r>
              <a:rPr lang="en-US" sz="2000" baseline="60000" dirty="0" smtClean="0">
                <a:latin typeface="+mj-lt"/>
              </a:rPr>
              <a:t>TM 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4000" dirty="0" smtClean="0">
                <a:latin typeface="+mj-lt"/>
              </a:rPr>
              <a:t>Platform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endParaRPr lang="en-US" sz="1800" dirty="0" smtClean="0">
              <a:latin typeface="+mj-lt"/>
            </a:endParaRPr>
          </a:p>
        </p:txBody>
      </p:sp>
      <p:sp>
        <p:nvSpPr>
          <p:cNvPr id="12" name="1 Marcador de texto"/>
          <p:cNvSpPr>
            <a:spLocks noGrp="1"/>
          </p:cNvSpPr>
          <p:nvPr>
            <p:ph type="body" idx="4294967295"/>
          </p:nvPr>
        </p:nvSpPr>
        <p:spPr>
          <a:xfrm>
            <a:off x="2824493" y="3606998"/>
            <a:ext cx="5676755" cy="922498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Predictive Analytics Technology</a:t>
            </a:r>
            <a:endParaRPr lang="es-E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340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www.icubecsi.com | Copyright © 2015 ICUBE | Private and Confidential, ICUBE proprietary</a:t>
            </a:r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8616"/>
          </a:xfrm>
        </p:spPr>
        <p:txBody>
          <a:bodyPr/>
          <a:lstStyle/>
          <a:p>
            <a:pPr eaLnBrk="1" hangingPunct="1"/>
            <a:r>
              <a:rPr lang="en-US" b="0" dirty="0" smtClean="0">
                <a:solidFill>
                  <a:srgbClr val="014E85"/>
                </a:solidFill>
                <a:latin typeface="Proxima Nova Lt"/>
              </a:rPr>
              <a:t>Intuceo technology stack</a:t>
            </a: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31" y="1395830"/>
            <a:ext cx="5119149" cy="476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288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www.icubecsi.com | Copyright © 2015 ICUBE | Private and Confidential, ICUBE proprietary</a:t>
            </a:r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8616"/>
          </a:xfrm>
        </p:spPr>
        <p:txBody>
          <a:bodyPr/>
          <a:lstStyle/>
          <a:p>
            <a:pPr eaLnBrk="1" hangingPunct="1"/>
            <a:r>
              <a:rPr lang="en-US" b="0" dirty="0" smtClean="0">
                <a:solidFill>
                  <a:srgbClr val="014E85"/>
                </a:solidFill>
                <a:latin typeface="Proxima Nova Lt"/>
              </a:rPr>
              <a:t>Intuceo architecture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3680" y="1533756"/>
            <a:ext cx="8467340" cy="3973644"/>
            <a:chOff x="1087487" y="611680"/>
            <a:chExt cx="10958981" cy="4791481"/>
          </a:xfrm>
        </p:grpSpPr>
        <p:sp>
          <p:nvSpPr>
            <p:cNvPr id="7" name="Rectangle 6"/>
            <p:cNvSpPr/>
            <p:nvPr/>
          </p:nvSpPr>
          <p:spPr>
            <a:xfrm>
              <a:off x="9117147" y="2499583"/>
              <a:ext cx="2929321" cy="2021369"/>
            </a:xfrm>
            <a:prstGeom prst="rect">
              <a:avLst/>
            </a:prstGeom>
            <a:solidFill>
              <a:srgbClr val="E7E6E6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09800" y="2376873"/>
              <a:ext cx="4144009" cy="3026288"/>
            </a:xfrm>
            <a:prstGeom prst="rect">
              <a:avLst/>
            </a:prstGeom>
            <a:solidFill>
              <a:srgbClr val="E7E6E6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" name="Smiley Face 8"/>
            <p:cNvSpPr/>
            <p:nvPr/>
          </p:nvSpPr>
          <p:spPr>
            <a:xfrm>
              <a:off x="1178517" y="3134855"/>
              <a:ext cx="802324" cy="701040"/>
            </a:xfrm>
            <a:prstGeom prst="smileyFac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375655" y="2376873"/>
              <a:ext cx="686760" cy="3026288"/>
              <a:chOff x="2527300" y="1562100"/>
              <a:chExt cx="778608" cy="4305300"/>
            </a:xfrm>
            <a:solidFill>
              <a:srgbClr val="E7E6E6"/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2527300" y="1562100"/>
                <a:ext cx="778608" cy="4305300"/>
              </a:xfrm>
              <a:prstGeom prst="rect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776042" y="2170060"/>
                <a:ext cx="356870" cy="334116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Apache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 flipV="1">
              <a:off x="1643921" y="3094892"/>
              <a:ext cx="673840" cy="14068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1132913" y="2713582"/>
              <a:ext cx="1499870" cy="674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Request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3066538" y="3108960"/>
              <a:ext cx="159729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" name="Straight Arrow Connector 13"/>
            <p:cNvCxnSpPr>
              <a:stCxn id="8" idx="1"/>
            </p:cNvCxnSpPr>
            <p:nvPr/>
          </p:nvCxnSpPr>
          <p:spPr>
            <a:xfrm flipH="1">
              <a:off x="3036625" y="3890017"/>
              <a:ext cx="273175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>
            <a:xfrm flipH="1">
              <a:off x="1584096" y="3890017"/>
              <a:ext cx="733665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1087487" y="3875151"/>
              <a:ext cx="1499870" cy="674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Response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724852" y="819615"/>
              <a:ext cx="900333" cy="936361"/>
              <a:chOff x="8381401" y="3545058"/>
              <a:chExt cx="900333" cy="1427356"/>
            </a:xfrm>
            <a:solidFill>
              <a:srgbClr val="E7E6E6"/>
            </a:solidFill>
          </p:grpSpPr>
          <p:sp>
            <p:nvSpPr>
              <p:cNvPr id="40" name="Can 39"/>
              <p:cNvSpPr/>
              <p:nvPr/>
            </p:nvSpPr>
            <p:spPr>
              <a:xfrm>
                <a:off x="8381401" y="3545058"/>
                <a:ext cx="900332" cy="1427356"/>
              </a:xfrm>
              <a:prstGeom prst="can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428194" y="4113879"/>
                <a:ext cx="853540" cy="48705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MYSQL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6926100" y="611680"/>
              <a:ext cx="1266376" cy="1162176"/>
              <a:chOff x="8145194" y="2120774"/>
              <a:chExt cx="1266376" cy="1162176"/>
            </a:xfrm>
            <a:solidFill>
              <a:srgbClr val="E7E6E6"/>
            </a:solidFill>
          </p:grpSpPr>
          <p:sp>
            <p:nvSpPr>
              <p:cNvPr id="38" name="Flowchart: Multidocument 37"/>
              <p:cNvSpPr/>
              <p:nvPr/>
            </p:nvSpPr>
            <p:spPr>
              <a:xfrm>
                <a:off x="8145194" y="2120774"/>
                <a:ext cx="1266376" cy="1162176"/>
              </a:xfrm>
              <a:prstGeom prst="flowChartMultidocument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370276" y="2551661"/>
                <a:ext cx="761554" cy="35501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Files</a:t>
                </a: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7548576" y="2807394"/>
              <a:ext cx="1490574" cy="1390922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Q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Manager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(</a:t>
              </a:r>
              <a:r>
                <a:rPr kumimoji="0" lang="en-IN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RabbitMQ</a:t>
              </a:r>
              <a:r>
                <a:rPr kumimoji="0" lang="en-I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)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87125" y="3375646"/>
              <a:ext cx="1066962" cy="1405986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(D3JS, html,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CSS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</a:rPr>
                <a:t>Amcharts</a:t>
              </a:r>
              <a:endParaRPr kumimoji="0" lang="en-I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Bootstrap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Jquery</a:t>
              </a:r>
              <a:endParaRPr kumimoji="0" lang="en-I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JSON)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63832" y="2780245"/>
              <a:ext cx="1162769" cy="1405986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Intuceo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Business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Logic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(</a:t>
              </a:r>
              <a:r>
                <a:rPr kumimoji="0" lang="en-IN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Pyhton</a:t>
              </a:r>
              <a:r>
                <a:rPr kumimoji="0" lang="en-I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)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17426" y="2799862"/>
              <a:ext cx="1162769" cy="1405986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Task Manager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(Celery)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243909" y="2736283"/>
              <a:ext cx="1247086" cy="1449948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600" kern="0" dirty="0" smtClean="0">
                  <a:solidFill>
                    <a:prstClr val="white"/>
                  </a:solidFill>
                  <a:latin typeface="Calibri" panose="020F0502020204030204"/>
                </a:rPr>
                <a:t>Task</a:t>
              </a:r>
              <a:r>
                <a:rPr kumimoji="0" lang="en-I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600" kern="0" dirty="0" smtClean="0">
                  <a:solidFill>
                    <a:prstClr val="white"/>
                  </a:solidFill>
                  <a:latin typeface="Calibri" panose="020F0502020204030204"/>
                </a:rPr>
                <a:t>Manager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(Celery)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008238" y="2721218"/>
              <a:ext cx="929227" cy="1449948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IP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Tasks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(R)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055693" y="4226334"/>
              <a:ext cx="1099919" cy="390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Workers</a:t>
              </a:r>
            </a:p>
          </p:txBody>
        </p:sp>
        <p:cxnSp>
          <p:nvCxnSpPr>
            <p:cNvPr id="28" name="Straight Connector 27"/>
            <p:cNvCxnSpPr>
              <a:stCxn id="40" idx="3"/>
            </p:cNvCxnSpPr>
            <p:nvPr/>
          </p:nvCxnSpPr>
          <p:spPr>
            <a:xfrm>
              <a:off x="5175018" y="1755976"/>
              <a:ext cx="0" cy="102426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>
              <a:off x="5175018" y="2279551"/>
              <a:ext cx="4818983" cy="1287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>
            <a:xfrm>
              <a:off x="9981122" y="2279551"/>
              <a:ext cx="0" cy="269025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 flipV="1">
              <a:off x="5625184" y="2165117"/>
              <a:ext cx="0" cy="590783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>
              <a:off x="5625184" y="2165117"/>
              <a:ext cx="5117270" cy="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3" name="Straight Arrow Connector 32"/>
            <p:cNvCxnSpPr/>
            <p:nvPr/>
          </p:nvCxnSpPr>
          <p:spPr>
            <a:xfrm>
              <a:off x="10742454" y="2165117"/>
              <a:ext cx="0" cy="372021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4" name="Straight Arrow Connector 33"/>
            <p:cNvCxnSpPr/>
            <p:nvPr/>
          </p:nvCxnSpPr>
          <p:spPr>
            <a:xfrm flipH="1">
              <a:off x="7303173" y="1740240"/>
              <a:ext cx="8772" cy="411998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1258005" y="3371891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USER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399405" y="3304844"/>
              <a:ext cx="608832" cy="33424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RPY2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28566" y="4575583"/>
              <a:ext cx="2027406" cy="705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600" kern="0" noProof="0" dirty="0" smtClean="0">
                  <a:solidFill>
                    <a:prstClr val="black"/>
                  </a:solidFill>
                  <a:latin typeface="Calibri" panose="020F0502020204030204"/>
                </a:rPr>
                <a:t>Intuceo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600" kern="0" noProof="0" dirty="0" smtClean="0">
                  <a:solidFill>
                    <a:prstClr val="black"/>
                  </a:solidFill>
                  <a:latin typeface="Calibri" panose="020F0502020204030204"/>
                </a:rPr>
                <a:t>Web Application</a:t>
              </a:r>
              <a:endPara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180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www.icubecsi.com | Copyright © 2015 ICUBE | Private and Confidential, ICUBE proprietary</a:t>
            </a:r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8616"/>
          </a:xfrm>
        </p:spPr>
        <p:txBody>
          <a:bodyPr/>
          <a:lstStyle/>
          <a:p>
            <a:pPr eaLnBrk="1" hangingPunct="1"/>
            <a:r>
              <a:rPr lang="en-US" b="0" dirty="0" smtClean="0">
                <a:solidFill>
                  <a:srgbClr val="014E85"/>
                </a:solidFill>
                <a:latin typeface="Proxima Nova Lt"/>
              </a:rPr>
              <a:t>Intuceo cloud architecture</a:t>
            </a:r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52" y="1650506"/>
            <a:ext cx="7592096" cy="3943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593967" y="5735776"/>
            <a:ext cx="8550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Note: The functionality for auto span and termination of workers  is specific to AWS cloud,</a:t>
            </a:r>
          </a:p>
          <a:p>
            <a:r>
              <a:rPr lang="en-IN" dirty="0" smtClean="0"/>
              <a:t> this has to </a:t>
            </a:r>
            <a:r>
              <a:rPr lang="en-IN" smtClean="0"/>
              <a:t>beplemented</a:t>
            </a:r>
            <a:r>
              <a:rPr lang="en-IN" dirty="0" smtClean="0"/>
              <a:t> </a:t>
            </a:r>
            <a:r>
              <a:rPr lang="en-IN" dirty="0" smtClean="0"/>
              <a:t>afresh in case of a different cloud.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890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www.icubecsi.com | Copyright © 2015 ICUBE | Private and Confidential, ICUBE proprietary</a:t>
            </a:r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8616"/>
          </a:xfrm>
        </p:spPr>
        <p:txBody>
          <a:bodyPr/>
          <a:lstStyle/>
          <a:p>
            <a:pPr eaLnBrk="1" hangingPunct="1"/>
            <a:r>
              <a:rPr lang="en-US" b="0" dirty="0" smtClean="0">
                <a:solidFill>
                  <a:srgbClr val="014E85"/>
                </a:solidFill>
                <a:latin typeface="Proxima Nova Lt"/>
              </a:rPr>
              <a:t>Footprints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234704"/>
              </p:ext>
            </p:extLst>
          </p:nvPr>
        </p:nvGraphicFramePr>
        <p:xfrm>
          <a:off x="822325" y="1897728"/>
          <a:ext cx="7378700" cy="2651760"/>
        </p:xfrm>
        <a:graphic>
          <a:graphicData uri="http://schemas.openxmlformats.org/drawingml/2006/table">
            <a:tbl>
              <a:tblPr firstRow="1" firstCol="1" bandRow="1">
                <a:tableStyleId>{2A488322-F2BA-4B5B-9748-0D474271808F}</a:tableStyleId>
              </a:tblPr>
              <a:tblGrid>
                <a:gridCol w="1336040"/>
                <a:gridCol w="1692275"/>
                <a:gridCol w="1221105"/>
                <a:gridCol w="1221105"/>
                <a:gridCol w="1908175"/>
              </a:tblGrid>
              <a:tr h="1949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Name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Function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CPU Cores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Memory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Storage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AS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Authentication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4GB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10G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51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WebServ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Web Services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15GB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1</a:t>
                      </a:r>
                      <a:r>
                        <a:rPr lang="en-IN" sz="1000" dirty="0" smtClean="0">
                          <a:effectLst/>
                        </a:rPr>
                        <a:t>0G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543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Rabbit MQ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Queuing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8GB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10G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581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W2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Worker 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2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4GB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1</a:t>
                      </a:r>
                      <a:r>
                        <a:rPr lang="en-IN" sz="1000" dirty="0" smtClean="0">
                          <a:effectLst/>
                        </a:rPr>
                        <a:t>0G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5303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W4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Worker 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8GB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1</a:t>
                      </a:r>
                      <a:r>
                        <a:rPr lang="en-IN" sz="1000" dirty="0" smtClean="0">
                          <a:effectLst/>
                        </a:rPr>
                        <a:t>0G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574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W8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Worker 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16GB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1</a:t>
                      </a:r>
                      <a:r>
                        <a:rPr lang="en-IN" sz="1000" dirty="0" smtClean="0">
                          <a:effectLst/>
                        </a:rPr>
                        <a:t>0G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517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W12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Worker 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32GB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1</a:t>
                      </a:r>
                      <a:r>
                        <a:rPr lang="en-IN" sz="1000" dirty="0" smtClean="0">
                          <a:effectLst/>
                        </a:rPr>
                        <a:t>0G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000" smtClean="0">
                          <a:effectLst/>
                        </a:rPr>
                        <a:t>NFS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effectLst/>
                        </a:rPr>
                        <a:t>NFS </a:t>
                      </a:r>
                      <a:r>
                        <a:rPr lang="en-IN" sz="1000" dirty="0">
                          <a:effectLst/>
                        </a:rPr>
                        <a:t>storage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N/A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N/A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effectLst/>
                        </a:rPr>
                        <a:t>250G/10G per user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51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RDS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MYSQL Server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N/A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N/A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100MB per </a:t>
                      </a:r>
                      <a:r>
                        <a:rPr lang="en-IN" sz="1000" dirty="0" smtClean="0">
                          <a:effectLst/>
                        </a:rPr>
                        <a:t>User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57257" y="4771178"/>
            <a:ext cx="757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Note: Bandwidth consumption would be just like any other normal webserver.</a:t>
            </a:r>
          </a:p>
          <a:p>
            <a:r>
              <a:rPr lang="en-IN" dirty="0" smtClean="0"/>
              <a:t>It needs more Bandwidth when downloading and uploading the datasets.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816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www.icubecsi.com | Copyright © 2015 ICUBE | Private and Confidential, ICUBE proprietary</a:t>
            </a:r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8616"/>
          </a:xfrm>
        </p:spPr>
        <p:txBody>
          <a:bodyPr/>
          <a:lstStyle/>
          <a:p>
            <a:pPr eaLnBrk="1" hangingPunct="1"/>
            <a:r>
              <a:rPr lang="en-US" b="0" dirty="0" smtClean="0">
                <a:solidFill>
                  <a:srgbClr val="014E85"/>
                </a:solidFill>
                <a:latin typeface="Proxima Nova Lt"/>
              </a:rPr>
              <a:t>Intuceo Images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04323" y="1230318"/>
            <a:ext cx="2569623" cy="2566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Authentication </a:t>
            </a:r>
            <a:r>
              <a:rPr lang="en-IN" sz="1600" b="1" dirty="0">
                <a:ea typeface="Calibri" panose="020F0502020204030204" pitchFamily="34" charset="0"/>
                <a:cs typeface="Times New Roman" panose="02020603050405020304" pitchFamily="18" charset="0"/>
              </a:rPr>
              <a:t>Server:</a:t>
            </a:r>
            <a:endParaRPr lang="en-IN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Ubuntu 14.04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Apache 2.4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libapache2-mod-wsgi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mysql-server-5.6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Python 2.7.6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dos2unix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openjdk-7-jdk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IN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libcurl4-openssl-dev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82351" y="1216434"/>
            <a:ext cx="2308452" cy="520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Intuceco</a:t>
            </a:r>
            <a:r>
              <a:rPr lang="en-IN" sz="1600" b="1" dirty="0">
                <a:ea typeface="Calibri" panose="020F0502020204030204" pitchFamily="34" charset="0"/>
                <a:cs typeface="Times New Roman" panose="02020603050405020304" pitchFamily="18" charset="0"/>
              </a:rPr>
              <a:t> Web Server:</a:t>
            </a:r>
            <a:endParaRPr lang="en-IN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Ubuntu 14.04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libcurl4-openssl-dev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Apache 2.4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libapache2-mod-wsgi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openjdk-7-jdk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R (r-base) </a:t>
            </a:r>
            <a:r>
              <a:rPr lang="en-IN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3.1.3</a:t>
            </a:r>
            <a:endParaRPr lang="en-IN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R </a:t>
            </a:r>
            <a:r>
              <a:rPr lang="en-IN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Packages</a:t>
            </a:r>
            <a:endParaRPr lang="en-IN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Python 2.7.6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python-pip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python-</a:t>
            </a:r>
            <a:r>
              <a:rPr lang="en-IN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dev</a:t>
            </a:r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IN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build-essential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IN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Supervisor-3.0</a:t>
            </a:r>
            <a:endParaRPr lang="en-IN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IN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libmysqlclient-dev</a:t>
            </a:r>
            <a:endParaRPr lang="en-IN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IN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libreadline-dev</a:t>
            </a:r>
            <a:endParaRPr lang="en-IN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Django </a:t>
            </a:r>
            <a:r>
              <a:rPr lang="en-IN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1.6.5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IN" sz="16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Amcharts</a:t>
            </a:r>
            <a:endParaRPr lang="en-IN" sz="16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IN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D3.js</a:t>
            </a:r>
            <a:endParaRPr lang="en-IN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Python Libs </a:t>
            </a:r>
            <a:endParaRPr lang="en-IN" sz="16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77619" y="1244638"/>
            <a:ext cx="1857624" cy="1512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RabbitMQ</a:t>
            </a:r>
            <a:r>
              <a:rPr lang="en-IN" sz="1600" b="1" dirty="0">
                <a:ea typeface="Calibri" panose="020F0502020204030204" pitchFamily="34" charset="0"/>
                <a:cs typeface="Times New Roman" panose="02020603050405020304" pitchFamily="18" charset="0"/>
              </a:rPr>
              <a:t> Server:</a:t>
            </a:r>
            <a:endParaRPr lang="en-IN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Ubuntu 14.04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IN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Rabbitmq</a:t>
            </a:r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3.1.3</a:t>
            </a:r>
            <a:endParaRPr lang="en-IN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openjdk-7-jdk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IN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Supervisor-3.0</a:t>
            </a:r>
            <a:endParaRPr lang="en-IN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7619" y="2930692"/>
            <a:ext cx="2652906" cy="3736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dirty="0">
                <a:ea typeface="Calibri" panose="020F0502020204030204" pitchFamily="34" charset="0"/>
                <a:cs typeface="Times New Roman" panose="02020603050405020304" pitchFamily="18" charset="0"/>
              </a:rPr>
              <a:t>Worker Q2,Q4,Q8,Q12:</a:t>
            </a:r>
            <a:endParaRPr lang="en-IN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Ubuntu 14.04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openjdk-7-jdk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libcurl4-openssl-dev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R (r-base) </a:t>
            </a:r>
            <a:r>
              <a:rPr lang="en-IN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3.1.3</a:t>
            </a:r>
            <a:endParaRPr lang="en-IN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Python 2.7.6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python-pip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python-</a:t>
            </a:r>
            <a:r>
              <a:rPr lang="en-IN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dev</a:t>
            </a:r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build-essential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IN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libmysqlclient-dev</a:t>
            </a:r>
            <a:endParaRPr lang="en-IN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IN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libreadline-dev</a:t>
            </a:r>
            <a:endParaRPr lang="en-IN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IN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Supervisor(latest </a:t>
            </a:r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version)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0823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www.icubecsi.com | Copyright © 2015 ICUBE | Private and Confidential, ICUBE proprietary</a:t>
            </a:r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8616"/>
          </a:xfrm>
        </p:spPr>
        <p:txBody>
          <a:bodyPr/>
          <a:lstStyle/>
          <a:p>
            <a:pPr eaLnBrk="1" hangingPunct="1"/>
            <a:r>
              <a:rPr lang="en-US" sz="2800" b="0" dirty="0" smtClean="0">
                <a:solidFill>
                  <a:srgbClr val="014E85"/>
                </a:solidFill>
                <a:latin typeface="Proxima Nova Lt"/>
              </a:rPr>
              <a:t>Intuceo powered sample solution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60" y="1392073"/>
            <a:ext cx="7465327" cy="466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8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www.icubecsi.com | Copyright © 2015 ICUBE | Private and Confidential, ICUBE proprietary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39780" y="2997715"/>
            <a:ext cx="8229600" cy="48554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14E85"/>
                </a:solidFill>
              </a:rPr>
              <a:t>Thank</a:t>
            </a:r>
            <a:r>
              <a:rPr lang="en-US" dirty="0"/>
              <a:t> </a:t>
            </a:r>
            <a:r>
              <a:rPr lang="en-US" dirty="0">
                <a:solidFill>
                  <a:srgbClr val="014E85"/>
                </a:solidFill>
              </a:rPr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27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 2">
      <a:dk1>
        <a:srgbClr val="191919"/>
      </a:dk1>
      <a:lt1>
        <a:sysClr val="window" lastClr="FFFFFF"/>
      </a:lt1>
      <a:dk2>
        <a:srgbClr val="000000"/>
      </a:dk2>
      <a:lt2>
        <a:srgbClr val="014E85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F5851F"/>
      </a:accent6>
      <a:hlink>
        <a:srgbClr val="2778BD"/>
      </a:hlink>
      <a:folHlink>
        <a:srgbClr val="919191"/>
      </a:folHlink>
    </a:clrScheme>
    <a:fontScheme name="Personalizado 3">
      <a:majorFont>
        <a:latin typeface="Proxima Nova Lt"/>
        <a:ea typeface=""/>
        <a:cs typeface=""/>
      </a:majorFont>
      <a:minorFont>
        <a:latin typeface="Proxima Nova Rg"/>
        <a:ea typeface=""/>
        <a:cs typeface=""/>
      </a:minorFont>
    </a:fontScheme>
    <a:fmtScheme name="E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92D05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iCube-MASTER</Template>
  <TotalTime>20852</TotalTime>
  <Words>364</Words>
  <Application>Microsoft Office PowerPoint</Application>
  <PresentationFormat>On-screen Show (4:3)</PresentationFormat>
  <Paragraphs>154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ＭＳ Ｐゴシック</vt:lpstr>
      <vt:lpstr>ＭＳ Ｐゴシック</vt:lpstr>
      <vt:lpstr>Arial</vt:lpstr>
      <vt:lpstr>Calibri</vt:lpstr>
      <vt:lpstr>Proxima Nova Lt</vt:lpstr>
      <vt:lpstr>Times New Roman</vt:lpstr>
      <vt:lpstr>Office Theme</vt:lpstr>
      <vt:lpstr>IntuceoTM  Platform </vt:lpstr>
      <vt:lpstr>Intuceo technology stack</vt:lpstr>
      <vt:lpstr>Intuceo architecture</vt:lpstr>
      <vt:lpstr>Intuceo cloud architecture</vt:lpstr>
      <vt:lpstr>Footprints</vt:lpstr>
      <vt:lpstr>Intuceo Images</vt:lpstr>
      <vt:lpstr>Intuceo powered sample solution architecture</vt:lpstr>
      <vt:lpstr>PowerPoint Presentation</vt:lpstr>
    </vt:vector>
  </TitlesOfParts>
  <Company>AT&amp;T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Analytics</dc:title>
  <dc:creator>Tyler</dc:creator>
  <cp:lastModifiedBy>Parameshwar</cp:lastModifiedBy>
  <cp:revision>452</cp:revision>
  <cp:lastPrinted>2014-10-23T12:20:39Z</cp:lastPrinted>
  <dcterms:created xsi:type="dcterms:W3CDTF">2014-05-07T18:26:48Z</dcterms:created>
  <dcterms:modified xsi:type="dcterms:W3CDTF">2015-10-09T06:36:45Z</dcterms:modified>
</cp:coreProperties>
</file>