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F51748B-B503-4A01-8695-A845A80D9CA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Customer Name:</a:t>
            </a:r>
            <a:r>
              <a:rPr b="0" lang="en-US" sz="1800" spc="-1" strike="noStrike">
                <a:latin typeface="Times New Roman"/>
              </a:rPr>
              <a:t> Dell-EMC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Account Manager: Pradipta Mitra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Technical POC: Surendra Joshi 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Team size: 7-8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70213CF-8E57-4F41-A023-A15018ADBC2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11201400" y="6344640"/>
            <a:ext cx="812160" cy="35856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0" y="6766560"/>
            <a:ext cx="12191040" cy="90720"/>
            <a:chOff x="0" y="6766560"/>
            <a:chExt cx="12191040" cy="90720"/>
          </a:xfrm>
        </p:grpSpPr>
        <p:sp>
          <p:nvSpPr>
            <p:cNvPr id="2" name="CustomShape 2"/>
            <p:cNvSpPr/>
            <p:nvPr/>
          </p:nvSpPr>
          <p:spPr>
            <a:xfrm>
              <a:off x="0" y="6766560"/>
              <a:ext cx="2439360" cy="90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CustomShape 3"/>
            <p:cNvSpPr/>
            <p:nvPr/>
          </p:nvSpPr>
          <p:spPr>
            <a:xfrm>
              <a:off x="2440080" y="6766560"/>
              <a:ext cx="2439360" cy="907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CustomShape 4"/>
            <p:cNvSpPr/>
            <p:nvPr/>
          </p:nvSpPr>
          <p:spPr>
            <a:xfrm>
              <a:off x="4879800" y="6766560"/>
              <a:ext cx="2439360" cy="90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" name="CustomShape 5"/>
            <p:cNvSpPr/>
            <p:nvPr/>
          </p:nvSpPr>
          <p:spPr>
            <a:xfrm>
              <a:off x="7319880" y="6766560"/>
              <a:ext cx="2439360" cy="907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CustomShape 6"/>
            <p:cNvSpPr/>
            <p:nvPr/>
          </p:nvSpPr>
          <p:spPr>
            <a:xfrm>
              <a:off x="9759600" y="6766560"/>
              <a:ext cx="2431440" cy="907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" name="CustomShape 7"/>
          <p:cNvSpPr/>
          <p:nvPr/>
        </p:nvSpPr>
        <p:spPr>
          <a:xfrm>
            <a:off x="0" y="-9720"/>
            <a:ext cx="12191400" cy="732960"/>
          </a:xfrm>
          <a:prstGeom prst="rect">
            <a:avLst/>
          </a:prstGeom>
          <a:gradFill rotWithShape="0">
            <a:gsLst>
              <a:gs pos="0">
                <a:srgbClr val="004271"/>
              </a:gs>
              <a:gs pos="50000">
                <a:srgbClr val="005ea1"/>
              </a:gs>
              <a:gs pos="100000">
                <a:srgbClr val="006fb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8"/>
          <p:cNvGrpSpPr/>
          <p:nvPr/>
        </p:nvGrpSpPr>
        <p:grpSpPr>
          <a:xfrm>
            <a:off x="0" y="6766560"/>
            <a:ext cx="12191040" cy="90720"/>
            <a:chOff x="0" y="6766560"/>
            <a:chExt cx="12191040" cy="90720"/>
          </a:xfrm>
        </p:grpSpPr>
        <p:sp>
          <p:nvSpPr>
            <p:cNvPr id="9" name="CustomShape 9"/>
            <p:cNvSpPr/>
            <p:nvPr/>
          </p:nvSpPr>
          <p:spPr>
            <a:xfrm>
              <a:off x="0" y="6766560"/>
              <a:ext cx="2439360" cy="90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CustomShape 10"/>
            <p:cNvSpPr/>
            <p:nvPr/>
          </p:nvSpPr>
          <p:spPr>
            <a:xfrm>
              <a:off x="2440080" y="6766560"/>
              <a:ext cx="2439360" cy="907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CustomShape 11"/>
            <p:cNvSpPr/>
            <p:nvPr/>
          </p:nvSpPr>
          <p:spPr>
            <a:xfrm>
              <a:off x="4879800" y="6766560"/>
              <a:ext cx="2439360" cy="90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12"/>
            <p:cNvSpPr/>
            <p:nvPr/>
          </p:nvSpPr>
          <p:spPr>
            <a:xfrm>
              <a:off x="7319880" y="6766560"/>
              <a:ext cx="2439360" cy="907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13"/>
            <p:cNvSpPr/>
            <p:nvPr/>
          </p:nvSpPr>
          <p:spPr>
            <a:xfrm>
              <a:off x="9759600" y="6766560"/>
              <a:ext cx="2431440" cy="907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07960" y="104760"/>
            <a:ext cx="10514880" cy="5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Optical Character Recognition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297360" y="648468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767171"/>
                </a:solidFill>
                <a:latin typeface="Calibri"/>
              </a:rPr>
              <a:t>©2019 Calsoft. All Rights Reserved.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4996440" y="649764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C9B4C8C-516B-4D26-ADC0-FE1342F4D0C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222120" y="973080"/>
            <a:ext cx="6351120" cy="1708200"/>
          </a:xfrm>
          <a:prstGeom prst="rect">
            <a:avLst/>
          </a:prstGeom>
          <a:solidFill>
            <a:srgbClr val="ffffff"/>
          </a:solidFill>
          <a:ln>
            <a:solidFill>
              <a:srgbClr val="97b6c1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" name="Group 5"/>
          <p:cNvGrpSpPr/>
          <p:nvPr/>
        </p:nvGrpSpPr>
        <p:grpSpPr>
          <a:xfrm>
            <a:off x="457200" y="822240"/>
            <a:ext cx="1218600" cy="300960"/>
            <a:chOff x="457200" y="822240"/>
            <a:chExt cx="1218600" cy="300960"/>
          </a:xfrm>
        </p:grpSpPr>
        <p:sp>
          <p:nvSpPr>
            <p:cNvPr id="61" name="CustomShape 6"/>
            <p:cNvSpPr/>
            <p:nvPr/>
          </p:nvSpPr>
          <p:spPr>
            <a:xfrm>
              <a:off x="457200" y="822240"/>
              <a:ext cx="1218600" cy="300960"/>
            </a:xfrm>
            <a:prstGeom prst="roundRect">
              <a:avLst>
                <a:gd name="adj" fmla="val 16667"/>
              </a:avLst>
            </a:prstGeom>
            <a:solidFill>
              <a:srgbClr val="3c679d"/>
            </a:solidFill>
            <a:ln w="12600">
              <a:noFill/>
            </a:ln>
            <a:effectLst>
              <a:outerShdw blurRad="50800" dir="5400000" dist="27940" rotWithShape="0">
                <a:srgbClr val="000000">
                  <a:alpha val="32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7"/>
            <p:cNvSpPr/>
            <p:nvPr/>
          </p:nvSpPr>
          <p:spPr>
            <a:xfrm>
              <a:off x="471960" y="827640"/>
              <a:ext cx="1189080" cy="2901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5000" bIns="45000" anchor="ctr"/>
            <a:p>
              <a:pPr algn="ctr">
                <a:lnSpc>
                  <a:spcPct val="93000"/>
                </a:lnSpc>
              </a:pPr>
              <a:r>
                <a:rPr b="1" lang="en-US" sz="1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Objective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63" name="Group 8"/>
          <p:cNvGrpSpPr/>
          <p:nvPr/>
        </p:nvGrpSpPr>
        <p:grpSpPr>
          <a:xfrm>
            <a:off x="214200" y="2863800"/>
            <a:ext cx="6359040" cy="2520000"/>
            <a:chOff x="214200" y="2863800"/>
            <a:chExt cx="6359040" cy="2520000"/>
          </a:xfrm>
        </p:grpSpPr>
        <p:sp>
          <p:nvSpPr>
            <p:cNvPr id="64" name="CustomShape 9"/>
            <p:cNvSpPr/>
            <p:nvPr/>
          </p:nvSpPr>
          <p:spPr>
            <a:xfrm>
              <a:off x="214200" y="2943360"/>
              <a:ext cx="6359040" cy="24404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97b6c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10"/>
            <p:cNvSpPr/>
            <p:nvPr/>
          </p:nvSpPr>
          <p:spPr>
            <a:xfrm>
              <a:off x="214200" y="2863800"/>
              <a:ext cx="3671280" cy="5922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1000" rIns="81000" tIns="81000" bIns="81000"/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marL="457200" indent="511200" algn="ctr">
                <a:lnSpc>
                  <a:spcPct val="90000"/>
                </a:lnSpc>
                <a:spcBef>
                  <a:spcPts val="201"/>
                </a:spcBef>
              </a:pPr>
              <a:r>
                <a:rPr b="0" lang="en-US" sz="1400" spc="-1" strike="noStrike">
                  <a:solidFill>
                    <a:srgbClr val="32946a"/>
                  </a:solidFill>
                  <a:latin typeface="Calibri"/>
                  <a:ea typeface="DejaVu Sans"/>
                </a:rPr>
                <a:t> 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66" name="Group 11"/>
          <p:cNvGrpSpPr/>
          <p:nvPr/>
        </p:nvGrpSpPr>
        <p:grpSpPr>
          <a:xfrm>
            <a:off x="471960" y="2773800"/>
            <a:ext cx="1067760" cy="338400"/>
            <a:chOff x="471960" y="2773800"/>
            <a:chExt cx="1067760" cy="338400"/>
          </a:xfrm>
        </p:grpSpPr>
        <p:sp>
          <p:nvSpPr>
            <p:cNvPr id="67" name="CustomShape 12"/>
            <p:cNvSpPr/>
            <p:nvPr/>
          </p:nvSpPr>
          <p:spPr>
            <a:xfrm>
              <a:off x="471960" y="2773800"/>
              <a:ext cx="1067760" cy="300960"/>
            </a:xfrm>
            <a:prstGeom prst="roundRect">
              <a:avLst>
                <a:gd name="adj" fmla="val 16667"/>
              </a:avLst>
            </a:prstGeom>
            <a:solidFill>
              <a:srgbClr val="3c679d"/>
            </a:solidFill>
            <a:ln w="12600">
              <a:noFill/>
            </a:ln>
            <a:effectLst>
              <a:outerShdw blurRad="50800" dir="5400000" dist="27940" rotWithShape="0">
                <a:srgbClr val="000000">
                  <a:alpha val="32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13"/>
            <p:cNvSpPr/>
            <p:nvPr/>
          </p:nvSpPr>
          <p:spPr>
            <a:xfrm>
              <a:off x="486720" y="2822040"/>
              <a:ext cx="1038240" cy="2901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5000" bIns="45000" anchor="ctr"/>
            <a:p>
              <a:pPr algn="ctr">
                <a:lnSpc>
                  <a:spcPct val="93000"/>
                </a:lnSpc>
              </a:pPr>
              <a:r>
                <a:rPr b="1" lang="en-US" sz="1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Solution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69" name="CustomShape 14"/>
          <p:cNvSpPr/>
          <p:nvPr/>
        </p:nvSpPr>
        <p:spPr>
          <a:xfrm>
            <a:off x="255600" y="3053880"/>
            <a:ext cx="6345000" cy="2739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Each Scan document (Ex. VID,PAN,ADHAR,DL) can be parse to a Data Hash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 final data is a Hash merged form each data hash from scaned document.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Ex.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FinalData{session}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Data{PAN}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Data{DL}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Data{Adhar}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}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0" name="CustomShape 15"/>
          <p:cNvSpPr/>
          <p:nvPr/>
        </p:nvSpPr>
        <p:spPr>
          <a:xfrm>
            <a:off x="255600" y="5555880"/>
            <a:ext cx="6345000" cy="875520"/>
          </a:xfrm>
          <a:prstGeom prst="rect">
            <a:avLst/>
          </a:prstGeom>
          <a:solidFill>
            <a:srgbClr val="ffffff"/>
          </a:solidFill>
          <a:ln>
            <a:solidFill>
              <a:srgbClr val="97b6c1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71" name="Group 16"/>
          <p:cNvGrpSpPr/>
          <p:nvPr/>
        </p:nvGrpSpPr>
        <p:grpSpPr>
          <a:xfrm>
            <a:off x="462240" y="5387400"/>
            <a:ext cx="1077120" cy="300960"/>
            <a:chOff x="462240" y="5387400"/>
            <a:chExt cx="1077120" cy="300960"/>
          </a:xfrm>
        </p:grpSpPr>
        <p:sp>
          <p:nvSpPr>
            <p:cNvPr id="72" name="CustomShape 17"/>
            <p:cNvSpPr/>
            <p:nvPr/>
          </p:nvSpPr>
          <p:spPr>
            <a:xfrm>
              <a:off x="462240" y="5387400"/>
              <a:ext cx="1077120" cy="300960"/>
            </a:xfrm>
            <a:prstGeom prst="roundRect">
              <a:avLst>
                <a:gd name="adj" fmla="val 16667"/>
              </a:avLst>
            </a:prstGeom>
            <a:solidFill>
              <a:srgbClr val="3c679d"/>
            </a:solidFill>
            <a:ln w="12600">
              <a:noFill/>
            </a:ln>
            <a:effectLst>
              <a:outerShdw blurRad="50800" dir="5400000" dist="27940" rotWithShape="0">
                <a:srgbClr val="000000">
                  <a:alpha val="32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18"/>
            <p:cNvSpPr/>
            <p:nvPr/>
          </p:nvSpPr>
          <p:spPr>
            <a:xfrm>
              <a:off x="477000" y="5392800"/>
              <a:ext cx="1047600" cy="2901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5000" bIns="45000" anchor="ctr"/>
            <a:p>
              <a:pPr algn="ctr">
                <a:lnSpc>
                  <a:spcPct val="93000"/>
                </a:lnSpc>
              </a:pPr>
              <a:r>
                <a:rPr b="1" lang="en-US" sz="1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Benefits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74" name="CustomShape 19"/>
          <p:cNvSpPr/>
          <p:nvPr/>
        </p:nvSpPr>
        <p:spPr>
          <a:xfrm>
            <a:off x="275760" y="5741280"/>
            <a:ext cx="6244200" cy="691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lvl="1" marL="285840" indent="-170640">
              <a:lnSpc>
                <a:spcPct val="9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 Data from OCR can fills web based form without storing any data in background. </a:t>
            </a:r>
            <a:endParaRPr b="0" lang="en-US" sz="1400" spc="-1" strike="noStrike">
              <a:latin typeface="Arial"/>
            </a:endParaRPr>
          </a:p>
          <a:p>
            <a:pPr lvl="1" marL="285840" indent="-170640">
              <a:lnSpc>
                <a:spcPct val="9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Useful to Govt. sectors host computer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" name="CustomShape 20"/>
          <p:cNvSpPr/>
          <p:nvPr/>
        </p:nvSpPr>
        <p:spPr>
          <a:xfrm>
            <a:off x="6858000" y="5303520"/>
            <a:ext cx="4580280" cy="880920"/>
          </a:xfrm>
          <a:prstGeom prst="rect">
            <a:avLst/>
          </a:prstGeom>
          <a:solidFill>
            <a:srgbClr val="ffffff"/>
          </a:solidFill>
          <a:ln>
            <a:solidFill>
              <a:srgbClr val="97b6c1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76" name="Group 21"/>
          <p:cNvGrpSpPr/>
          <p:nvPr/>
        </p:nvGrpSpPr>
        <p:grpSpPr>
          <a:xfrm>
            <a:off x="6881040" y="5287320"/>
            <a:ext cx="1348560" cy="381960"/>
            <a:chOff x="6881040" y="5287320"/>
            <a:chExt cx="1348560" cy="381960"/>
          </a:xfrm>
        </p:grpSpPr>
        <p:sp>
          <p:nvSpPr>
            <p:cNvPr id="77" name="CustomShape 22"/>
            <p:cNvSpPr/>
            <p:nvPr/>
          </p:nvSpPr>
          <p:spPr>
            <a:xfrm>
              <a:off x="6881040" y="5287320"/>
              <a:ext cx="1348560" cy="381960"/>
            </a:xfrm>
            <a:prstGeom prst="roundRect">
              <a:avLst>
                <a:gd name="adj" fmla="val 16667"/>
              </a:avLst>
            </a:prstGeom>
            <a:solidFill>
              <a:srgbClr val="3c679d"/>
            </a:solidFill>
            <a:ln w="12600">
              <a:noFill/>
            </a:ln>
            <a:effectLst>
              <a:outerShdw blurRad="50800" dir="5400000" dist="27940" rotWithShape="0">
                <a:srgbClr val="000000">
                  <a:alpha val="32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23"/>
            <p:cNvSpPr/>
            <p:nvPr/>
          </p:nvSpPr>
          <p:spPr>
            <a:xfrm>
              <a:off x="6899400" y="5294160"/>
              <a:ext cx="1311840" cy="36828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5000" bIns="45000" anchor="ctr"/>
            <a:p>
              <a:pPr algn="ctr">
                <a:lnSpc>
                  <a:spcPct val="93000"/>
                </a:lnSpc>
              </a:pPr>
              <a:r>
                <a:rPr b="1" lang="en-US" sz="1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Technology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79" name="CustomShape 24"/>
          <p:cNvSpPr/>
          <p:nvPr/>
        </p:nvSpPr>
        <p:spPr>
          <a:xfrm>
            <a:off x="7437960" y="5737680"/>
            <a:ext cx="3933720" cy="31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685800" indent="-1028160">
              <a:lnSpc>
                <a:spcPct val="90000"/>
              </a:lnSpc>
              <a:spcBef>
                <a:spcPts val="2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Python,OpenCV,YoLo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0" name="CustomShape 25"/>
          <p:cNvSpPr/>
          <p:nvPr/>
        </p:nvSpPr>
        <p:spPr>
          <a:xfrm>
            <a:off x="297360" y="1144080"/>
            <a:ext cx="6276240" cy="136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000" rIns="81000" tIns="40680" bIns="4068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WenQuanYi Zen Hei"/>
              </a:rPr>
              <a:t>Optical Character Recognition(OCR) is a inhouse project of Calsoft. This will scan and extract data from uploaded document by user.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The engagement includes:</a:t>
            </a:r>
            <a:endParaRPr b="0" lang="en-US" sz="1400" spc="-1" strike="noStrike">
              <a:latin typeface="Arial"/>
            </a:endParaRPr>
          </a:p>
          <a:p>
            <a:pPr lvl="1" marL="185760" indent="-18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Development of data extraction module on the top off OpenCV .</a:t>
            </a:r>
            <a:endParaRPr b="0" lang="en-US" sz="1400" spc="-1" strike="noStrike">
              <a:latin typeface="Arial"/>
            </a:endParaRPr>
          </a:p>
          <a:p>
            <a:pPr lvl="1" marL="185760" indent="-18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Testing, validation of use cases.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6782040" y="878400"/>
            <a:ext cx="5288040" cy="213912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6766560" y="3200400"/>
            <a:ext cx="5303520" cy="212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</TotalTime>
  <Application>LibreOffice/6.0.7.3$Linux_X86_64 LibreOffice_project/00m0$Build-3</Application>
  <Words>244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2018-07-19T10:56:44Z</dcterms:created>
  <dc:creator>Sameeksha Makhijani</dc:creator>
  <dc:description/>
  <dc:language>en-US</dc:language>
  <cp:lastModifiedBy/>
  <dcterms:modified xsi:type="dcterms:W3CDTF">2019-08-20T14:49:21Z</dcterms:modified>
  <cp:revision>31</cp:revision>
  <dc:subject/>
  <dc:title>&lt;Title&gt;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