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33"/>
  </p:notesMasterIdLst>
  <p:sldIdLst>
    <p:sldId id="288" r:id="rId2"/>
    <p:sldId id="265" r:id="rId3"/>
    <p:sldId id="289" r:id="rId4"/>
    <p:sldId id="268" r:id="rId5"/>
    <p:sldId id="275" r:id="rId6"/>
    <p:sldId id="257" r:id="rId7"/>
    <p:sldId id="258" r:id="rId8"/>
    <p:sldId id="259" r:id="rId9"/>
    <p:sldId id="261" r:id="rId10"/>
    <p:sldId id="260" r:id="rId11"/>
    <p:sldId id="274" r:id="rId12"/>
    <p:sldId id="273" r:id="rId13"/>
    <p:sldId id="266" r:id="rId14"/>
    <p:sldId id="263" r:id="rId15"/>
    <p:sldId id="264" r:id="rId16"/>
    <p:sldId id="276" r:id="rId17"/>
    <p:sldId id="270" r:id="rId18"/>
    <p:sldId id="271" r:id="rId19"/>
    <p:sldId id="290" r:id="rId20"/>
    <p:sldId id="291" r:id="rId21"/>
    <p:sldId id="272" r:id="rId22"/>
    <p:sldId id="277" r:id="rId23"/>
    <p:sldId id="278" r:id="rId24"/>
    <p:sldId id="279" r:id="rId25"/>
    <p:sldId id="280" r:id="rId26"/>
    <p:sldId id="281" r:id="rId27"/>
    <p:sldId id="283" r:id="rId28"/>
    <p:sldId id="284" r:id="rId29"/>
    <p:sldId id="285" r:id="rId30"/>
    <p:sldId id="286" r:id="rId31"/>
    <p:sldId id="287" r:id="rId3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94662" autoAdjust="0"/>
  </p:normalViewPr>
  <p:slideViewPr>
    <p:cSldViewPr>
      <p:cViewPr>
        <p:scale>
          <a:sx n="80" d="100"/>
          <a:sy n="80" d="100"/>
        </p:scale>
        <p:origin x="-816"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481B71FB-BFA7-4A24-A7AD-F5CAF938ADB8}" type="datetimeFigureOut">
              <a:rPr lang="en-US" smtClean="0"/>
              <a:t>18-Apr-17</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F40A8739-0CD2-42D9-A914-32AD7C23C407}" type="slidenum">
              <a:rPr lang="en-US" smtClean="0"/>
              <a:t>‹#›</a:t>
            </a:fld>
            <a:endParaRPr lang="en-US"/>
          </a:p>
        </p:txBody>
      </p:sp>
    </p:spTree>
    <p:extLst>
      <p:ext uri="{BB962C8B-B14F-4D97-AF65-F5344CB8AC3E}">
        <p14:creationId xmlns:p14="http://schemas.microsoft.com/office/powerpoint/2010/main" val="1992673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A8739-0CD2-42D9-A914-32AD7C23C407}" type="slidenum">
              <a:rPr lang="en-US" smtClean="0"/>
              <a:t>18</a:t>
            </a:fld>
            <a:endParaRPr lang="en-US"/>
          </a:p>
        </p:txBody>
      </p:sp>
    </p:spTree>
    <p:extLst>
      <p:ext uri="{BB962C8B-B14F-4D97-AF65-F5344CB8AC3E}">
        <p14:creationId xmlns:p14="http://schemas.microsoft.com/office/powerpoint/2010/main" val="210049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29304" y="5353963"/>
            <a:ext cx="9450324"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742950" y="1600200"/>
            <a:ext cx="84201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85900" y="3556001"/>
            <a:ext cx="69342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29304" y="714191"/>
            <a:ext cx="9450324"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7181850" y="1447802"/>
            <a:ext cx="222885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1447801"/>
            <a:ext cx="652145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47650" y="228600"/>
            <a:ext cx="9420606"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551394" y="4203592"/>
            <a:ext cx="3116130"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837596" y="4075290"/>
            <a:ext cx="6006558"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064456" y="4087562"/>
            <a:ext cx="5923645"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6076947" y="4074175"/>
            <a:ext cx="3583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29304" y="4058555"/>
            <a:ext cx="9450324"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47535" y="2463561"/>
            <a:ext cx="84201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1313" y="1437449"/>
            <a:ext cx="695254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733043" y="2679192"/>
            <a:ext cx="4140708"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032248" y="2679192"/>
            <a:ext cx="4140708"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3044" y="2678115"/>
            <a:ext cx="4140708"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3778" y="3429001"/>
            <a:ext cx="4138393"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35550" y="2678113"/>
            <a:ext cx="4140708"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09" y="3429001"/>
            <a:ext cx="4140708"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18-Apr-17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29304" y="714191"/>
            <a:ext cx="9450324"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18-Apr-17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90600" y="3581402"/>
            <a:ext cx="36322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29304" y="714191"/>
            <a:ext cx="9450324"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90600" y="2286000"/>
            <a:ext cx="36322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39625" y="1828800"/>
            <a:ext cx="422941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47650" y="228600"/>
            <a:ext cx="9420606"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29304" y="5353963"/>
            <a:ext cx="9450324"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280337" y="338668"/>
            <a:ext cx="4130364"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274028" y="2785534"/>
            <a:ext cx="4136674"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908050" y="1371600"/>
            <a:ext cx="386334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 name="Rounded Rectangle 13"/>
          <p:cNvSpPr/>
          <p:nvPr/>
        </p:nvSpPr>
        <p:spPr>
          <a:xfrm>
            <a:off x="247650" y="228600"/>
            <a:ext cx="9420606"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29304" y="1679429"/>
            <a:ext cx="9450324"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95300" y="338328"/>
            <a:ext cx="89154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593978" y="6250166"/>
            <a:ext cx="4102248"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18-Apr-17</a:t>
            </a:fld>
            <a:endParaRPr lang="en-US"/>
          </a:p>
        </p:txBody>
      </p:sp>
      <p:sp>
        <p:nvSpPr>
          <p:cNvPr id="5" name="Footer Placeholder 4"/>
          <p:cNvSpPr>
            <a:spLocks noGrp="1"/>
          </p:cNvSpPr>
          <p:nvPr>
            <p:ph type="ftr" sz="quarter" idx="3"/>
          </p:nvPr>
        </p:nvSpPr>
        <p:spPr>
          <a:xfrm>
            <a:off x="209776" y="6250166"/>
            <a:ext cx="4102250"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4323678" y="6250165"/>
            <a:ext cx="125864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944741" y="2675467"/>
            <a:ext cx="8025694"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38400"/>
            <a:ext cx="9296400" cy="163121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0000" b="1" i="1" spc="50" dirty="0" smtClean="0">
                <a:ln w="11430"/>
                <a:effectLst>
                  <a:outerShdw blurRad="76200" dist="50800" dir="5400000" algn="tl" rotWithShape="0">
                    <a:srgbClr val="000000">
                      <a:alpha val="65000"/>
                    </a:srgbClr>
                  </a:outerShdw>
                </a:effectLst>
              </a:rPr>
              <a:t>WELCOME</a:t>
            </a:r>
            <a:endParaRPr lang="en-US" sz="10000" b="1" i="1" spc="50" dirty="0">
              <a:ln w="11430"/>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904991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1" y="1295401"/>
            <a:ext cx="6400800" cy="86177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MODULES</a:t>
            </a:r>
            <a:endParaRPr lang="en-US" sz="5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5" name="TextBox 4"/>
          <p:cNvSpPr txBox="1"/>
          <p:nvPr/>
        </p:nvSpPr>
        <p:spPr>
          <a:xfrm>
            <a:off x="1447800" y="2310826"/>
            <a:ext cx="6629401"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1.ADMIN</a:t>
            </a:r>
            <a:endParaRPr lang="en-US" sz="24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6" name="TextBox 5"/>
          <p:cNvSpPr txBox="1"/>
          <p:nvPr/>
        </p:nvSpPr>
        <p:spPr>
          <a:xfrm>
            <a:off x="914400" y="3429000"/>
            <a:ext cx="8001000" cy="2351285"/>
          </a:xfrm>
          <a:prstGeom prst="rect">
            <a:avLst/>
          </a:prstGeom>
          <a:noFill/>
        </p:spPr>
        <p:txBody>
          <a:bodyPr wrap="square" rtlCol="0">
            <a:spAutoFit/>
          </a:bodyPr>
          <a:lstStyle/>
          <a:p>
            <a:pPr algn="just">
              <a:lnSpc>
                <a:spcPct val="150000"/>
              </a:lnSpc>
            </a:pP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Admin is the high level administrative person who will be responsible to maintain data in the database. If need he can make query using SQL language. He can check the reports and make their final decision. He can update post the jobs and their requirements and updates. Even he can have direct contact with the officers and Ex-army people</a:t>
            </a:r>
            <a:r>
              <a:rPr lang="en-US" sz="2000" i="1" dirty="0" smtClean="0">
                <a:latin typeface="Times New Roman" pitchFamily="18" charset="0"/>
                <a:cs typeface="Times New Roman" pitchFamily="18" charset="0"/>
              </a:rPr>
              <a:t>.</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21852232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0474" y="1905000"/>
            <a:ext cx="8153401" cy="98488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2.OFFICE</a:t>
            </a:r>
            <a:r>
              <a:rPr lang="en-US" sz="40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endParaRPr lang="en-US" sz="40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a:p>
            <a:pPr algn="ct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877436" y="3322053"/>
            <a:ext cx="8079475" cy="1883657"/>
          </a:xfrm>
          <a:prstGeom prst="rect">
            <a:avLst/>
          </a:prstGeom>
          <a:noFill/>
        </p:spPr>
        <p:txBody>
          <a:bodyPr wrap="square" rtlCol="0">
            <a:spAutoFit/>
          </a:bodyPr>
          <a:lstStyle/>
          <a:p>
            <a:pPr algn="just">
              <a:lnSpc>
                <a:spcPct val="150000"/>
              </a:lnSpc>
            </a:pP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Army welfare department Officers can provide the information about jobs and their requirements for Ex-army persons. He can also view and delete the posted jobs. Registration is compulsory for Government Office. Government Office module will also update their information and profile. </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364088305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2" y="1295401"/>
            <a:ext cx="8229599" cy="90505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pP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3.ARMY SEEKER</a:t>
            </a:r>
            <a:endParaRPr lang="en-US" sz="4000" b="1" i="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4" name="TextBox 3"/>
          <p:cNvSpPr txBox="1"/>
          <p:nvPr/>
        </p:nvSpPr>
        <p:spPr>
          <a:xfrm>
            <a:off x="1447800" y="3200400"/>
            <a:ext cx="7086600" cy="1938992"/>
          </a:xfrm>
          <a:prstGeom prst="rect">
            <a:avLst/>
          </a:prstGeom>
          <a:noFill/>
        </p:spPr>
        <p:txBody>
          <a:bodyPr wrap="square" rtlCol="0">
            <a:spAutoFit/>
          </a:bodyPr>
          <a:lstStyle/>
          <a:p>
            <a:pPr algn="just">
              <a:lnSpc>
                <a:spcPct val="150000"/>
              </a:lnSpc>
            </a:pPr>
            <a:r>
              <a:rPr lang="en-US" sz="2000" i="1" dirty="0">
                <a:latin typeface="Times New Roman" pitchFamily="18" charset="0"/>
                <a:cs typeface="Times New Roman" pitchFamily="18" charset="0"/>
              </a:rPr>
              <a:t>Ex-army Persons can view the all information about the jobs and their requirement. Registration is compulsory for Ex-army Person. Ex-army Person can also update their information and profile. They can send feedback. He can view the notices.</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79631888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906000" cy="226241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pPr>
            <a:r>
              <a:rPr lang="en-US" sz="5000" b="1" i="1" u="sng" spc="50" smtClean="0">
                <a:ln w="11430"/>
                <a:effectLst>
                  <a:outerShdw blurRad="76200" dist="50800" dir="5400000" algn="tl" rotWithShape="0">
                    <a:srgbClr val="000000">
                      <a:alpha val="65000"/>
                    </a:srgbClr>
                  </a:outerShdw>
                </a:effectLst>
                <a:latin typeface="Times New Roman" pitchFamily="18" charset="0"/>
                <a:cs typeface="Times New Roman" pitchFamily="18" charset="0"/>
              </a:rPr>
              <a:t>SOFTWARE AND HARDWARE</a:t>
            </a:r>
            <a:r>
              <a:rPr lang="en-US" sz="5000" b="1" i="1" u="sng"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 </a:t>
            </a:r>
            <a:r>
              <a:rPr lang="en-US" sz="5000" b="1" i="1" u="sng" spc="50" smtClean="0">
                <a:ln w="11430"/>
                <a:effectLst>
                  <a:outerShdw blurRad="76200" dist="50800" dir="5400000" algn="tl" rotWithShape="0">
                    <a:srgbClr val="000000">
                      <a:alpha val="65000"/>
                    </a:srgbClr>
                  </a:outerShdw>
                </a:effectLst>
                <a:latin typeface="Times New Roman" pitchFamily="18" charset="0"/>
                <a:cs typeface="Times New Roman" pitchFamily="18" charset="0"/>
              </a:rPr>
              <a:t>REQUIREMENTS</a:t>
            </a:r>
            <a:endParaRPr lang="en-US" sz="5000" b="1" i="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48578919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1" y="1752601"/>
            <a:ext cx="7543800" cy="4062651"/>
          </a:xfrm>
          <a:prstGeom prst="rect">
            <a:avLst/>
          </a:prstGeom>
          <a:noFill/>
        </p:spPr>
        <p:txBody>
          <a:bodyPr wrap="square" rtlCol="0">
            <a:spAutoFit/>
          </a:bodyPr>
          <a:lstStyle/>
          <a:p>
            <a:pPr lvl="0"/>
            <a:endParaRPr lang="en-US" b="1" u="sng" dirty="0" smtClean="0">
              <a:latin typeface="Times New Roman" pitchFamily="18" charset="0"/>
              <a:cs typeface="Times New Roman" pitchFamily="18" charset="0"/>
            </a:endParaRPr>
          </a:p>
          <a:p>
            <a:pPr>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i="1" dirty="0" smtClean="0">
                <a:latin typeface="Times New Roman" pitchFamily="18" charset="0"/>
                <a:cs typeface="Times New Roman" pitchFamily="18" charset="0"/>
              </a:rPr>
              <a:t>     Operating </a:t>
            </a:r>
            <a:r>
              <a:rPr lang="en-US" sz="2000" i="1" dirty="0">
                <a:latin typeface="Times New Roman" pitchFamily="18" charset="0"/>
                <a:cs typeface="Times New Roman" pitchFamily="18" charset="0"/>
              </a:rPr>
              <a:t>System   : Windows 98/2000/XP/NT</a:t>
            </a:r>
          </a:p>
          <a:p>
            <a:pPr algn="just">
              <a:lnSpc>
                <a:spcPct val="150000"/>
              </a:lnSpc>
            </a:pPr>
            <a:r>
              <a:rPr lang="en-US" sz="2000" i="1" dirty="0">
                <a:latin typeface="Times New Roman" pitchFamily="18" charset="0"/>
                <a:cs typeface="Times New Roman" pitchFamily="18" charset="0"/>
              </a:rPr>
              <a:t>     Font-End Tool        : HTML, CSS</a:t>
            </a:r>
          </a:p>
          <a:p>
            <a:pPr algn="just">
              <a:lnSpc>
                <a:spcPct val="150000"/>
              </a:lnSpc>
            </a:pPr>
            <a:r>
              <a:rPr lang="en-US" sz="2000" i="1" dirty="0">
                <a:latin typeface="Times New Roman" pitchFamily="18" charset="0"/>
                <a:cs typeface="Times New Roman" pitchFamily="18" charset="0"/>
              </a:rPr>
              <a:t>     Web browser          : Mozilla Firefox/ Google chrome/ Opera </a:t>
            </a:r>
          </a:p>
          <a:p>
            <a:pPr algn="just">
              <a:lnSpc>
                <a:spcPct val="150000"/>
              </a:lnSpc>
            </a:pPr>
            <a:r>
              <a:rPr lang="en-US" sz="2000" i="1" dirty="0">
                <a:latin typeface="Times New Roman" pitchFamily="18" charset="0"/>
                <a:cs typeface="Times New Roman" pitchFamily="18" charset="0"/>
              </a:rPr>
              <a:t>     Client side script    : JavaScript</a:t>
            </a:r>
          </a:p>
          <a:p>
            <a:pPr algn="just">
              <a:lnSpc>
                <a:spcPct val="150000"/>
              </a:lnSpc>
            </a:pPr>
            <a:r>
              <a:rPr lang="en-US" sz="2000" i="1" dirty="0">
                <a:latin typeface="Times New Roman" pitchFamily="18" charset="0"/>
                <a:cs typeface="Times New Roman" pitchFamily="18" charset="0"/>
              </a:rPr>
              <a:t>     Server side script   : PHP</a:t>
            </a:r>
          </a:p>
          <a:p>
            <a:pPr algn="just">
              <a:lnSpc>
                <a:spcPct val="150000"/>
              </a:lnSpc>
            </a:pPr>
            <a:r>
              <a:rPr lang="en-US" sz="2000" i="1" dirty="0">
                <a:latin typeface="Times New Roman" pitchFamily="18" charset="0"/>
                <a:cs typeface="Times New Roman" pitchFamily="18" charset="0"/>
              </a:rPr>
              <a:t>     Back-End Tool      </a:t>
            </a:r>
            <a:r>
              <a:rPr lang="en-US" sz="2000" i="1" dirty="0" smtClean="0">
                <a:latin typeface="Times New Roman" pitchFamily="18" charset="0"/>
                <a:cs typeface="Times New Roman" pitchFamily="18" charset="0"/>
              </a:rPr>
              <a:t> : </a:t>
            </a:r>
            <a:r>
              <a:rPr lang="en-US" sz="2000" i="1" dirty="0">
                <a:latin typeface="Times New Roman" pitchFamily="18" charset="0"/>
                <a:cs typeface="Times New Roman" pitchFamily="18" charset="0"/>
              </a:rPr>
              <a:t>MySQL</a:t>
            </a:r>
          </a:p>
          <a:p>
            <a:pPr algn="just">
              <a:lnSpc>
                <a:spcPct val="150000"/>
              </a:lnSpc>
            </a:pPr>
            <a:r>
              <a:rPr lang="en-US" sz="2000" i="1" dirty="0">
                <a:latin typeface="Times New Roman" pitchFamily="18" charset="0"/>
                <a:cs typeface="Times New Roman" pitchFamily="18" charset="0"/>
              </a:rPr>
              <a:t>     Language               : </a:t>
            </a:r>
            <a:r>
              <a:rPr lang="en-US" sz="2000" i="1" dirty="0" smtClean="0">
                <a:latin typeface="Times New Roman" pitchFamily="18" charset="0"/>
                <a:cs typeface="Times New Roman" pitchFamily="18" charset="0"/>
              </a:rPr>
              <a:t>PHP</a:t>
            </a:r>
            <a:endParaRPr lang="en-US" sz="2000" i="1" dirty="0">
              <a:latin typeface="Times New Roman" pitchFamily="18" charset="0"/>
              <a:cs typeface="Times New Roman" pitchFamily="18" charset="0"/>
            </a:endParaRPr>
          </a:p>
        </p:txBody>
      </p:sp>
      <p:sp>
        <p:nvSpPr>
          <p:cNvPr id="3" name="TextBox 2"/>
          <p:cNvSpPr txBox="1"/>
          <p:nvPr/>
        </p:nvSpPr>
        <p:spPr>
          <a:xfrm>
            <a:off x="1143001" y="1447800"/>
            <a:ext cx="75438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r>
              <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rPr>
              <a:t>SOFTWARE </a:t>
            </a: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REQUIREMENTS</a:t>
            </a:r>
            <a:endParaRPr lang="en-US" sz="24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5282284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2" y="2190215"/>
            <a:ext cx="7620001" cy="3600986"/>
          </a:xfrm>
          <a:prstGeom prst="rect">
            <a:avLst/>
          </a:prstGeom>
          <a:noFill/>
        </p:spPr>
        <p:txBody>
          <a:bodyPr wrap="square" rtlCol="0">
            <a:spAutoFit/>
          </a:bodyPr>
          <a:lstStyle/>
          <a:p>
            <a:pPr>
              <a:lnSpc>
                <a:spcPct val="150000"/>
              </a:lnSpc>
            </a:pPr>
            <a:r>
              <a:rPr lang="en-US" sz="2000" i="1" dirty="0" smtClean="0">
                <a:latin typeface="Times New Roman" pitchFamily="18" charset="0"/>
                <a:cs typeface="Times New Roman" pitchFamily="18" charset="0"/>
              </a:rPr>
              <a:t>    </a:t>
            </a:r>
          </a:p>
          <a:p>
            <a:pPr algn="ctr">
              <a:lnSpc>
                <a:spcPct val="150000"/>
              </a:lnSpc>
            </a:pPr>
            <a:endParaRPr lang="en-US" sz="2000" i="1" dirty="0">
              <a:latin typeface="Times New Roman" pitchFamily="18" charset="0"/>
              <a:cs typeface="Times New Roman" pitchFamily="18" charset="0"/>
            </a:endParaRPr>
          </a:p>
          <a:p>
            <a:pPr algn="just">
              <a:lnSpc>
                <a:spcPct val="150000"/>
              </a:lnSpc>
            </a:pPr>
            <a:r>
              <a:rPr lang="en-US" sz="2000" i="1" dirty="0" smtClean="0">
                <a:latin typeface="Times New Roman" pitchFamily="18" charset="0"/>
                <a:cs typeface="Times New Roman" pitchFamily="18" charset="0"/>
              </a:rPr>
              <a:t>    Pentium </a:t>
            </a:r>
            <a:r>
              <a:rPr lang="en-US" sz="2000" i="1" dirty="0">
                <a:latin typeface="Times New Roman" pitchFamily="18" charset="0"/>
                <a:cs typeface="Times New Roman" pitchFamily="18" charset="0"/>
              </a:rPr>
              <a:t>processor </a:t>
            </a:r>
            <a:r>
              <a:rPr lang="en-US" sz="2000" i="1" dirty="0" smtClean="0">
                <a:latin typeface="Times New Roman" pitchFamily="18" charset="0"/>
                <a:cs typeface="Times New Roman" pitchFamily="18" charset="0"/>
              </a:rPr>
              <a:t> : </a:t>
            </a:r>
            <a:r>
              <a:rPr lang="en-US" sz="2000" i="1" dirty="0">
                <a:latin typeface="Times New Roman" pitchFamily="18" charset="0"/>
                <a:cs typeface="Times New Roman" pitchFamily="18" charset="0"/>
              </a:rPr>
              <a:t>Intel Pentium or </a:t>
            </a:r>
            <a:r>
              <a:rPr lang="en-US" sz="2000" i="1" dirty="0" smtClean="0">
                <a:latin typeface="Times New Roman" pitchFamily="18" charset="0"/>
                <a:cs typeface="Times New Roman" pitchFamily="18" charset="0"/>
              </a:rPr>
              <a:t>Greater</a:t>
            </a:r>
          </a:p>
          <a:p>
            <a:pPr algn="just">
              <a:lnSpc>
                <a:spcPct val="150000"/>
              </a:lnSpc>
            </a:pPr>
            <a:r>
              <a:rPr lang="en-US" sz="2000" i="1" dirty="0" smtClean="0">
                <a:latin typeface="Times New Roman" pitchFamily="18" charset="0"/>
                <a:cs typeface="Times New Roman" pitchFamily="18" charset="0"/>
              </a:rPr>
              <a:t>    Processor speed      : 250MHz to 667MHz</a:t>
            </a:r>
          </a:p>
          <a:p>
            <a:pPr algn="just">
              <a:lnSpc>
                <a:spcPct val="150000"/>
              </a:lnSpc>
            </a:pPr>
            <a:r>
              <a:rPr lang="en-US" sz="2000" i="1" dirty="0" smtClean="0">
                <a:latin typeface="Times New Roman" pitchFamily="18" charset="0"/>
                <a:cs typeface="Times New Roman" pitchFamily="18" charset="0"/>
              </a:rPr>
              <a:t>    RAM </a:t>
            </a:r>
            <a:r>
              <a:rPr lang="en-US" sz="2000" i="1" dirty="0">
                <a:latin typeface="Times New Roman" pitchFamily="18" charset="0"/>
                <a:cs typeface="Times New Roman" pitchFamily="18" charset="0"/>
              </a:rPr>
              <a:t>Capacity     </a:t>
            </a:r>
            <a:r>
              <a:rPr lang="en-US" sz="2000" i="1" dirty="0" smtClean="0">
                <a:latin typeface="Times New Roman" pitchFamily="18" charset="0"/>
                <a:cs typeface="Times New Roman" pitchFamily="18" charset="0"/>
              </a:rPr>
              <a:t>   : </a:t>
            </a:r>
            <a:r>
              <a:rPr lang="en-US" sz="2000" i="1" dirty="0">
                <a:latin typeface="Times New Roman" pitchFamily="18" charset="0"/>
                <a:cs typeface="Times New Roman" pitchFamily="18" charset="0"/>
              </a:rPr>
              <a:t>512MB or </a:t>
            </a:r>
            <a:r>
              <a:rPr lang="en-US" sz="2000" i="1" dirty="0" smtClean="0">
                <a:latin typeface="Times New Roman" pitchFamily="18" charset="0"/>
                <a:cs typeface="Times New Roman" pitchFamily="18" charset="0"/>
              </a:rPr>
              <a:t>Greater</a:t>
            </a:r>
          </a:p>
          <a:p>
            <a:pPr algn="just">
              <a:lnSpc>
                <a:spcPct val="150000"/>
              </a:lnSpc>
            </a:pPr>
            <a:r>
              <a:rPr lang="en-US" sz="2000" i="1" dirty="0" smtClean="0">
                <a:latin typeface="Times New Roman" pitchFamily="18" charset="0"/>
                <a:cs typeface="Times New Roman" pitchFamily="18" charset="0"/>
              </a:rPr>
              <a:t>    Hard </a:t>
            </a:r>
            <a:r>
              <a:rPr lang="en-US" sz="2000" i="1" dirty="0">
                <a:latin typeface="Times New Roman" pitchFamily="18" charset="0"/>
                <a:cs typeface="Times New Roman" pitchFamily="18" charset="0"/>
              </a:rPr>
              <a:t>Disk             </a:t>
            </a: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 20GB or­­ Higher</a:t>
            </a:r>
          </a:p>
          <a:p>
            <a:pPr algn="ctr">
              <a:lnSpc>
                <a:spcPct val="150000"/>
              </a:lnSpc>
            </a:pPr>
            <a:endParaRPr lang="en-US" sz="2000" i="1" dirty="0">
              <a:latin typeface="Times New Roman" pitchFamily="18" charset="0"/>
              <a:cs typeface="Times New Roman" pitchFamily="18" charset="0"/>
            </a:endParaRPr>
          </a:p>
          <a:p>
            <a:pPr algn="ctr"/>
            <a:endParaRPr lang="en-US" dirty="0"/>
          </a:p>
        </p:txBody>
      </p:sp>
      <p:sp>
        <p:nvSpPr>
          <p:cNvPr id="3" name="TextBox 2"/>
          <p:cNvSpPr txBox="1"/>
          <p:nvPr/>
        </p:nvSpPr>
        <p:spPr>
          <a:xfrm>
            <a:off x="762000" y="1600201"/>
            <a:ext cx="8458198"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r>
              <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rPr>
              <a:t>HARDWARE </a:t>
            </a: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REQUIREMENTS</a:t>
            </a:r>
            <a:endParaRPr lang="en-US" sz="24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7760438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H="1" flipV="1">
            <a:off x="1524000" y="2636222"/>
            <a:ext cx="6858000" cy="163121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0000" b="1" i="1" u="sng" spc="50" dirty="0" smtClean="0">
                <a:ln w="11430">
                  <a:solidFill>
                    <a:schemeClr val="bg1"/>
                  </a:solidFill>
                </a:ln>
                <a:effectLst>
                  <a:outerShdw blurRad="76200" dist="50800" dir="5400000" algn="tl" rotWithShape="0">
                    <a:srgbClr val="000000">
                      <a:alpha val="65000"/>
                    </a:srgbClr>
                  </a:outerShdw>
                </a:effectLst>
                <a:latin typeface="Times New Roman" pitchFamily="18" charset="0"/>
                <a:cs typeface="Times New Roman" pitchFamily="18" charset="0"/>
              </a:rPr>
              <a:t>DESIGN</a:t>
            </a:r>
            <a:endParaRPr lang="en-US" sz="10000" b="1" i="1" u="sng" spc="50" dirty="0">
              <a:ln w="11430">
                <a:solidFill>
                  <a:schemeClr val="bg1"/>
                </a:solidFill>
              </a:ln>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22780235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04800"/>
            <a:ext cx="9753600" cy="98488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lvl="0" algn="ct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0 LEVEL DATA FLOW DIAGRAM</a:t>
            </a:r>
            <a:endPar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a:p>
            <a:endParaRPr lang="en-US" b="1" spc="50" dirty="0">
              <a:ln w="11430"/>
              <a:effectLst>
                <a:outerShdw blurRad="76200" dist="50800" dir="5400000" algn="tl" rotWithShape="0">
                  <a:srgbClr val="000000">
                    <a:alpha val="65000"/>
                  </a:srgbClr>
                </a:outerShdw>
              </a:effectLst>
            </a:endParaRPr>
          </a:p>
        </p:txBody>
      </p:sp>
      <p:cxnSp>
        <p:nvCxnSpPr>
          <p:cNvPr id="5" name="Straight Arrow Connector 4"/>
          <p:cNvCxnSpPr/>
          <p:nvPr/>
        </p:nvCxnSpPr>
        <p:spPr>
          <a:xfrm>
            <a:off x="4040187" y="3420110"/>
            <a:ext cx="20669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V="1">
            <a:off x="4040187" y="2600960"/>
            <a:ext cx="2028825" cy="8191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4021137" y="3420110"/>
            <a:ext cx="2085975" cy="8001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8" name="Text Box 2"/>
          <p:cNvSpPr txBox="1">
            <a:spLocks noChangeArrowheads="1"/>
          </p:cNvSpPr>
          <p:nvPr/>
        </p:nvSpPr>
        <p:spPr bwMode="auto">
          <a:xfrm>
            <a:off x="2398712" y="3058160"/>
            <a:ext cx="1673225" cy="733425"/>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0"/>
              </a:spcAft>
            </a:pPr>
            <a:r>
              <a:rPr lang="en-US" sz="1200" kern="1200">
                <a:solidFill>
                  <a:srgbClr val="000000"/>
                </a:solidFill>
                <a:effectLst/>
                <a:latin typeface="Adobe Caslon Pro"/>
                <a:ea typeface="Calibri"/>
                <a:cs typeface="Times New Roman"/>
              </a:rPr>
              <a:t>DHARWAD ARMY WELFARE DEPARTMENT</a:t>
            </a:r>
            <a:endParaRPr lang="en-US" sz="1100">
              <a:effectLst/>
              <a:latin typeface="Calibri"/>
              <a:ea typeface="Calibri"/>
              <a:cs typeface="Times New Roman"/>
            </a:endParaRPr>
          </a:p>
          <a:p>
            <a:pPr marL="0" marR="0">
              <a:lnSpc>
                <a:spcPct val="115000"/>
              </a:lnSpc>
              <a:spcBef>
                <a:spcPts val="0"/>
              </a:spcBef>
              <a:spcAft>
                <a:spcPts val="1000"/>
              </a:spcAft>
            </a:pPr>
            <a:r>
              <a:rPr lang="en-US" sz="700">
                <a:effectLst/>
                <a:latin typeface="Calibri"/>
                <a:ea typeface="Calibri"/>
                <a:cs typeface="Times New Roman"/>
              </a:rPr>
              <a:t> </a:t>
            </a:r>
            <a:endParaRPr lang="en-US" sz="1100">
              <a:effectLst/>
              <a:latin typeface="Calibri"/>
              <a:ea typeface="Calibri"/>
              <a:cs typeface="Times New Roman"/>
            </a:endParaRPr>
          </a:p>
        </p:txBody>
      </p:sp>
      <p:sp>
        <p:nvSpPr>
          <p:cNvPr id="9" name="Oval 8"/>
          <p:cNvSpPr/>
          <p:nvPr/>
        </p:nvSpPr>
        <p:spPr>
          <a:xfrm>
            <a:off x="6078537" y="2361565"/>
            <a:ext cx="1400175" cy="50482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a:effectLst/>
                <a:ea typeface="Calibri"/>
                <a:cs typeface="Times New Roman"/>
              </a:rPr>
              <a:t>Admin </a:t>
            </a:r>
            <a:endParaRPr lang="en-US" sz="1100">
              <a:effectLst/>
              <a:ea typeface="Calibri"/>
              <a:cs typeface="Times New Roman"/>
            </a:endParaRPr>
          </a:p>
        </p:txBody>
      </p:sp>
      <p:sp>
        <p:nvSpPr>
          <p:cNvPr id="10" name="Oval 9"/>
          <p:cNvSpPr/>
          <p:nvPr/>
        </p:nvSpPr>
        <p:spPr>
          <a:xfrm>
            <a:off x="6107112" y="3143885"/>
            <a:ext cx="1390650" cy="546100"/>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a:effectLst/>
                <a:ea typeface="Calibri"/>
                <a:cs typeface="Times New Roman"/>
              </a:rPr>
              <a:t>Officer</a:t>
            </a:r>
            <a:endParaRPr lang="en-US" sz="1100">
              <a:effectLst/>
              <a:ea typeface="Calibri"/>
              <a:cs typeface="Times New Roman"/>
            </a:endParaRPr>
          </a:p>
        </p:txBody>
      </p:sp>
      <p:sp>
        <p:nvSpPr>
          <p:cNvPr id="11" name="Oval 10"/>
          <p:cNvSpPr/>
          <p:nvPr/>
        </p:nvSpPr>
        <p:spPr>
          <a:xfrm>
            <a:off x="6116637" y="3943985"/>
            <a:ext cx="1390650" cy="552450"/>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a:effectLst/>
                <a:ea typeface="Calibri"/>
                <a:cs typeface="Times New Roman"/>
              </a:rPr>
              <a:t>Ex-army</a:t>
            </a:r>
            <a:endParaRPr lang="en-US" sz="1100">
              <a:effectLst/>
              <a:ea typeface="Calibri"/>
              <a:cs typeface="Times New Roman"/>
            </a:endParaRPr>
          </a:p>
        </p:txBody>
      </p:sp>
    </p:spTree>
    <p:extLst>
      <p:ext uri="{BB962C8B-B14F-4D97-AF65-F5344CB8AC3E}">
        <p14:creationId xmlns:p14="http://schemas.microsoft.com/office/powerpoint/2010/main" val="100423131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30314"/>
            <a:ext cx="97536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1</a:t>
            </a:r>
            <a:r>
              <a:rPr lang="en-US" sz="4000" b="1" u="sng" spc="50" baseline="3000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ST</a:t>
            </a: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 LEVEL DATA  FLOW DIAGRAM</a:t>
            </a:r>
            <a:endPar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4" name="Text Box 2"/>
          <p:cNvSpPr txBox="1">
            <a:spLocks noChangeArrowheads="1"/>
          </p:cNvSpPr>
          <p:nvPr/>
        </p:nvSpPr>
        <p:spPr bwMode="auto">
          <a:xfrm>
            <a:off x="2000250" y="3309620"/>
            <a:ext cx="666750" cy="342900"/>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0"/>
              </a:spcAft>
            </a:pPr>
            <a:r>
              <a:rPr lang="en-US" sz="1200" kern="1200">
                <a:solidFill>
                  <a:srgbClr val="000000"/>
                </a:solidFill>
                <a:effectLst/>
                <a:latin typeface="Adobe Caslon Pro"/>
                <a:ea typeface="Calibri"/>
                <a:cs typeface="Times New Roman"/>
              </a:rPr>
              <a:t>Admin</a:t>
            </a:r>
            <a:endParaRPr lang="en-US" sz="1100">
              <a:effectLst/>
              <a:latin typeface="Calibri"/>
              <a:ea typeface="Calibri"/>
              <a:cs typeface="Times New Roman"/>
            </a:endParaRPr>
          </a:p>
          <a:p>
            <a:pPr marL="0" marR="0">
              <a:lnSpc>
                <a:spcPct val="115000"/>
              </a:lnSpc>
              <a:spcBef>
                <a:spcPts val="0"/>
              </a:spcBef>
              <a:spcAft>
                <a:spcPts val="1000"/>
              </a:spcAft>
            </a:pPr>
            <a:r>
              <a:rPr lang="en-US" sz="700">
                <a:effectLst/>
                <a:latin typeface="Calibri"/>
                <a:ea typeface="Calibri"/>
                <a:cs typeface="Times New Roman"/>
              </a:rPr>
              <a:t> </a:t>
            </a:r>
            <a:endParaRPr lang="en-US" sz="1100">
              <a:effectLst/>
              <a:latin typeface="Calibri"/>
              <a:ea typeface="Calibri"/>
              <a:cs typeface="Times New Roman"/>
            </a:endParaRPr>
          </a:p>
        </p:txBody>
      </p:sp>
      <p:cxnSp>
        <p:nvCxnSpPr>
          <p:cNvPr id="5" name="Straight Arrow Connector 4"/>
          <p:cNvCxnSpPr/>
          <p:nvPr/>
        </p:nvCxnSpPr>
        <p:spPr>
          <a:xfrm>
            <a:off x="2667000" y="3468370"/>
            <a:ext cx="40005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 name="Oval 5"/>
          <p:cNvSpPr/>
          <p:nvPr/>
        </p:nvSpPr>
        <p:spPr>
          <a:xfrm>
            <a:off x="3067050" y="3277870"/>
            <a:ext cx="838200" cy="400050"/>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Calibri"/>
                <a:cs typeface="Times New Roman"/>
              </a:rPr>
              <a:t>Login</a:t>
            </a:r>
            <a:endParaRPr lang="en-US" sz="1100">
              <a:effectLst/>
              <a:ea typeface="Calibri"/>
              <a:cs typeface="Times New Roman"/>
            </a:endParaRPr>
          </a:p>
        </p:txBody>
      </p:sp>
      <p:cxnSp>
        <p:nvCxnSpPr>
          <p:cNvPr id="7" name="Straight Arrow Connector 6"/>
          <p:cNvCxnSpPr/>
          <p:nvPr/>
        </p:nvCxnSpPr>
        <p:spPr>
          <a:xfrm>
            <a:off x="3895725" y="3467100"/>
            <a:ext cx="47625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4371975" y="3267075"/>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ea typeface="Calibri"/>
                <a:cs typeface="Times New Roman"/>
              </a:rPr>
              <a:t>View/update</a:t>
            </a:r>
            <a:endParaRPr lang="en-US" sz="1100">
              <a:effectLst/>
              <a:ea typeface="Calibri"/>
              <a:cs typeface="Times New Roman"/>
            </a:endParaRPr>
          </a:p>
        </p:txBody>
      </p:sp>
      <p:sp>
        <p:nvSpPr>
          <p:cNvPr id="9" name="Oval 8"/>
          <p:cNvSpPr/>
          <p:nvPr/>
        </p:nvSpPr>
        <p:spPr>
          <a:xfrm>
            <a:off x="4371975" y="3724275"/>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ea typeface="Calibri"/>
                <a:cs typeface="Times New Roman"/>
              </a:rPr>
              <a:t>View/update</a:t>
            </a:r>
            <a:endParaRPr lang="en-US" sz="1100">
              <a:effectLst/>
              <a:ea typeface="Calibri"/>
              <a:cs typeface="Times New Roman"/>
            </a:endParaRPr>
          </a:p>
        </p:txBody>
      </p:sp>
      <p:sp>
        <p:nvSpPr>
          <p:cNvPr id="10" name="Oval 9"/>
          <p:cNvSpPr/>
          <p:nvPr/>
        </p:nvSpPr>
        <p:spPr>
          <a:xfrm>
            <a:off x="4371975" y="2809875"/>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ea typeface="Calibri"/>
                <a:cs typeface="Times New Roman"/>
              </a:rPr>
              <a:t>View/update</a:t>
            </a:r>
            <a:endParaRPr lang="en-US" sz="1100">
              <a:effectLst/>
              <a:ea typeface="Calibri"/>
              <a:cs typeface="Times New Roman"/>
            </a:endParaRPr>
          </a:p>
        </p:txBody>
      </p:sp>
      <p:sp>
        <p:nvSpPr>
          <p:cNvPr id="11" name="Oval 10"/>
          <p:cNvSpPr/>
          <p:nvPr/>
        </p:nvSpPr>
        <p:spPr>
          <a:xfrm>
            <a:off x="4362450" y="2362200"/>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ea typeface="Calibri"/>
                <a:cs typeface="Times New Roman"/>
              </a:rPr>
              <a:t>View/update</a:t>
            </a:r>
            <a:endParaRPr lang="en-US" sz="1100">
              <a:effectLst/>
              <a:ea typeface="Calibri"/>
              <a:cs typeface="Times New Roman"/>
            </a:endParaRPr>
          </a:p>
        </p:txBody>
      </p:sp>
      <p:sp>
        <p:nvSpPr>
          <p:cNvPr id="12" name="Oval 11"/>
          <p:cNvSpPr/>
          <p:nvPr/>
        </p:nvSpPr>
        <p:spPr>
          <a:xfrm>
            <a:off x="4381500" y="4191000"/>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ea typeface="Calibri"/>
                <a:cs typeface="Times New Roman"/>
              </a:rPr>
              <a:t>View/update</a:t>
            </a:r>
            <a:endParaRPr lang="en-US" sz="1100">
              <a:effectLst/>
              <a:ea typeface="Calibri"/>
              <a:cs typeface="Times New Roman"/>
            </a:endParaRPr>
          </a:p>
        </p:txBody>
      </p:sp>
      <p:cxnSp>
        <p:nvCxnSpPr>
          <p:cNvPr id="13" name="Straight Arrow Connector 12"/>
          <p:cNvCxnSpPr/>
          <p:nvPr/>
        </p:nvCxnSpPr>
        <p:spPr>
          <a:xfrm flipV="1">
            <a:off x="3895725" y="3028950"/>
            <a:ext cx="485775" cy="4191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3886200" y="2590800"/>
            <a:ext cx="495300" cy="8286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905250" y="3486150"/>
            <a:ext cx="485775" cy="4572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3886200" y="3505200"/>
            <a:ext cx="542925" cy="8566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 name="Flowchart: Predefined Process 16"/>
          <p:cNvSpPr/>
          <p:nvPr/>
        </p:nvSpPr>
        <p:spPr>
          <a:xfrm>
            <a:off x="6248400" y="2362200"/>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6486524" y="2381250"/>
            <a:ext cx="1514475"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Seeker</a:t>
            </a:r>
          </a:p>
        </p:txBody>
      </p:sp>
      <p:sp>
        <p:nvSpPr>
          <p:cNvPr id="19" name="Flowchart: Predefined Process 18"/>
          <p:cNvSpPr/>
          <p:nvPr/>
        </p:nvSpPr>
        <p:spPr>
          <a:xfrm>
            <a:off x="6257925" y="2809875"/>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p:cNvSpPr/>
          <p:nvPr/>
        </p:nvSpPr>
        <p:spPr>
          <a:xfrm>
            <a:off x="6496050" y="2828925"/>
            <a:ext cx="1504950"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Company</a:t>
            </a:r>
          </a:p>
        </p:txBody>
      </p:sp>
      <p:sp>
        <p:nvSpPr>
          <p:cNvPr id="21" name="Flowchart: Predefined Process 20"/>
          <p:cNvSpPr/>
          <p:nvPr/>
        </p:nvSpPr>
        <p:spPr>
          <a:xfrm>
            <a:off x="6257925" y="3257550"/>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p:cNvSpPr/>
          <p:nvPr/>
        </p:nvSpPr>
        <p:spPr>
          <a:xfrm>
            <a:off x="6496049" y="3276600"/>
            <a:ext cx="1504949"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Vacancy</a:t>
            </a:r>
          </a:p>
        </p:txBody>
      </p:sp>
      <p:sp>
        <p:nvSpPr>
          <p:cNvPr id="23" name="Flowchart: Predefined Process 22"/>
          <p:cNvSpPr/>
          <p:nvPr/>
        </p:nvSpPr>
        <p:spPr>
          <a:xfrm>
            <a:off x="6257925" y="3724275"/>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p:cNvSpPr/>
          <p:nvPr/>
        </p:nvSpPr>
        <p:spPr>
          <a:xfrm>
            <a:off x="6496050" y="3743325"/>
            <a:ext cx="1504948"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Notice</a:t>
            </a:r>
          </a:p>
        </p:txBody>
      </p:sp>
      <p:sp>
        <p:nvSpPr>
          <p:cNvPr id="25" name="Flowchart: Predefined Process 24"/>
          <p:cNvSpPr/>
          <p:nvPr/>
        </p:nvSpPr>
        <p:spPr>
          <a:xfrm>
            <a:off x="6257925" y="4191000"/>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ectangle 25"/>
          <p:cNvSpPr/>
          <p:nvPr/>
        </p:nvSpPr>
        <p:spPr>
          <a:xfrm>
            <a:off x="6496050" y="4210050"/>
            <a:ext cx="1504948"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Feedback</a:t>
            </a:r>
          </a:p>
        </p:txBody>
      </p:sp>
      <p:cxnSp>
        <p:nvCxnSpPr>
          <p:cNvPr id="27" name="Straight Arrow Connector 26"/>
          <p:cNvCxnSpPr/>
          <p:nvPr/>
        </p:nvCxnSpPr>
        <p:spPr>
          <a:xfrm>
            <a:off x="5829300" y="4362450"/>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5838825" y="3924300"/>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5829300" y="3467100"/>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5838825" y="2981325"/>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5829300" y="2552700"/>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762000" y="1295400"/>
            <a:ext cx="3181350" cy="584775"/>
          </a:xfrm>
          <a:prstGeom prst="rect">
            <a:avLst/>
          </a:prstGeom>
          <a:noFill/>
        </p:spPr>
        <p:txBody>
          <a:bodyPr wrap="square" rtlCol="0">
            <a:spAutoFit/>
          </a:bodyPr>
          <a:lstStyle/>
          <a:p>
            <a:r>
              <a:rPr lang="en-US" sz="3200" b="1" dirty="0" smtClean="0"/>
              <a:t>Admin :</a:t>
            </a:r>
            <a:endParaRPr lang="en-US" b="1" dirty="0"/>
          </a:p>
        </p:txBody>
      </p:sp>
    </p:spTree>
    <p:extLst>
      <p:ext uri="{BB962C8B-B14F-4D97-AF65-F5344CB8AC3E}">
        <p14:creationId xmlns:p14="http://schemas.microsoft.com/office/powerpoint/2010/main" val="238040340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95400"/>
            <a:ext cx="3181350" cy="584775"/>
          </a:xfrm>
          <a:prstGeom prst="rect">
            <a:avLst/>
          </a:prstGeom>
          <a:noFill/>
        </p:spPr>
        <p:txBody>
          <a:bodyPr wrap="square" rtlCol="0">
            <a:spAutoFit/>
          </a:bodyPr>
          <a:lstStyle/>
          <a:p>
            <a:r>
              <a:rPr lang="en-US" sz="3200" b="1" dirty="0" smtClean="0"/>
              <a:t>Ex-army:</a:t>
            </a:r>
            <a:endParaRPr lang="en-US" b="1" dirty="0"/>
          </a:p>
        </p:txBody>
      </p:sp>
      <p:sp>
        <p:nvSpPr>
          <p:cNvPr id="3" name="Text Box 2"/>
          <p:cNvSpPr txBox="1">
            <a:spLocks noChangeArrowheads="1"/>
          </p:cNvSpPr>
          <p:nvPr/>
        </p:nvSpPr>
        <p:spPr bwMode="auto">
          <a:xfrm>
            <a:off x="1961515" y="3257232"/>
            <a:ext cx="666750" cy="342900"/>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200" kern="1200">
                <a:solidFill>
                  <a:srgbClr val="000000"/>
                </a:solidFill>
                <a:effectLst/>
                <a:latin typeface="Adobe Caslon Pro"/>
                <a:ea typeface="Calibri"/>
                <a:cs typeface="Times New Roman"/>
              </a:rPr>
              <a:t>Officer</a:t>
            </a:r>
            <a:endParaRPr lang="en-US" sz="1100">
              <a:effectLst/>
              <a:latin typeface="Calibri"/>
              <a:ea typeface="Calibri"/>
              <a:cs typeface="Times New Roman"/>
            </a:endParaRPr>
          </a:p>
          <a:p>
            <a:pPr marL="0" marR="0">
              <a:lnSpc>
                <a:spcPct val="115000"/>
              </a:lnSpc>
              <a:spcBef>
                <a:spcPts val="0"/>
              </a:spcBef>
              <a:spcAft>
                <a:spcPts val="1000"/>
              </a:spcAft>
            </a:pPr>
            <a:r>
              <a:rPr lang="en-US" sz="700">
                <a:effectLst/>
                <a:latin typeface="Calibri"/>
                <a:ea typeface="Calibri"/>
                <a:cs typeface="Times New Roman"/>
              </a:rPr>
              <a:t> </a:t>
            </a:r>
            <a:endParaRPr lang="en-US" sz="1100">
              <a:effectLst/>
              <a:latin typeface="Calibri"/>
              <a:ea typeface="Calibri"/>
              <a:cs typeface="Times New Roman"/>
            </a:endParaRPr>
          </a:p>
        </p:txBody>
      </p:sp>
      <p:cxnSp>
        <p:nvCxnSpPr>
          <p:cNvPr id="4" name="Straight Arrow Connector 3"/>
          <p:cNvCxnSpPr/>
          <p:nvPr/>
        </p:nvCxnSpPr>
        <p:spPr>
          <a:xfrm>
            <a:off x="2628265" y="3425507"/>
            <a:ext cx="40005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 name="Oval 4"/>
          <p:cNvSpPr/>
          <p:nvPr/>
        </p:nvSpPr>
        <p:spPr>
          <a:xfrm>
            <a:off x="3028315" y="3235007"/>
            <a:ext cx="838200" cy="400050"/>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Calibri"/>
                <a:cs typeface="Times New Roman"/>
              </a:rPr>
              <a:t>Login</a:t>
            </a:r>
            <a:endParaRPr lang="en-US" sz="1100">
              <a:effectLst/>
              <a:ea typeface="Calibri"/>
              <a:cs typeface="Times New Roman"/>
            </a:endParaRPr>
          </a:p>
        </p:txBody>
      </p:sp>
      <p:cxnSp>
        <p:nvCxnSpPr>
          <p:cNvPr id="6" name="Straight Arrow Connector 5"/>
          <p:cNvCxnSpPr/>
          <p:nvPr/>
        </p:nvCxnSpPr>
        <p:spPr>
          <a:xfrm>
            <a:off x="3856990" y="3424237"/>
            <a:ext cx="47625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 name="Oval 6"/>
          <p:cNvSpPr/>
          <p:nvPr/>
        </p:nvSpPr>
        <p:spPr>
          <a:xfrm>
            <a:off x="4333240" y="3224212"/>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ea typeface="Calibri"/>
                <a:cs typeface="Times New Roman"/>
              </a:rPr>
              <a:t>View/update</a:t>
            </a:r>
            <a:endParaRPr lang="en-US" sz="1100">
              <a:effectLst/>
              <a:ea typeface="Calibri"/>
              <a:cs typeface="Times New Roman"/>
            </a:endParaRPr>
          </a:p>
        </p:txBody>
      </p:sp>
      <p:sp>
        <p:nvSpPr>
          <p:cNvPr id="8" name="Oval 7"/>
          <p:cNvSpPr/>
          <p:nvPr/>
        </p:nvSpPr>
        <p:spPr>
          <a:xfrm>
            <a:off x="4333240" y="3681412"/>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Calibri"/>
                <a:cs typeface="Times New Roman"/>
              </a:rPr>
              <a:t>View</a:t>
            </a:r>
            <a:endParaRPr lang="en-US" sz="1100">
              <a:effectLst/>
              <a:ea typeface="Calibri"/>
              <a:cs typeface="Times New Roman"/>
            </a:endParaRPr>
          </a:p>
        </p:txBody>
      </p:sp>
      <p:sp>
        <p:nvSpPr>
          <p:cNvPr id="9" name="Oval 8"/>
          <p:cNvSpPr/>
          <p:nvPr/>
        </p:nvSpPr>
        <p:spPr>
          <a:xfrm>
            <a:off x="4333240" y="2771457"/>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dirty="0">
                <a:effectLst/>
                <a:ea typeface="Calibri"/>
                <a:cs typeface="Times New Roman"/>
              </a:rPr>
              <a:t>Update </a:t>
            </a:r>
            <a:r>
              <a:rPr lang="en-US" sz="900" dirty="0" err="1" smtClean="0">
                <a:effectLst/>
                <a:ea typeface="Calibri"/>
                <a:cs typeface="Times New Roman"/>
              </a:rPr>
              <a:t>assword</a:t>
            </a:r>
            <a:endParaRPr lang="en-US" sz="1100" dirty="0">
              <a:effectLst/>
              <a:ea typeface="Calibri"/>
              <a:cs typeface="Times New Roman"/>
            </a:endParaRPr>
          </a:p>
        </p:txBody>
      </p:sp>
      <p:cxnSp>
        <p:nvCxnSpPr>
          <p:cNvPr id="10" name="Straight Arrow Connector 9"/>
          <p:cNvCxnSpPr/>
          <p:nvPr/>
        </p:nvCxnSpPr>
        <p:spPr>
          <a:xfrm flipV="1">
            <a:off x="3856990" y="2986087"/>
            <a:ext cx="485775" cy="4191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866515" y="3443287"/>
            <a:ext cx="485775" cy="4572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 name="Flowchart: Predefined Process 11"/>
          <p:cNvSpPr/>
          <p:nvPr/>
        </p:nvSpPr>
        <p:spPr>
          <a:xfrm>
            <a:off x="6190615" y="2767012"/>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p:cNvSpPr/>
          <p:nvPr/>
        </p:nvSpPr>
        <p:spPr>
          <a:xfrm>
            <a:off x="6431280" y="2789872"/>
            <a:ext cx="1513205"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Company</a:t>
            </a:r>
          </a:p>
        </p:txBody>
      </p:sp>
      <p:sp>
        <p:nvSpPr>
          <p:cNvPr id="14" name="Flowchart: Predefined Process 13"/>
          <p:cNvSpPr/>
          <p:nvPr/>
        </p:nvSpPr>
        <p:spPr>
          <a:xfrm>
            <a:off x="6190615" y="3214687"/>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p:cNvSpPr/>
          <p:nvPr/>
        </p:nvSpPr>
        <p:spPr>
          <a:xfrm>
            <a:off x="6431280" y="3231197"/>
            <a:ext cx="1513205"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Vacancy</a:t>
            </a:r>
          </a:p>
        </p:txBody>
      </p:sp>
      <p:sp>
        <p:nvSpPr>
          <p:cNvPr id="16" name="Flowchart: Predefined Process 15"/>
          <p:cNvSpPr/>
          <p:nvPr/>
        </p:nvSpPr>
        <p:spPr>
          <a:xfrm>
            <a:off x="6190615" y="3681412"/>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6431280" y="3704272"/>
            <a:ext cx="1513205"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Notice</a:t>
            </a:r>
          </a:p>
        </p:txBody>
      </p:sp>
      <p:cxnSp>
        <p:nvCxnSpPr>
          <p:cNvPr id="18" name="Straight Arrow Connector 17"/>
          <p:cNvCxnSpPr/>
          <p:nvPr/>
        </p:nvCxnSpPr>
        <p:spPr>
          <a:xfrm>
            <a:off x="5800090" y="3881437"/>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790565" y="3424237"/>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781040" y="2938462"/>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685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8305799" cy="480131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pP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TITLE OF THE PROJECT</a:t>
            </a:r>
          </a:p>
          <a:p>
            <a:pPr algn="ctr">
              <a:lnSpc>
                <a:spcPct val="150000"/>
              </a:lnSpc>
            </a:pPr>
            <a:endParaRPr lang="en-US" sz="3200" b="1" u="sng" spc="50" dirty="0">
              <a:ln w="11430"/>
              <a:effectLst>
                <a:outerShdw blurRad="76200" dist="50800" dir="5400000" algn="tl" rotWithShape="0">
                  <a:srgbClr val="000000">
                    <a:alpha val="65000"/>
                  </a:srgbClr>
                </a:outerShdw>
              </a:effectLst>
            </a:endParaRPr>
          </a:p>
          <a:p>
            <a:pPr algn="ctr">
              <a:lnSpc>
                <a:spcPct val="150000"/>
              </a:lnSpc>
            </a:pPr>
            <a:endParaRPr lang="en-US" sz="3200" b="1" u="sng" spc="50" dirty="0" smtClean="0">
              <a:ln w="11430"/>
              <a:effectLst>
                <a:outerShdw blurRad="76200" dist="50800" dir="5400000" algn="tl" rotWithShape="0">
                  <a:srgbClr val="000000">
                    <a:alpha val="65000"/>
                  </a:srgbClr>
                </a:outerShdw>
              </a:effectLst>
            </a:endParaRPr>
          </a:p>
          <a:p>
            <a:pPr algn="ctr">
              <a:lnSpc>
                <a:spcPct val="150000"/>
              </a:lnSpc>
            </a:pPr>
            <a:r>
              <a:rPr lang="en-US" sz="5000" b="1" i="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DHARWAD  ARMY WELFARE  DEPARTMENT</a:t>
            </a:r>
            <a:endParaRPr lang="en-US" sz="5000" b="1" i="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118148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95400"/>
            <a:ext cx="3181350" cy="584775"/>
          </a:xfrm>
          <a:prstGeom prst="rect">
            <a:avLst/>
          </a:prstGeom>
          <a:noFill/>
        </p:spPr>
        <p:txBody>
          <a:bodyPr wrap="square" rtlCol="0">
            <a:spAutoFit/>
          </a:bodyPr>
          <a:lstStyle/>
          <a:p>
            <a:r>
              <a:rPr lang="en-US" sz="3200" b="1" dirty="0" smtClean="0"/>
              <a:t>Officer :</a:t>
            </a:r>
            <a:endParaRPr lang="en-US" b="1" dirty="0"/>
          </a:p>
        </p:txBody>
      </p:sp>
      <p:sp>
        <p:nvSpPr>
          <p:cNvPr id="3" name="Text Box 2"/>
          <p:cNvSpPr txBox="1">
            <a:spLocks noChangeArrowheads="1"/>
          </p:cNvSpPr>
          <p:nvPr/>
        </p:nvSpPr>
        <p:spPr bwMode="auto">
          <a:xfrm>
            <a:off x="1957070" y="3294380"/>
            <a:ext cx="752475" cy="333375"/>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0"/>
              </a:spcAft>
            </a:pPr>
            <a:r>
              <a:rPr lang="en-US" sz="1200" kern="1200">
                <a:solidFill>
                  <a:srgbClr val="000000"/>
                </a:solidFill>
                <a:effectLst/>
                <a:latin typeface="Adobe Caslon Pro"/>
                <a:ea typeface="Calibri"/>
                <a:cs typeface="Times New Roman"/>
              </a:rPr>
              <a:t>Ex-army</a:t>
            </a:r>
            <a:endParaRPr lang="en-US" sz="1100">
              <a:effectLst/>
              <a:latin typeface="Calibri"/>
              <a:ea typeface="Calibri"/>
              <a:cs typeface="Times New Roman"/>
            </a:endParaRPr>
          </a:p>
          <a:p>
            <a:pPr marL="0" marR="0">
              <a:lnSpc>
                <a:spcPct val="115000"/>
              </a:lnSpc>
              <a:spcBef>
                <a:spcPts val="0"/>
              </a:spcBef>
              <a:spcAft>
                <a:spcPts val="1000"/>
              </a:spcAft>
            </a:pPr>
            <a:r>
              <a:rPr lang="en-US" sz="700">
                <a:effectLst/>
                <a:latin typeface="Calibri"/>
                <a:ea typeface="Calibri"/>
                <a:cs typeface="Times New Roman"/>
              </a:rPr>
              <a:t> </a:t>
            </a:r>
            <a:endParaRPr lang="en-US" sz="1100">
              <a:effectLst/>
              <a:latin typeface="Calibri"/>
              <a:ea typeface="Calibri"/>
              <a:cs typeface="Times New Roman"/>
            </a:endParaRPr>
          </a:p>
        </p:txBody>
      </p:sp>
      <p:cxnSp>
        <p:nvCxnSpPr>
          <p:cNvPr id="4" name="Straight Arrow Connector 3"/>
          <p:cNvCxnSpPr/>
          <p:nvPr/>
        </p:nvCxnSpPr>
        <p:spPr>
          <a:xfrm>
            <a:off x="2709545" y="3465195"/>
            <a:ext cx="3048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 name="Oval 4"/>
          <p:cNvSpPr/>
          <p:nvPr/>
        </p:nvSpPr>
        <p:spPr>
          <a:xfrm>
            <a:off x="3023870" y="3252470"/>
            <a:ext cx="838200" cy="400050"/>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Calibri"/>
                <a:cs typeface="Times New Roman"/>
              </a:rPr>
              <a:t>Login</a:t>
            </a:r>
            <a:endParaRPr lang="en-US" sz="1100">
              <a:effectLst/>
              <a:ea typeface="Calibri"/>
              <a:cs typeface="Times New Roman"/>
            </a:endParaRPr>
          </a:p>
        </p:txBody>
      </p:sp>
      <p:cxnSp>
        <p:nvCxnSpPr>
          <p:cNvPr id="6" name="Straight Arrow Connector 5"/>
          <p:cNvCxnSpPr/>
          <p:nvPr/>
        </p:nvCxnSpPr>
        <p:spPr>
          <a:xfrm>
            <a:off x="3871595" y="3455035"/>
            <a:ext cx="466725" cy="1905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 name="Oval 6"/>
          <p:cNvSpPr/>
          <p:nvPr/>
        </p:nvSpPr>
        <p:spPr>
          <a:xfrm>
            <a:off x="4319270" y="2990850"/>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200">
                <a:effectLst/>
                <a:ea typeface="Calibri"/>
                <a:cs typeface="Times New Roman"/>
              </a:rPr>
              <a:t>View/search</a:t>
            </a:r>
            <a:endParaRPr lang="en-US" sz="1100">
              <a:effectLst/>
              <a:ea typeface="Calibri"/>
              <a:cs typeface="Times New Roman"/>
            </a:endParaRPr>
          </a:p>
        </p:txBody>
      </p:sp>
      <p:sp>
        <p:nvSpPr>
          <p:cNvPr id="8" name="Oval 7"/>
          <p:cNvSpPr/>
          <p:nvPr/>
        </p:nvSpPr>
        <p:spPr>
          <a:xfrm>
            <a:off x="4319270" y="3448050"/>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Calibri"/>
                <a:cs typeface="Times New Roman"/>
              </a:rPr>
              <a:t>View</a:t>
            </a:r>
            <a:endParaRPr lang="en-US" sz="1100">
              <a:effectLst/>
              <a:ea typeface="Calibri"/>
              <a:cs typeface="Times New Roman"/>
            </a:endParaRPr>
          </a:p>
        </p:txBody>
      </p:sp>
      <p:sp>
        <p:nvSpPr>
          <p:cNvPr id="9" name="Oval 8"/>
          <p:cNvSpPr/>
          <p:nvPr/>
        </p:nvSpPr>
        <p:spPr>
          <a:xfrm>
            <a:off x="4319270" y="2533650"/>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a:effectLst/>
                <a:ea typeface="Calibri"/>
                <a:cs typeface="Times New Roman"/>
              </a:rPr>
              <a:t>Update password</a:t>
            </a:r>
            <a:endParaRPr lang="en-US" sz="1100">
              <a:effectLst/>
              <a:ea typeface="Calibri"/>
              <a:cs typeface="Times New Roman"/>
            </a:endParaRPr>
          </a:p>
          <a:p>
            <a:pPr marL="0" marR="0">
              <a:lnSpc>
                <a:spcPct val="115000"/>
              </a:lnSpc>
              <a:spcBef>
                <a:spcPts val="0"/>
              </a:spcBef>
              <a:spcAft>
                <a:spcPts val="1000"/>
              </a:spcAft>
            </a:pPr>
            <a:r>
              <a:rPr lang="en-US" sz="1200">
                <a:effectLst/>
                <a:ea typeface="Calibri"/>
                <a:cs typeface="Times New Roman"/>
              </a:rPr>
              <a:t> </a:t>
            </a:r>
            <a:endParaRPr lang="en-US" sz="1100">
              <a:effectLst/>
              <a:ea typeface="Calibri"/>
              <a:cs typeface="Times New Roman"/>
            </a:endParaRPr>
          </a:p>
        </p:txBody>
      </p:sp>
      <p:sp>
        <p:nvSpPr>
          <p:cNvPr id="10" name="Oval 9"/>
          <p:cNvSpPr/>
          <p:nvPr/>
        </p:nvSpPr>
        <p:spPr>
          <a:xfrm>
            <a:off x="4328795" y="3914775"/>
            <a:ext cx="1447800" cy="409575"/>
          </a:xfrm>
          <a:prstGeom prst="ellipse">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Calibri"/>
                <a:cs typeface="Times New Roman"/>
              </a:rPr>
              <a:t>Give</a:t>
            </a:r>
            <a:endParaRPr lang="en-US" sz="1100">
              <a:effectLst/>
              <a:ea typeface="Calibri"/>
              <a:cs typeface="Times New Roman"/>
            </a:endParaRPr>
          </a:p>
        </p:txBody>
      </p:sp>
      <p:cxnSp>
        <p:nvCxnSpPr>
          <p:cNvPr id="11" name="Straight Arrow Connector 10"/>
          <p:cNvCxnSpPr/>
          <p:nvPr/>
        </p:nvCxnSpPr>
        <p:spPr>
          <a:xfrm flipV="1">
            <a:off x="3852545" y="3198495"/>
            <a:ext cx="466725" cy="228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843020" y="2807970"/>
            <a:ext cx="485775" cy="58991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871595" y="3483610"/>
            <a:ext cx="485775" cy="6191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Flowchart: Predefined Process 13"/>
          <p:cNvSpPr/>
          <p:nvPr/>
        </p:nvSpPr>
        <p:spPr>
          <a:xfrm>
            <a:off x="6176645" y="2533650"/>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p:cNvSpPr/>
          <p:nvPr/>
        </p:nvSpPr>
        <p:spPr>
          <a:xfrm>
            <a:off x="6420485" y="2551430"/>
            <a:ext cx="1528445"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endParaRPr lang="en-US" sz="1100" dirty="0" smtClean="0">
              <a:effectLst/>
              <a:ea typeface="Calibri"/>
              <a:cs typeface="Times New Roman"/>
            </a:endParaRPr>
          </a:p>
          <a:p>
            <a:pPr marL="0" marR="0">
              <a:lnSpc>
                <a:spcPct val="115000"/>
              </a:lnSpc>
              <a:spcBef>
                <a:spcPts val="0"/>
              </a:spcBef>
              <a:spcAft>
                <a:spcPts val="1000"/>
              </a:spcAft>
            </a:pPr>
            <a:r>
              <a:rPr lang="en-US" sz="1100" dirty="0" smtClean="0">
                <a:effectLst/>
                <a:ea typeface="Calibri"/>
                <a:cs typeface="Times New Roman"/>
              </a:rPr>
              <a:t>Seeker</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p:txBody>
      </p:sp>
      <p:sp>
        <p:nvSpPr>
          <p:cNvPr id="16" name="Flowchart: Predefined Process 15"/>
          <p:cNvSpPr/>
          <p:nvPr/>
        </p:nvSpPr>
        <p:spPr>
          <a:xfrm>
            <a:off x="6176645" y="2981325"/>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6420485" y="2992755"/>
            <a:ext cx="1528445" cy="307975"/>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Vacancy</a:t>
            </a:r>
          </a:p>
        </p:txBody>
      </p:sp>
      <p:sp>
        <p:nvSpPr>
          <p:cNvPr id="18" name="Flowchart: Predefined Process 17"/>
          <p:cNvSpPr/>
          <p:nvPr/>
        </p:nvSpPr>
        <p:spPr>
          <a:xfrm>
            <a:off x="6183630" y="3449955"/>
            <a:ext cx="165354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p:cNvSpPr/>
          <p:nvPr/>
        </p:nvSpPr>
        <p:spPr>
          <a:xfrm>
            <a:off x="6414770" y="3467100"/>
            <a:ext cx="1534160"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Notice</a:t>
            </a:r>
          </a:p>
        </p:txBody>
      </p:sp>
      <p:sp>
        <p:nvSpPr>
          <p:cNvPr id="20" name="Flowchart: Predefined Process 19"/>
          <p:cNvSpPr/>
          <p:nvPr/>
        </p:nvSpPr>
        <p:spPr>
          <a:xfrm>
            <a:off x="6176645" y="3914775"/>
            <a:ext cx="1638300" cy="323850"/>
          </a:xfrm>
          <a:prstGeom prst="flowChartPredefined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p:cNvSpPr/>
          <p:nvPr/>
        </p:nvSpPr>
        <p:spPr>
          <a:xfrm>
            <a:off x="6420485" y="3938905"/>
            <a:ext cx="1528445" cy="304800"/>
          </a:xfrm>
          <a:prstGeom prst="rect">
            <a:avLst/>
          </a:prstGeom>
          <a:ln w="1270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Feedback</a:t>
            </a:r>
          </a:p>
        </p:txBody>
      </p:sp>
      <p:cxnSp>
        <p:nvCxnSpPr>
          <p:cNvPr id="22" name="Straight Arrow Connector 21"/>
          <p:cNvCxnSpPr/>
          <p:nvPr/>
        </p:nvCxnSpPr>
        <p:spPr>
          <a:xfrm>
            <a:off x="5776595" y="4086225"/>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786120" y="3648075"/>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776595" y="3190875"/>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786120" y="2705100"/>
            <a:ext cx="4191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663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4114"/>
            <a:ext cx="88392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ENTITY – </a:t>
            </a:r>
            <a:r>
              <a:rPr lang="en-US" sz="4000" b="1" u="sng" spc="50" dirty="0" smtClean="0">
                <a:ln w="11430"/>
                <a:effectLst>
                  <a:outerShdw blurRad="38100" dist="38100" dir="2700000" algn="tl">
                    <a:srgbClr val="000000">
                      <a:alpha val="43137"/>
                    </a:srgbClr>
                  </a:outerShdw>
                </a:effectLst>
                <a:latin typeface="Times New Roman" pitchFamily="18" charset="0"/>
                <a:cs typeface="Times New Roman" pitchFamily="18" charset="0"/>
              </a:rPr>
              <a:t>RELATION</a:t>
            </a: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  DIAGRAM</a:t>
            </a:r>
            <a:endPar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cxnSp>
        <p:nvCxnSpPr>
          <p:cNvPr id="5" name="Straight Connector 4"/>
          <p:cNvCxnSpPr/>
          <p:nvPr/>
        </p:nvCxnSpPr>
        <p:spPr>
          <a:xfrm>
            <a:off x="4244196" y="4123426"/>
            <a:ext cx="304800"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14412"/>
            <a:ext cx="7924800" cy="5386388"/>
          </a:xfrm>
          <a:prstGeom prst="rect">
            <a:avLst/>
          </a:prstGeom>
          <a:noFill/>
          <a:ln>
            <a:noFill/>
          </a:ln>
        </p:spPr>
      </p:pic>
    </p:spTree>
    <p:extLst>
      <p:ext uri="{BB962C8B-B14F-4D97-AF65-F5344CB8AC3E}">
        <p14:creationId xmlns:p14="http://schemas.microsoft.com/office/powerpoint/2010/main" val="259329053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43200"/>
            <a:ext cx="9906000" cy="12464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7500" b="1" i="1" spc="50" dirty="0" smtClean="0">
                <a:ln w="11430">
                  <a:solidFill>
                    <a:schemeClr val="bg1"/>
                  </a:solidFill>
                </a:ln>
                <a:effectLst>
                  <a:outerShdw blurRad="76200" dist="50800" dir="5400000" algn="tl" rotWithShape="0">
                    <a:srgbClr val="000000">
                      <a:alpha val="65000"/>
                    </a:srgbClr>
                  </a:outerShdw>
                </a:effectLst>
                <a:latin typeface="Times New Roman" pitchFamily="18" charset="0"/>
                <a:cs typeface="Times New Roman" pitchFamily="18" charset="0"/>
              </a:rPr>
              <a:t>IMPLIMENTATION</a:t>
            </a:r>
            <a:endParaRPr lang="en-US" sz="7500" b="1" i="1" spc="50" dirty="0">
              <a:ln w="11430">
                <a:solidFill>
                  <a:schemeClr val="bg1"/>
                </a:solidFill>
              </a:ln>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68922465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2626"/>
            <a:ext cx="7543800" cy="86177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u="sng" spc="50" dirty="0" smtClean="0">
                <a:ln w="3175">
                  <a:noFill/>
                </a:ln>
                <a:effectLst>
                  <a:outerShdw blurRad="76200" dist="50800" dir="5400000" algn="tl" rotWithShape="0">
                    <a:srgbClr val="000000">
                      <a:alpha val="65000"/>
                    </a:srgbClr>
                  </a:outerShdw>
                </a:effectLst>
                <a:latin typeface="Times New Roman" pitchFamily="18" charset="0"/>
                <a:cs typeface="Times New Roman" pitchFamily="18" charset="0"/>
              </a:rPr>
              <a:t>FRONTEND</a:t>
            </a:r>
            <a:endParaRPr lang="en-US" sz="5000" b="1" u="sng" spc="50" dirty="0">
              <a:ln w="3175">
                <a:noFill/>
              </a:ln>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3" name="TextBox 2"/>
          <p:cNvSpPr txBox="1"/>
          <p:nvPr/>
        </p:nvSpPr>
        <p:spPr>
          <a:xfrm>
            <a:off x="304800" y="741402"/>
            <a:ext cx="9296400" cy="5539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smtClean="0">
                <a:ln w="11430"/>
                <a:effectLst>
                  <a:outerShdw blurRad="76200" dist="50800" dir="5400000" algn="tl" rotWithShape="0">
                    <a:srgbClr val="000000">
                      <a:alpha val="65000"/>
                    </a:srgbClr>
                  </a:outerShdw>
                </a:effectLst>
              </a:rPr>
              <a:t>HOME PAGE</a:t>
            </a:r>
            <a:endParaRPr lang="en-US" sz="3000" b="1" spc="50" dirty="0">
              <a:ln w="11430"/>
              <a:effectLst>
                <a:outerShdw blurRad="76200" dist="50800" dir="5400000" algn="tl" rotWithShape="0">
                  <a:srgbClr val="000000">
                    <a:alpha val="65000"/>
                  </a:srgbClr>
                </a:outerShdw>
              </a:effectLst>
            </a:endParaRPr>
          </a:p>
        </p:txBody>
      </p:sp>
      <p:pic>
        <p:nvPicPr>
          <p:cNvPr id="5" name="Picture 4"/>
          <p:cNvPicPr/>
          <p:nvPr/>
        </p:nvPicPr>
        <p:blipFill>
          <a:blip r:embed="rId2"/>
          <a:stretch>
            <a:fillRect/>
          </a:stretch>
        </p:blipFill>
        <p:spPr>
          <a:xfrm>
            <a:off x="1981200" y="1219200"/>
            <a:ext cx="5943600" cy="28194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962401"/>
            <a:ext cx="5943600" cy="2743199"/>
          </a:xfrm>
          <a:prstGeom prst="rect">
            <a:avLst/>
          </a:prstGeom>
        </p:spPr>
      </p:pic>
    </p:spTree>
    <p:extLst>
      <p:ext uri="{BB962C8B-B14F-4D97-AF65-F5344CB8AC3E}">
        <p14:creationId xmlns:p14="http://schemas.microsoft.com/office/powerpoint/2010/main" val="121234427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06514"/>
            <a:ext cx="9525000" cy="5539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REGISTRATION PAGE FOR </a:t>
            </a:r>
            <a:r>
              <a:rPr lang="en-US" sz="3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Ex-ARMY </a:t>
            </a:r>
            <a:endParaRPr lang="en-US" sz="3000"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1981200" y="1758315"/>
            <a:ext cx="5943600" cy="3341370"/>
          </a:xfrm>
          <a:prstGeom prst="rect">
            <a:avLst/>
          </a:prstGeom>
        </p:spPr>
      </p:pic>
    </p:spTree>
    <p:extLst>
      <p:ext uri="{BB962C8B-B14F-4D97-AF65-F5344CB8AC3E}">
        <p14:creationId xmlns:p14="http://schemas.microsoft.com/office/powerpoint/2010/main" val="421103185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06514"/>
            <a:ext cx="9525000" cy="55399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REGISTRATION PAGE FOR OFFICE</a:t>
            </a:r>
            <a:endParaRPr lang="en-US" sz="3000"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1981200" y="1758315"/>
            <a:ext cx="5943600" cy="3341370"/>
          </a:xfrm>
          <a:prstGeom prst="rect">
            <a:avLst/>
          </a:prstGeom>
        </p:spPr>
      </p:pic>
    </p:spTree>
    <p:extLst>
      <p:ext uri="{BB962C8B-B14F-4D97-AF65-F5344CB8AC3E}">
        <p14:creationId xmlns:p14="http://schemas.microsoft.com/office/powerpoint/2010/main" val="179477603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2626"/>
            <a:ext cx="7543800" cy="86177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u="sng" spc="50" dirty="0" smtClean="0">
                <a:ln w="3175">
                  <a:noFill/>
                </a:ln>
                <a:effectLst>
                  <a:outerShdw blurRad="76200" dist="50800" dir="5400000" algn="tl" rotWithShape="0">
                    <a:srgbClr val="000000">
                      <a:alpha val="65000"/>
                    </a:srgbClr>
                  </a:outerShdw>
                </a:effectLst>
                <a:latin typeface="Times New Roman" pitchFamily="18" charset="0"/>
                <a:cs typeface="Times New Roman" pitchFamily="18" charset="0"/>
              </a:rPr>
              <a:t>BACKEND</a:t>
            </a:r>
            <a:endParaRPr lang="en-US" sz="5000" b="1" u="sng" spc="50" dirty="0">
              <a:ln w="3175">
                <a:noFill/>
              </a:ln>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4" name="TextBox 3"/>
          <p:cNvSpPr txBox="1"/>
          <p:nvPr/>
        </p:nvSpPr>
        <p:spPr>
          <a:xfrm>
            <a:off x="304800" y="816114"/>
            <a:ext cx="92964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SEEKER </a:t>
            </a:r>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TABLE</a:t>
            </a:r>
            <a:endParaRPr lang="en-US"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81200" y="1918970"/>
            <a:ext cx="5943600" cy="3796030"/>
          </a:xfrm>
          <a:prstGeom prst="rect">
            <a:avLst/>
          </a:prstGeom>
        </p:spPr>
      </p:pic>
    </p:spTree>
    <p:extLst>
      <p:ext uri="{BB962C8B-B14F-4D97-AF65-F5344CB8AC3E}">
        <p14:creationId xmlns:p14="http://schemas.microsoft.com/office/powerpoint/2010/main" val="108488398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425714"/>
            <a:ext cx="92964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COMPANY TABLE</a:t>
            </a:r>
            <a:endParaRPr lang="en-US"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2787967"/>
            <a:ext cx="5943600" cy="1282065"/>
          </a:xfrm>
          <a:prstGeom prst="rect">
            <a:avLst/>
          </a:prstGeom>
        </p:spPr>
      </p:pic>
    </p:spTree>
    <p:extLst>
      <p:ext uri="{BB962C8B-B14F-4D97-AF65-F5344CB8AC3E}">
        <p14:creationId xmlns:p14="http://schemas.microsoft.com/office/powerpoint/2010/main" val="167610284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16114"/>
            <a:ext cx="92964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VACANCY TABLE</a:t>
            </a:r>
            <a:endParaRPr lang="en-US"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2178367"/>
            <a:ext cx="5943600" cy="2501265"/>
          </a:xfrm>
          <a:prstGeom prst="rect">
            <a:avLst/>
          </a:prstGeom>
        </p:spPr>
      </p:pic>
    </p:spTree>
    <p:extLst>
      <p:ext uri="{BB962C8B-B14F-4D97-AF65-F5344CB8AC3E}">
        <p14:creationId xmlns:p14="http://schemas.microsoft.com/office/powerpoint/2010/main" val="43580277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20914"/>
            <a:ext cx="92964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NOTICE</a:t>
            </a:r>
            <a:r>
              <a:rPr lang="en-US" sz="4000" b="1" spc="50" dirty="0" smtClean="0">
                <a:ln w="11430"/>
                <a:effectLst>
                  <a:outerShdw blurRad="76200" dist="50800" dir="5400000" algn="tl" rotWithShape="0">
                    <a:srgbClr val="000000">
                      <a:alpha val="65000"/>
                    </a:srgbClr>
                  </a:outerShdw>
                </a:effectLst>
              </a:rPr>
              <a:t> </a:t>
            </a:r>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TABLE</a:t>
            </a:r>
            <a:endParaRPr lang="en-US"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2834005"/>
            <a:ext cx="5943600" cy="1189990"/>
          </a:xfrm>
          <a:prstGeom prst="rect">
            <a:avLst/>
          </a:prstGeom>
        </p:spPr>
      </p:pic>
    </p:spTree>
    <p:extLst>
      <p:ext uri="{BB962C8B-B14F-4D97-AF65-F5344CB8AC3E}">
        <p14:creationId xmlns:p14="http://schemas.microsoft.com/office/powerpoint/2010/main" val="142704551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13222"/>
            <a:ext cx="8915400" cy="5262979"/>
          </a:xfrm>
          <a:prstGeom prst="rect">
            <a:avLst/>
          </a:prstGeom>
          <a:noFill/>
        </p:spPr>
        <p:txBody>
          <a:bodyPr wrap="square" rtlCol="0">
            <a:spAutoFit/>
          </a:bodyPr>
          <a:lstStyle/>
          <a:p>
            <a:pPr lvl="1"/>
            <a:endParaRPr lang="en-US" dirty="0"/>
          </a:p>
          <a:p>
            <a:r>
              <a:rPr lang="en-US" dirty="0"/>
              <a:t> </a:t>
            </a:r>
            <a:endParaRPr lang="en-US" dirty="0" smtClean="0"/>
          </a:p>
          <a:p>
            <a:pPr algn="just">
              <a:lnSpc>
                <a:spcPct val="150000"/>
              </a:lnSpc>
            </a:pPr>
            <a:r>
              <a:rPr lang="en-US" dirty="0" smtClean="0"/>
              <a:t>	</a:t>
            </a:r>
            <a:r>
              <a:rPr lang="en-US" sz="2000" i="1" dirty="0" smtClean="0">
                <a:latin typeface="Times New Roman" pitchFamily="18" charset="0"/>
                <a:cs typeface="Times New Roman" pitchFamily="18" charset="0"/>
              </a:rPr>
              <a:t>This project is aimed at developing a web application for the Army Welfare Department. The system is an web application that can be accessed throughout the Army Welfare Department with proper login provided. This system can be used as an web application for post the jobs and to manage the bio data of army persons. Army persons logging should be able to upload their bio data. The key feature of this project is that it is a onetime registration. Our project provides the facility of maintaining the details of the army persons. It also provides a requested list of candidates to recruit the students based on given query.  Administrator logging in may also search any information put up by the army persons. This project will aid Army Welfare Department.</a:t>
            </a:r>
            <a:endParaRPr lang="en-US" sz="2000" i="1" dirty="0">
              <a:latin typeface="Times New Roman" pitchFamily="18" charset="0"/>
              <a:cs typeface="Times New Roman" pitchFamily="18" charset="0"/>
            </a:endParaRPr>
          </a:p>
        </p:txBody>
      </p:sp>
      <p:sp>
        <p:nvSpPr>
          <p:cNvPr id="4" name="TextBox 3"/>
          <p:cNvSpPr txBox="1"/>
          <p:nvPr/>
        </p:nvSpPr>
        <p:spPr>
          <a:xfrm>
            <a:off x="3124200" y="838200"/>
            <a:ext cx="3505200" cy="8309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000" b="1" spc="50" dirty="0">
                <a:ln w="11430">
                  <a:noFill/>
                </a:ln>
                <a:effectLst>
                  <a:outerShdw blurRad="76200" dist="50800" dir="5400000" algn="tl" rotWithShape="0">
                    <a:srgbClr val="000000">
                      <a:alpha val="65000"/>
                    </a:srgbClr>
                  </a:outerShdw>
                </a:effectLst>
                <a:latin typeface="Times New Roman" pitchFamily="18" charset="0"/>
                <a:cs typeface="Times New Roman" pitchFamily="18" charset="0"/>
              </a:rPr>
              <a:t>INTRODUCTION</a:t>
            </a: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83668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92964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FEEDBACK</a:t>
            </a:r>
            <a:r>
              <a:rPr lang="en-US" sz="4000" b="1" spc="50" dirty="0" smtClean="0">
                <a:ln w="11430"/>
                <a:effectLst>
                  <a:outerShdw blurRad="76200" dist="50800" dir="5400000" algn="tl" rotWithShape="0">
                    <a:srgbClr val="000000">
                      <a:alpha val="65000"/>
                    </a:srgbClr>
                  </a:outerShdw>
                </a:effectLst>
              </a:rPr>
              <a:t> </a:t>
            </a:r>
            <a:r>
              <a:rPr lang="en-US" sz="4000" b="1"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TABLE</a:t>
            </a:r>
            <a:endParaRPr lang="en-US" b="1"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3056572"/>
            <a:ext cx="5943600" cy="744855"/>
          </a:xfrm>
          <a:prstGeom prst="rect">
            <a:avLst/>
          </a:prstGeom>
        </p:spPr>
      </p:pic>
    </p:spTree>
    <p:extLst>
      <p:ext uri="{BB962C8B-B14F-4D97-AF65-F5344CB8AC3E}">
        <p14:creationId xmlns:p14="http://schemas.microsoft.com/office/powerpoint/2010/main" val="5192951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438400"/>
            <a:ext cx="9296400" cy="163121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0000" b="1" i="1" spc="50" dirty="0" smtClean="0">
                <a:ln w="11430"/>
                <a:effectLst>
                  <a:outerShdw blurRad="76200" dist="50800" dir="5400000" algn="tl" rotWithShape="0">
                    <a:srgbClr val="000000">
                      <a:alpha val="65000"/>
                    </a:srgbClr>
                  </a:outerShdw>
                </a:effectLst>
              </a:rPr>
              <a:t>THANK YOU</a:t>
            </a:r>
            <a:endParaRPr lang="en-US" sz="10000" b="1" i="1" spc="50" dirty="0">
              <a:ln w="11430"/>
              <a:effectLst>
                <a:outerShdw blurRad="76200" dist="50800" dir="5400000" algn="tl" rotWithShape="0">
                  <a:srgbClr val="000000">
                    <a:alpha val="65000"/>
                  </a:srgbClr>
                </a:outerShdw>
              </a:effectLst>
            </a:endParaRPr>
          </a:p>
        </p:txBody>
      </p:sp>
      <p:sp>
        <p:nvSpPr>
          <p:cNvPr id="2" name="TextBox 1"/>
          <p:cNvSpPr txBox="1"/>
          <p:nvPr/>
        </p:nvSpPr>
        <p:spPr>
          <a:xfrm>
            <a:off x="5943600" y="4572000"/>
            <a:ext cx="3810000" cy="1231106"/>
          </a:xfrm>
          <a:prstGeom prst="rect">
            <a:avLst/>
          </a:prstGeom>
          <a:noFill/>
        </p:spPr>
        <p:txBody>
          <a:bodyPr wrap="square" rtlCol="0">
            <a:spAutoFit/>
          </a:bodyPr>
          <a:lstStyle/>
          <a:p>
            <a:r>
              <a:rPr lang="en-US" sz="2000" b="1" u="sng" dirty="0" smtClean="0"/>
              <a:t>Presented </a:t>
            </a:r>
            <a:r>
              <a:rPr lang="en-US" sz="2000" b="1" u="sng" dirty="0" smtClean="0"/>
              <a:t>by :</a:t>
            </a:r>
          </a:p>
          <a:p>
            <a:r>
              <a:rPr lang="en-US" dirty="0"/>
              <a:t> </a:t>
            </a:r>
            <a:r>
              <a:rPr lang="en-US" dirty="0" smtClean="0"/>
              <a:t>         </a:t>
            </a:r>
          </a:p>
          <a:p>
            <a:r>
              <a:rPr lang="en-US" b="1" dirty="0" err="1" smtClean="0"/>
              <a:t>Paramanand</a:t>
            </a:r>
            <a:r>
              <a:rPr lang="en-US" b="1" dirty="0" smtClean="0"/>
              <a:t> (</a:t>
            </a:r>
            <a:r>
              <a:rPr lang="en-US" b="1" dirty="0" smtClean="0">
                <a:latin typeface="Times New Roman" pitchFamily="18" charset="0"/>
                <a:cs typeface="Times New Roman" pitchFamily="18" charset="0"/>
              </a:rPr>
              <a:t>14M10014</a:t>
            </a:r>
            <a:r>
              <a:rPr lang="en-US" b="1" dirty="0" smtClean="0"/>
              <a:t>)</a:t>
            </a:r>
            <a:endParaRPr lang="en-US" b="1" dirty="0" smtClean="0"/>
          </a:p>
          <a:p>
            <a:r>
              <a:rPr lang="en-US" b="1" dirty="0" err="1" smtClean="0"/>
              <a:t>Deepa</a:t>
            </a:r>
            <a:r>
              <a:rPr lang="en-US" b="1" dirty="0" smtClean="0"/>
              <a:t>              (</a:t>
            </a:r>
            <a:r>
              <a:rPr lang="en-US" b="1" dirty="0" smtClean="0">
                <a:latin typeface="Times New Roman" pitchFamily="18" charset="0"/>
                <a:cs typeface="Times New Roman" pitchFamily="18" charset="0"/>
              </a:rPr>
              <a:t>14M10004</a:t>
            </a:r>
            <a:r>
              <a:rPr lang="en-US" b="1" dirty="0" smtClean="0"/>
              <a:t>)</a:t>
            </a:r>
            <a:endParaRPr lang="en-US" b="1" dirty="0"/>
          </a:p>
        </p:txBody>
      </p:sp>
    </p:spTree>
    <p:extLst>
      <p:ext uri="{BB962C8B-B14F-4D97-AF65-F5344CB8AC3E}">
        <p14:creationId xmlns:p14="http://schemas.microsoft.com/office/powerpoint/2010/main" val="103508289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1" y="2209800"/>
            <a:ext cx="7543800" cy="2862322"/>
          </a:xfrm>
          <a:prstGeom prst="rect">
            <a:avLst/>
          </a:prstGeom>
          <a:noFill/>
        </p:spPr>
        <p:txBody>
          <a:bodyPr wrap="square" rtlCol="0">
            <a:spAutoFit/>
          </a:bodyPr>
          <a:lstStyle/>
          <a:p>
            <a:pPr algn="just">
              <a:lnSpc>
                <a:spcPct val="150000"/>
              </a:lnSpc>
            </a:pPr>
            <a:endParaRPr lang="en-US" sz="2000" u="sng" dirty="0">
              <a:latin typeface="Times New Roman" pitchFamily="18" charset="0"/>
              <a:cs typeface="Times New Roman" pitchFamily="18" charset="0"/>
            </a:endParaRPr>
          </a:p>
          <a:p>
            <a:pPr algn="just">
              <a:lnSpc>
                <a:spcPct val="150000"/>
              </a:lnSpc>
            </a:pP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This project is a web application for the Army Welfare Department.. It is used to post the all kind of jobs for Ex-army person and to manage the profile of army persons. Army persons login should be able to upload their profile. It is used to post a notice for user.</a:t>
            </a:r>
            <a:r>
              <a:rPr lang="en-US" sz="2000" dirty="0"/>
              <a:t> </a:t>
            </a:r>
            <a:endParaRPr lang="en-US" sz="2000" i="1" dirty="0">
              <a:latin typeface="Times New Roman" pitchFamily="18" charset="0"/>
              <a:cs typeface="Times New Roman" pitchFamily="18" charset="0"/>
            </a:endParaRPr>
          </a:p>
          <a:p>
            <a:pPr algn="just">
              <a:lnSpc>
                <a:spcPct val="150000"/>
              </a:lnSpc>
            </a:pPr>
            <a:endParaRPr lang="en-US" sz="2000" dirty="0"/>
          </a:p>
        </p:txBody>
      </p:sp>
      <p:sp>
        <p:nvSpPr>
          <p:cNvPr id="3" name="TextBox 2"/>
          <p:cNvSpPr txBox="1"/>
          <p:nvPr/>
        </p:nvSpPr>
        <p:spPr>
          <a:xfrm>
            <a:off x="1600200" y="586026"/>
            <a:ext cx="6934200" cy="98488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DEFINITION</a:t>
            </a:r>
            <a:endPar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endParaRP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73773983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514600"/>
            <a:ext cx="7010400" cy="1631216"/>
          </a:xfrm>
          <a:prstGeom prst="rect">
            <a:avLst/>
          </a:prstGeom>
          <a:noFill/>
        </p:spPr>
        <p:txBody>
          <a:bodyPr wrap="square" rtlCol="0">
            <a:spAutoFit/>
            <a:scene3d>
              <a:camera prst="orthographicFront"/>
              <a:lightRig rig="soft" dir="tl">
                <a:rot lat="0" lon="0" rev="0"/>
              </a:lightRig>
            </a:scene3d>
            <a:sp3d extrusionH="57150" contourW="25400" prstMaterial="matte">
              <a:bevelT w="25400" h="55880" prst="angle"/>
              <a:contourClr>
                <a:schemeClr val="accent2">
                  <a:tint val="20000"/>
                </a:schemeClr>
              </a:contourClr>
            </a:sp3d>
          </a:bodyPr>
          <a:lstStyle/>
          <a:p>
            <a:pPr algn="ctr"/>
            <a:r>
              <a:rPr lang="en-US" sz="9600" b="1" i="1" u="sng" spc="50" dirty="0" smtClean="0">
                <a:ln w="11430">
                  <a:solidFill>
                    <a:schemeClr val="bg1"/>
                  </a:solidFill>
                </a:ln>
                <a:effectLst>
                  <a:outerShdw blurRad="38100" dist="38100" dir="2700000" algn="tl">
                    <a:srgbClr val="000000">
                      <a:alpha val="43137"/>
                    </a:srgbClr>
                  </a:outerShdw>
                </a:effectLst>
                <a:latin typeface="Times New Roman" pitchFamily="18" charset="0"/>
                <a:cs typeface="Times New Roman" pitchFamily="18" charset="0"/>
              </a:rPr>
              <a:t>ANALYSIS</a:t>
            </a:r>
            <a:endParaRPr lang="en-US" sz="9600" b="1" i="1" u="sng" spc="50" dirty="0">
              <a:ln w="11430">
                <a:solidFill>
                  <a:schemeClr val="bg1"/>
                </a:solidFill>
              </a:ln>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26920008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600201"/>
            <a:ext cx="7696199" cy="4474943"/>
          </a:xfrm>
          <a:prstGeom prst="rect">
            <a:avLst/>
          </a:prstGeom>
          <a:noFill/>
        </p:spPr>
        <p:txBody>
          <a:bodyPr wrap="square" rtlCol="0">
            <a:spAutoFit/>
          </a:bodyPr>
          <a:lstStyle/>
          <a:p>
            <a:pPr algn="ctr">
              <a:lnSpc>
                <a:spcPct val="150000"/>
              </a:lnSpc>
            </a:pPr>
            <a:endParaRPr lang="en-US" sz="3200" b="1" i="1" u="sng" dirty="0" smtClean="0">
              <a:latin typeface="Times New Roman" pitchFamily="18" charset="0"/>
              <a:cs typeface="Times New Roman" pitchFamily="18" charset="0"/>
            </a:endParaRPr>
          </a:p>
          <a:p>
            <a:pPr algn="just">
              <a:lnSpc>
                <a:spcPct val="150000"/>
              </a:lnSpc>
            </a:pPr>
            <a:r>
              <a:rPr lang="en-US" sz="2000" i="1" dirty="0">
                <a:latin typeface="Times New Roman" pitchFamily="18" charset="0"/>
                <a:cs typeface="Times New Roman" pitchFamily="18" charset="0"/>
              </a:rPr>
              <a:t>	</a:t>
            </a:r>
            <a:r>
              <a:rPr lang="en-US" sz="2000" b="1" i="1" dirty="0">
                <a:latin typeface="Times New Roman" pitchFamily="18" charset="0"/>
                <a:cs typeface="Times New Roman" pitchFamily="18" charset="0"/>
              </a:rPr>
              <a:t> </a:t>
            </a:r>
            <a:r>
              <a:rPr lang="en-US" sz="2000" i="1" dirty="0">
                <a:latin typeface="Times New Roman" pitchFamily="18" charset="0"/>
                <a:cs typeface="Times New Roman" pitchFamily="18" charset="0"/>
              </a:rPr>
              <a:t>In this type this may new one web service portal for Karnataka army welfare department. This existing system is based on army well fare, this project not yet implemented for army based pension and after retirement job offers information’s. This is maintained by army welfare department in Dharwad, as they say its need to be made available to online to register for updates and pension and new government schemes and news. Existing system was completely based on paper work based and still it needs to be updated.</a:t>
            </a:r>
            <a:r>
              <a:rPr lang="en-US" sz="2000" i="1" dirty="0" smtClean="0">
                <a:latin typeface="Times New Roman" pitchFamily="18" charset="0"/>
                <a:cs typeface="Times New Roman" pitchFamily="18" charset="0"/>
              </a:rPr>
              <a:t>.</a:t>
            </a:r>
            <a:endParaRPr lang="en-US" sz="2000" i="1" dirty="0">
              <a:latin typeface="Times New Roman" pitchFamily="18" charset="0"/>
              <a:cs typeface="Times New Roman" pitchFamily="18" charset="0"/>
            </a:endParaRPr>
          </a:p>
        </p:txBody>
      </p:sp>
      <p:sp>
        <p:nvSpPr>
          <p:cNvPr id="2" name="TextBox 1"/>
          <p:cNvSpPr txBox="1"/>
          <p:nvPr/>
        </p:nvSpPr>
        <p:spPr>
          <a:xfrm>
            <a:off x="1066800" y="1371600"/>
            <a:ext cx="7696199" cy="98488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rPr>
              <a:t>EXISTING SYSTEM</a:t>
            </a: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79801062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057401"/>
            <a:ext cx="8458200" cy="3785652"/>
          </a:xfrm>
          <a:prstGeom prst="rect">
            <a:avLst/>
          </a:prstGeom>
          <a:noFill/>
        </p:spPr>
        <p:txBody>
          <a:bodyPr wrap="square" rtlCol="0">
            <a:spAutoFit/>
          </a:bodyPr>
          <a:lstStyle/>
          <a:p>
            <a:pPr lvl="0" algn="just">
              <a:lnSpc>
                <a:spcPct val="150000"/>
              </a:lnSpc>
            </a:pPr>
            <a:endParaRPr lang="en-US" sz="2000" i="1" dirty="0" smtClean="0">
              <a:latin typeface="Times New Roman" pitchFamily="18" charset="0"/>
              <a:cs typeface="Times New Roman" pitchFamily="18" charset="0"/>
            </a:endParaRPr>
          </a:p>
          <a:p>
            <a:pPr marL="285750" lvl="0" indent="-285750" algn="just">
              <a:lnSpc>
                <a:spcPct val="150000"/>
              </a:lnSpc>
              <a:buFont typeface="Arial" pitchFamily="34" charset="0"/>
              <a:buChar char="•"/>
            </a:pPr>
            <a:r>
              <a:rPr lang="en-US" sz="2000" i="1" dirty="0" smtClean="0">
                <a:latin typeface="Times New Roman" pitchFamily="18" charset="0"/>
                <a:cs typeface="Times New Roman" pitchFamily="18" charset="0"/>
              </a:rPr>
              <a:t>Paper </a:t>
            </a:r>
            <a:r>
              <a:rPr lang="en-US" sz="2000" i="1" dirty="0">
                <a:latin typeface="Times New Roman" pitchFamily="18" charset="0"/>
                <a:cs typeface="Times New Roman" pitchFamily="18" charset="0"/>
              </a:rPr>
              <a:t>based information collection by army.</a:t>
            </a:r>
          </a:p>
          <a:p>
            <a:pPr marL="285750" lvl="0" indent="-285750" algn="just">
              <a:lnSpc>
                <a:spcPct val="150000"/>
              </a:lnSpc>
              <a:buFont typeface="Arial" pitchFamily="34" charset="0"/>
              <a:buChar char="•"/>
            </a:pPr>
            <a:r>
              <a:rPr lang="en-US" sz="2000" i="1" dirty="0">
                <a:latin typeface="Times New Roman" pitchFamily="18" charset="0"/>
                <a:cs typeface="Times New Roman" pitchFamily="18" charset="0"/>
              </a:rPr>
              <a:t>Job information’s will be posted on only office notice boards.</a:t>
            </a:r>
          </a:p>
          <a:p>
            <a:pPr marL="285750" lvl="0" indent="-285750" algn="just">
              <a:lnSpc>
                <a:spcPct val="150000"/>
              </a:lnSpc>
              <a:buFont typeface="Arial" pitchFamily="34" charset="0"/>
              <a:buChar char="•"/>
            </a:pPr>
            <a:r>
              <a:rPr lang="en-US" sz="2000" i="1" dirty="0">
                <a:latin typeface="Times New Roman" pitchFamily="18" charset="0"/>
                <a:cs typeface="Times New Roman" pitchFamily="18" charset="0"/>
              </a:rPr>
              <a:t>Government offices need to post army </a:t>
            </a:r>
            <a:r>
              <a:rPr lang="en-US" sz="2000" i="1" dirty="0" smtClean="0">
                <a:latin typeface="Times New Roman" pitchFamily="18" charset="0"/>
                <a:cs typeface="Times New Roman" pitchFamily="18" charset="0"/>
              </a:rPr>
              <a:t>jobs needs </a:t>
            </a:r>
            <a:r>
              <a:rPr lang="en-US" sz="2000" i="1" dirty="0">
                <a:latin typeface="Times New Roman" pitchFamily="18" charset="0"/>
                <a:cs typeface="Times New Roman" pitchFamily="18" charset="0"/>
              </a:rPr>
              <a:t>in paper only. </a:t>
            </a:r>
          </a:p>
          <a:p>
            <a:pPr marL="285750" lvl="0" indent="-285750" algn="just">
              <a:lnSpc>
                <a:spcPct val="150000"/>
              </a:lnSpc>
              <a:buFont typeface="Arial" pitchFamily="34" charset="0"/>
              <a:buChar char="•"/>
            </a:pPr>
            <a:r>
              <a:rPr lang="en-US" sz="2000" i="1" dirty="0">
                <a:latin typeface="Times New Roman" pitchFamily="18" charset="0"/>
                <a:cs typeface="Times New Roman" pitchFamily="18" charset="0"/>
              </a:rPr>
              <a:t>Army welfare department needs to be made online so that all works get done faster because work process here slow.</a:t>
            </a:r>
          </a:p>
          <a:p>
            <a:pPr marL="285750" lvl="0" indent="-285750" algn="just">
              <a:lnSpc>
                <a:spcPct val="150000"/>
              </a:lnSpc>
              <a:buFont typeface="Arial" pitchFamily="34" charset="0"/>
              <a:buChar char="•"/>
            </a:pPr>
            <a:r>
              <a:rPr lang="en-US" sz="2000" i="1" dirty="0">
                <a:latin typeface="Times New Roman" pitchFamily="18" charset="0"/>
                <a:cs typeface="Times New Roman" pitchFamily="18" charset="0"/>
              </a:rPr>
              <a:t>Government jobs and schemes will only be updated in newspapers by </a:t>
            </a:r>
            <a:r>
              <a:rPr lang="en-US" sz="2000" i="1" dirty="0" smtClean="0">
                <a:latin typeface="Times New Roman" pitchFamily="18" charset="0"/>
                <a:cs typeface="Times New Roman" pitchFamily="18" charset="0"/>
              </a:rPr>
              <a:t>paid.</a:t>
            </a:r>
            <a:endParaRPr lang="en-US" sz="2000" i="1" dirty="0">
              <a:latin typeface="Times New Roman" pitchFamily="18" charset="0"/>
              <a:cs typeface="Times New Roman" pitchFamily="18" charset="0"/>
            </a:endParaRPr>
          </a:p>
          <a:p>
            <a:pPr algn="just">
              <a:lnSpc>
                <a:spcPct val="150000"/>
              </a:lnSpc>
            </a:pPr>
            <a:endParaRPr lang="en-US" sz="2000" i="1" dirty="0">
              <a:latin typeface="Times New Roman" pitchFamily="18" charset="0"/>
              <a:cs typeface="Times New Roman" pitchFamily="18" charset="0"/>
            </a:endParaRPr>
          </a:p>
        </p:txBody>
      </p:sp>
      <p:sp>
        <p:nvSpPr>
          <p:cNvPr id="2" name="TextBox 1"/>
          <p:cNvSpPr txBox="1"/>
          <p:nvPr/>
        </p:nvSpPr>
        <p:spPr>
          <a:xfrm>
            <a:off x="533400" y="1377315"/>
            <a:ext cx="8915400" cy="98488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effectLst>
                  <a:outerShdw blurRad="76200" dist="50800" dir="5400000" algn="tl" rotWithShape="0">
                    <a:srgbClr val="000000">
                      <a:alpha val="65000"/>
                    </a:srgbClr>
                  </a:outerShdw>
                </a:effectLst>
              </a:rPr>
              <a:t>DISADVANTAGES OF EXISTING </a:t>
            </a:r>
            <a:r>
              <a:rPr lang="en-US" sz="4000" b="1" u="sng" spc="50" dirty="0" smtClean="0">
                <a:ln w="11430"/>
                <a:effectLst>
                  <a:outerShdw blurRad="76200" dist="50800" dir="5400000" algn="tl" rotWithShape="0">
                    <a:srgbClr val="000000">
                      <a:alpha val="65000"/>
                    </a:srgbClr>
                  </a:outerShdw>
                </a:effectLst>
              </a:rPr>
              <a:t>SYSTEM</a:t>
            </a:r>
            <a:endParaRPr lang="en-US" sz="4000" b="1" u="sng" spc="50" dirty="0">
              <a:ln w="11430"/>
              <a:effectLst>
                <a:outerShdw blurRad="76200" dist="50800" dir="5400000" algn="tl" rotWithShape="0">
                  <a:srgbClr val="000000">
                    <a:alpha val="65000"/>
                  </a:srgbClr>
                </a:outerShdw>
              </a:effectLst>
            </a:endParaRP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75256369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1" y="1371600"/>
            <a:ext cx="7543800" cy="4508927"/>
          </a:xfrm>
          <a:prstGeom prst="rect">
            <a:avLst/>
          </a:prstGeom>
          <a:noFill/>
        </p:spPr>
        <p:txBody>
          <a:bodyPr wrap="square" rtlCol="0">
            <a:spAutoFit/>
          </a:bodyPr>
          <a:lstStyle/>
          <a:p>
            <a:pPr algn="just">
              <a:lnSpc>
                <a:spcPct val="150000"/>
              </a:lnSpc>
            </a:pPr>
            <a:endParaRPr lang="en-US" i="1" dirty="0" smtClean="0">
              <a:latin typeface="Times New Roman" pitchFamily="18" charset="0"/>
              <a:cs typeface="Times New Roman" pitchFamily="18" charset="0"/>
            </a:endParaRPr>
          </a:p>
          <a:p>
            <a:pPr algn="just">
              <a:lnSpc>
                <a:spcPct val="150000"/>
              </a:lnSpc>
            </a:pPr>
            <a:r>
              <a:rPr lang="en-US" sz="2000" i="1" dirty="0">
                <a:latin typeface="Times New Roman" pitchFamily="18" charset="0"/>
                <a:cs typeface="Times New Roman" pitchFamily="18" charset="0"/>
              </a:rPr>
              <a:t>	</a:t>
            </a:r>
            <a:r>
              <a:rPr lang="en-US" sz="2000" i="1" dirty="0">
                <a:latin typeface="Times New Roman" pitchFamily="18" charset="0"/>
                <a:cs typeface="Times New Roman" pitchFamily="18" charset="0"/>
              </a:rPr>
              <a:t>Using this web application we can help track of army retired peoples information and their current status. This web application is will be helpful for admin or head offer at army welfare department in Dharwad. Basically they collect army info through papers , jobs and news updates posted on notice boards will be avoided by using this applications. It is used to post the jobs and their requirements to Ex-army people. It provide the army employment news for user. There type users may get benefits out of it.</a:t>
            </a:r>
            <a:endParaRPr lang="en-US" sz="2000" i="1" dirty="0">
              <a:latin typeface="Times New Roman" pitchFamily="18" charset="0"/>
              <a:cs typeface="Times New Roman" pitchFamily="18" charset="0"/>
            </a:endParaRPr>
          </a:p>
          <a:p>
            <a:endParaRPr lang="en-US" i="1" dirty="0">
              <a:latin typeface="Times New Roman" pitchFamily="18" charset="0"/>
              <a:cs typeface="Times New Roman" pitchFamily="18" charset="0"/>
            </a:endParaRPr>
          </a:p>
        </p:txBody>
      </p:sp>
      <p:sp>
        <p:nvSpPr>
          <p:cNvPr id="2" name="TextBox 1"/>
          <p:cNvSpPr txBox="1"/>
          <p:nvPr/>
        </p:nvSpPr>
        <p:spPr>
          <a:xfrm>
            <a:off x="1524001" y="457200"/>
            <a:ext cx="655320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rPr>
              <a:t>PROPOSED SYSTEM</a:t>
            </a:r>
          </a:p>
          <a:p>
            <a:pPr algn="ctr"/>
            <a:endParaRPr lang="en-US" sz="3200" b="1" spc="50" dirty="0">
              <a:ln w="11430"/>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2666863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2462749"/>
            <a:ext cx="7848599" cy="2862322"/>
          </a:xfrm>
          <a:prstGeom prst="rect">
            <a:avLst/>
          </a:prstGeom>
          <a:noFill/>
        </p:spPr>
        <p:txBody>
          <a:bodyPr wrap="square" rtlCol="0">
            <a:spAutoFit/>
          </a:bodyPr>
          <a:lstStyle/>
          <a:p>
            <a:pPr lvl="0" algn="just">
              <a:lnSpc>
                <a:spcPct val="150000"/>
              </a:lnSpc>
            </a:pPr>
            <a:endParaRPr lang="en-US" sz="2000" i="1" dirty="0" smtClean="0">
              <a:latin typeface="Times New Roman" pitchFamily="18" charset="0"/>
              <a:cs typeface="Times New Roman" pitchFamily="18" charset="0"/>
            </a:endParaRPr>
          </a:p>
          <a:p>
            <a:pPr marL="285750" lvl="0" indent="-285750" algn="just">
              <a:lnSpc>
                <a:spcPct val="150000"/>
              </a:lnSpc>
              <a:buFont typeface="Arial" pitchFamily="34" charset="0"/>
              <a:buChar char="•"/>
            </a:pPr>
            <a:r>
              <a:rPr lang="en-US" sz="2000" i="1" dirty="0" smtClean="0">
                <a:latin typeface="Times New Roman" pitchFamily="18" charset="0"/>
                <a:cs typeface="Times New Roman" pitchFamily="18" charset="0"/>
              </a:rPr>
              <a:t>Retired </a:t>
            </a:r>
            <a:r>
              <a:rPr lang="en-US" sz="2000" i="1" dirty="0">
                <a:latin typeface="Times New Roman" pitchFamily="18" charset="0"/>
                <a:cs typeface="Times New Roman" pitchFamily="18" charset="0"/>
              </a:rPr>
              <a:t>army persons can get all information about jobs easily.</a:t>
            </a:r>
          </a:p>
          <a:p>
            <a:pPr marL="285750" lvl="0" indent="-285750" algn="just">
              <a:lnSpc>
                <a:spcPct val="150000"/>
              </a:lnSpc>
              <a:buFont typeface="Arial" pitchFamily="34" charset="0"/>
              <a:buChar char="•"/>
            </a:pPr>
            <a:r>
              <a:rPr lang="en-US" sz="2000" i="1" dirty="0">
                <a:latin typeface="Times New Roman" pitchFamily="18" charset="0"/>
                <a:cs typeface="Times New Roman" pitchFamily="18" charset="0"/>
              </a:rPr>
              <a:t>Reduced the paper work save the time.</a:t>
            </a:r>
          </a:p>
          <a:p>
            <a:pPr marL="285750" lvl="0" indent="-285750" algn="just">
              <a:lnSpc>
                <a:spcPct val="150000"/>
              </a:lnSpc>
              <a:buFont typeface="Arial" pitchFamily="34" charset="0"/>
              <a:buChar char="•"/>
            </a:pPr>
            <a:r>
              <a:rPr lang="en-US" sz="2000" i="1" dirty="0">
                <a:latin typeface="Times New Roman" pitchFamily="18" charset="0"/>
                <a:cs typeface="Times New Roman" pitchFamily="18" charset="0"/>
              </a:rPr>
              <a:t>Government jobs and schemes will only be updated in side web portal.</a:t>
            </a:r>
          </a:p>
          <a:p>
            <a:pPr marL="285750" lvl="0" indent="-285750" algn="just">
              <a:lnSpc>
                <a:spcPct val="150000"/>
              </a:lnSpc>
              <a:buFont typeface="Arial" pitchFamily="34" charset="0"/>
              <a:buChar char="•"/>
            </a:pPr>
            <a:r>
              <a:rPr lang="en-US" sz="2000" i="1" dirty="0">
                <a:latin typeface="Times New Roman" pitchFamily="18" charset="0"/>
                <a:cs typeface="Times New Roman" pitchFamily="18" charset="0"/>
              </a:rPr>
              <a:t>Army welfare department made online so that all works get done faster.</a:t>
            </a:r>
          </a:p>
          <a:p>
            <a:pPr algn="just">
              <a:lnSpc>
                <a:spcPct val="150000"/>
              </a:lnSpc>
            </a:pPr>
            <a:endParaRPr lang="en-US" sz="2000" i="1" dirty="0">
              <a:latin typeface="Times New Roman" pitchFamily="18" charset="0"/>
              <a:cs typeface="Times New Roman" pitchFamily="18" charset="0"/>
            </a:endParaRPr>
          </a:p>
        </p:txBody>
      </p:sp>
      <p:sp>
        <p:nvSpPr>
          <p:cNvPr id="2" name="TextBox 1"/>
          <p:cNvSpPr txBox="1"/>
          <p:nvPr/>
        </p:nvSpPr>
        <p:spPr>
          <a:xfrm>
            <a:off x="0" y="1610381"/>
            <a:ext cx="99060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u="sng" spc="50" dirty="0">
                <a:ln w="11430"/>
                <a:effectLst>
                  <a:outerShdw blurRad="76200" dist="50800" dir="5400000" algn="tl" rotWithShape="0">
                    <a:srgbClr val="000000">
                      <a:alpha val="65000"/>
                    </a:srgbClr>
                  </a:outerShdw>
                </a:effectLst>
                <a:latin typeface="Times New Roman" pitchFamily="18" charset="0"/>
                <a:cs typeface="Times New Roman" pitchFamily="18" charset="0"/>
              </a:rPr>
              <a:t>ADVANTAGES OF PROPOSED </a:t>
            </a:r>
            <a:r>
              <a:rPr lang="en-US" sz="4000" b="1" u="sng" spc="50" dirty="0" smtClean="0">
                <a:ln w="11430"/>
                <a:effectLst>
                  <a:outerShdw blurRad="76200" dist="50800" dir="5400000" algn="tl" rotWithShape="0">
                    <a:srgbClr val="000000">
                      <a:alpha val="65000"/>
                    </a:srgbClr>
                  </a:outerShdw>
                </a:effectLst>
                <a:latin typeface="Times New Roman" pitchFamily="18" charset="0"/>
                <a:cs typeface="Times New Roman" pitchFamily="18" charset="0"/>
              </a:rPr>
              <a:t>SYSTEM</a:t>
            </a:r>
            <a:endParaRPr lang="en-US" sz="2800" b="1" spc="50" dirty="0">
              <a:ln w="11430"/>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33145630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590</TotalTime>
  <Words>418</Words>
  <Application>Microsoft Office PowerPoint</Application>
  <PresentationFormat>A4 Paper (210x297 mm)</PresentationFormat>
  <Paragraphs>122</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cp:lastModifiedBy>
  <cp:revision>78</cp:revision>
  <dcterms:created xsi:type="dcterms:W3CDTF">2006-08-16T00:00:00Z</dcterms:created>
  <dcterms:modified xsi:type="dcterms:W3CDTF">2017-04-18T09:43:09Z</dcterms:modified>
</cp:coreProperties>
</file>