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embeddedFontLst>
    <p:embeddedFont>
      <p:font typeface="Karl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711D74-5E45-4C72-9B6F-31A99EECD57B}">
  <a:tblStyle styleId="{27711D74-5E45-4C72-9B6F-31A99EECD57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Karl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Karl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Karla-boldItalic.fntdata"/><Relationship Id="rId30" Type="http://schemas.openxmlformats.org/officeDocument/2006/relationships/font" Target="fonts/Karl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1cb03336c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1cb03336c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f1cb03336c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b34c946d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b34c946d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-US"/>
              <a:t>o train a deep learning model, w</a:t>
            </a:r>
            <a:r>
              <a:rPr lang="en-US"/>
              <a:t>e had to create a large enough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this end: We create an abstractive summarization corpus by combining </a:t>
            </a:r>
            <a:r>
              <a:rPr lang="en-US"/>
              <a:t>existing available</a:t>
            </a:r>
            <a:r>
              <a:rPr lang="en-US"/>
              <a:t> corpora.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primarily focus on spoken document summaries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collect document-summary pairs for podcasts, talks, meetings, and news broadcast along with news article summary pairs.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total,  we collect about 1.7 Million raw document-summary pairs.</a:t>
            </a:r>
            <a:endParaRPr/>
          </a:p>
        </p:txBody>
      </p:sp>
      <p:sp>
        <p:nvSpPr>
          <p:cNvPr id="177" name="Google Shape;177;gfb34c946d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b34c946dc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b34c946dc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Since the data is gathered from multiple sources we find a mix of punctuated, formatted and unformatted document-summary pairs in the corpus.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spoken text corpora</a:t>
            </a:r>
            <a:r>
              <a:rPr lang="en-US"/>
              <a:t> usually have longer documents and are generated using Automatic Speech Recognition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transcripts are prone to errors such as speech disfluencies and generally have low information density when compared to written text.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some datasets like the TED talks and spotify dataset the talk descriptions are used as a proxy for the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summaries are filled with noisy text such as urls, and search engine keywords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address these and other issues in the dataset during the data clean up phase.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fb34c946dc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410eae1cf_0_6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410eae1cf_0_6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During the exploratory stage we focus on gathering metrics that can help characterize the datasets for our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calculate relevant metrics such as the number of tokens per document and the ratio of words to stopwords in a document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further visualize the </a:t>
            </a:r>
            <a:r>
              <a:rPr lang="en-US"/>
              <a:t>distribution</a:t>
            </a:r>
            <a:r>
              <a:rPr lang="en-US"/>
              <a:t> of the calculated </a:t>
            </a:r>
            <a:r>
              <a:rPr lang="en-US"/>
              <a:t>descriptors and arrive at strategies for cleaning up the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clean up the data we first remove document that have less than 10% word density i.e. less than 10% of the words are not stopwords.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we remove small documents and retain document and summary pairs that have at least a 100 tokens.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finally we truncate all documents greater than 16000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do not perform any additional text preprocessing such as lowercasing and punctuation removal since we want the model to generate human readable summaries.</a:t>
            </a:r>
            <a:endParaRPr/>
          </a:p>
        </p:txBody>
      </p:sp>
      <p:sp>
        <p:nvSpPr>
          <p:cNvPr id="197" name="Google Shape;197;ge410eae1cf_0_6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410eae1cf_0_6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410eae1cf_0_6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our baseline we use the text rank </a:t>
            </a:r>
            <a:r>
              <a:rPr lang="en-US"/>
              <a:t>algorithm</a:t>
            </a:r>
            <a:r>
              <a:rPr lang="en-US"/>
              <a:t> to generate extractive summaries of the documents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leverage an off the shelf implementation in spacy to generate the summaries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 we compute the rouge metric of the model on each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model performs well when extracting long document summaries.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However, we observe that the performance degrades for </a:t>
            </a:r>
            <a:r>
              <a:rPr lang="en-US"/>
              <a:t>shorter summaries.</a:t>
            </a:r>
            <a:endParaRPr/>
          </a:p>
        </p:txBody>
      </p:sp>
      <p:sp>
        <p:nvSpPr>
          <p:cNvPr id="207" name="Google Shape;207;ge410eae1cf_0_6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b2c21e8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9b2c21e8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the main abstractive </a:t>
            </a:r>
            <a:r>
              <a:rPr lang="en-US"/>
              <a:t>summarization, we use the Longformer Encoder Decoder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is a specialized variant of </a:t>
            </a:r>
            <a:r>
              <a:rPr lang="en-US"/>
              <a:t>the </a:t>
            </a:r>
            <a:r>
              <a:rPr lang="en-US"/>
              <a:t>transformer </a:t>
            </a:r>
            <a:r>
              <a:rPr lang="en-US"/>
              <a:t>architecture</a:t>
            </a:r>
            <a:r>
              <a:rPr lang="en-US"/>
              <a:t> specifically built to handle long range language modelling tasks.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key idea in the implementation is to reduce the memory complexity of the attention mechanism by introducing several novel sparse attention mechanism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improvements reduces the space and memory requirements of the attention mechanism from n-squared to 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make it </a:t>
            </a:r>
            <a:r>
              <a:rPr lang="en-US"/>
              <a:t>feasible</a:t>
            </a:r>
            <a:r>
              <a:rPr lang="en-US"/>
              <a:t> to train a model on very large sequences.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f9b2c21e8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77ebff2b3_3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77ebff2b3_3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train the model we use the huggingface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finetune the pre-trained language model on the summarization task.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train on a single GPU machine on Google Cloud Compute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fine-tune both the encoder and the decoder weights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train with a batch size of 12 with dynamically padded input and use a very low learning rate.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Each epoch takes about 20hours on a Nvidia V100 GPU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train for a total of 6 epochs and measure the model performance on the validation set after each epoch.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also generate a sample summary after each epoch to visualize the performance of the model during </a:t>
            </a:r>
            <a:r>
              <a:rPr lang="en-US"/>
              <a:t>training</a:t>
            </a:r>
            <a:r>
              <a:rPr lang="en-US"/>
              <a:t>.</a:t>
            </a:r>
            <a:endParaRPr/>
          </a:p>
        </p:txBody>
      </p:sp>
      <p:sp>
        <p:nvSpPr>
          <p:cNvPr id="227" name="Google Shape;227;g1077ebff2b3_3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77ebff2b3_3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77ebff2b3_3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our results, we measure the Rouge score of the model on the training, validation and test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Rouge is a common metric used for evaluation of summarization and machine </a:t>
            </a:r>
            <a:r>
              <a:rPr lang="en-US"/>
              <a:t>translation</a:t>
            </a:r>
            <a:r>
              <a:rPr lang="en-US"/>
              <a:t> tasks.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measures the percentage of overlapped tokens between a generated and reference summary.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model performs comparably to state-of-the-art models with a test rouge1 </a:t>
            </a:r>
            <a:r>
              <a:rPr lang="en-US"/>
              <a:t>score</a:t>
            </a:r>
            <a:r>
              <a:rPr lang="en-US"/>
              <a:t> of 37.25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077ebff2b3_3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77ebff2b3_4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77ebff2b3_4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077ebff2b3_4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77ebff2b3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77ebff2b3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077ebff2b3_2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77ebff2b3_4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77ebff2b3_4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077ebff2b3_4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1cb03336c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1cb03336c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f1cb03336c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77ebff2b3_4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77ebff2b3_4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077ebff2b3_4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79fb3cfe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79fb3cfe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079fb3cfe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b0fce5e53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b0fce5e53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fb0fce5e53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e1779084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e1779084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cfe1779084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fe1779084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fe1779084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cfe1779084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fe1779084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fe1779084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cfe1779084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77ebff2b3_6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77ebff2b3_6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077ebff2b3_6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77ebff2b3_6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77ebff2b3_6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077ebff2b3_6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fe177908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fe177908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cfe1779084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Karla"/>
              <a:buNone/>
              <a:defRPr b="0" i="0" sz="6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69240" y="90725"/>
            <a:ext cx="10780678" cy="681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4516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3"/>
          <p:cNvCxnSpPr/>
          <p:nvPr/>
        </p:nvCxnSpPr>
        <p:spPr>
          <a:xfrm>
            <a:off x="0" y="772160"/>
            <a:ext cx="12192000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400"/>
              <a:buFont typeface="Karla"/>
              <a:buNone/>
              <a:defRPr b="0" i="0" sz="3400" u="none" cap="none" strike="noStrike">
                <a:solidFill>
                  <a:srgbClr val="0C0C0C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914400" y="4215645"/>
            <a:ext cx="101928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Karla"/>
                <a:ea typeface="Karla"/>
                <a:cs typeface="Karla"/>
                <a:sym typeface="Karla"/>
              </a:rPr>
              <a:t>Joseph Kim, Malla Reddy Adaboina, Bharat Ramanathan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C0C0C"/>
                </a:solidFill>
                <a:latin typeface="Karla"/>
                <a:ea typeface="Karla"/>
                <a:cs typeface="Karla"/>
                <a:sym typeface="Karla"/>
              </a:rPr>
              <a:t>Institute for Applied Computational Science, Harvard</a:t>
            </a:r>
            <a:endParaRPr b="0" i="0" sz="1600" u="none" cap="none" strike="noStrike">
              <a:solidFill>
                <a:srgbClr val="0C0C0C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2" name="Google Shape;32;p4"/>
          <p:cNvGrpSpPr/>
          <p:nvPr/>
        </p:nvGrpSpPr>
        <p:grpSpPr>
          <a:xfrm>
            <a:off x="4866931" y="5190565"/>
            <a:ext cx="2409984" cy="1348350"/>
            <a:chOff x="3383860" y="4092499"/>
            <a:chExt cx="1774304" cy="1102997"/>
          </a:xfrm>
        </p:grpSpPr>
        <p:pic>
          <p:nvPicPr>
            <p:cNvPr descr="iacs.png" id="33" name="Google Shape;3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34" name="Google Shape;3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4"/>
          <p:cNvSpPr/>
          <p:nvPr/>
        </p:nvSpPr>
        <p:spPr>
          <a:xfrm>
            <a:off x="5387184" y="3459656"/>
            <a:ext cx="1295898" cy="647949"/>
          </a:xfrm>
          <a:prstGeom prst="rect">
            <a:avLst/>
          </a:prstGeom>
          <a:solidFill>
            <a:srgbClr val="940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AC295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1460410" y="6333189"/>
            <a:ext cx="731700" cy="52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Karla"/>
              <a:buNone/>
              <a:defRPr b="0" i="0" sz="6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0" y="772160"/>
            <a:ext cx="12192000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ctrTitle"/>
          </p:nvPr>
        </p:nvSpPr>
        <p:spPr>
          <a:xfrm>
            <a:off x="914400" y="1694902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400"/>
              <a:buFont typeface="Karla"/>
              <a:buNone/>
              <a:defRPr b="0" i="0" sz="3400" u="none" cap="none" strike="noStrike">
                <a:solidFill>
                  <a:srgbClr val="0C0C0C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914400" y="4389586"/>
            <a:ext cx="1019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Karla"/>
                <a:ea typeface="Karla"/>
                <a:cs typeface="Karla"/>
                <a:sym typeface="Karla"/>
              </a:rPr>
              <a:t>Joseph Kim, Malla Reddy Adaboina, Bharat Ramanathan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C0C0C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61" name="Google Shape;61;p9"/>
          <p:cNvGrpSpPr/>
          <p:nvPr/>
        </p:nvGrpSpPr>
        <p:grpSpPr>
          <a:xfrm>
            <a:off x="4867033" y="5190392"/>
            <a:ext cx="2410038" cy="1348304"/>
            <a:chOff x="3383860" y="4092499"/>
            <a:chExt cx="1774304" cy="1102997"/>
          </a:xfrm>
        </p:grpSpPr>
        <p:pic>
          <p:nvPicPr>
            <p:cNvPr descr="iacs.png" id="62" name="Google Shape;62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63" name="Google Shape;63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9"/>
          <p:cNvSpPr/>
          <p:nvPr/>
        </p:nvSpPr>
        <p:spPr>
          <a:xfrm>
            <a:off x="5387184" y="3459656"/>
            <a:ext cx="1296000" cy="648000"/>
          </a:xfrm>
          <a:prstGeom prst="rect">
            <a:avLst/>
          </a:prstGeom>
          <a:solidFill>
            <a:srgbClr val="940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AC215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11460410" y="6333189"/>
            <a:ext cx="731700" cy="52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outline">
  <p:cSld name="1_outlin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462893" y="638936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06093" y="6238082"/>
            <a:ext cx="844809" cy="5109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1"/>
          <p:cNvCxnSpPr/>
          <p:nvPr/>
        </p:nvCxnSpPr>
        <p:spPr>
          <a:xfrm>
            <a:off x="3930650" y="987254"/>
            <a:ext cx="4419600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1" name="Google Shape;71;p11"/>
          <p:cNvGrpSpPr/>
          <p:nvPr/>
        </p:nvGrpSpPr>
        <p:grpSpPr>
          <a:xfrm>
            <a:off x="0" y="6238082"/>
            <a:ext cx="3302003" cy="589265"/>
            <a:chOff x="464927" y="6019573"/>
            <a:chExt cx="3302003" cy="589265"/>
          </a:xfrm>
        </p:grpSpPr>
        <p:sp>
          <p:nvSpPr>
            <p:cNvPr id="72" name="Google Shape;72;p11"/>
            <p:cNvSpPr/>
            <p:nvPr/>
          </p:nvSpPr>
          <p:spPr>
            <a:xfrm>
              <a:off x="675860" y="6019573"/>
              <a:ext cx="873900" cy="4371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 txBox="1"/>
            <p:nvPr/>
          </p:nvSpPr>
          <p:spPr>
            <a:xfrm>
              <a:off x="464927" y="6097938"/>
              <a:ext cx="1296000" cy="5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AC295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1549897" y="6041219"/>
              <a:ext cx="2217033" cy="400110"/>
            </a:xfrm>
            <a:custGeom>
              <a:rect b="b" l="l" r="r" t="t"/>
              <a:pathLst>
                <a:path extrusionOk="0" fill="none" h="400110" w="2217033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extrusionOk="0" h="400110" w="2217033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Advanced Practical Data Science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Pavlos Protopapas</a:t>
              </a:r>
              <a:endParaRPr b="1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2743200" y="1821235"/>
            <a:ext cx="6794400" cy="4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2" type="body"/>
          </p:nvPr>
        </p:nvSpPr>
        <p:spPr>
          <a:xfrm>
            <a:off x="2517913" y="174690"/>
            <a:ext cx="71721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gcunhase/AMICorpusXML" TargetMode="External"/><Relationship Id="rId4" Type="http://schemas.openxmlformats.org/officeDocument/2006/relationships/hyperlink" Target="http://www1.icsi.berkeley.edu/Speech/mr/" TargetMode="External"/><Relationship Id="rId10" Type="http://schemas.openxmlformats.org/officeDocument/2006/relationships/hyperlink" Target="https://github.com/huggingface/datasets/tree/master/datasets/xsum" TargetMode="External"/><Relationship Id="rId9" Type="http://schemas.openxmlformats.org/officeDocument/2006/relationships/hyperlink" Target="https://github.com/abisee/cnn-dailymail" TargetMode="External"/><Relationship Id="rId5" Type="http://schemas.openxmlformats.org/officeDocument/2006/relationships/hyperlink" Target="https://github.com/zcgzcgzcg1/MediaSum" TargetMode="External"/><Relationship Id="rId6" Type="http://schemas.openxmlformats.org/officeDocument/2006/relationships/hyperlink" Target="https://podcastsdataset.byspotify.com/" TargetMode="External"/><Relationship Id="rId7" Type="http://schemas.openxmlformats.org/officeDocument/2006/relationships/hyperlink" Target="https://www.kaggle.com/account/login?titleType=dataset-downloads&amp;showDatasetDownloadSkip=False&amp;messageId=datasetsWelcome&amp;returnUrl=%2Frounakbanik%2Fted-talks%3Fresource%3Ddownload" TargetMode="External"/><Relationship Id="rId8" Type="http://schemas.openxmlformats.org/officeDocument/2006/relationships/hyperlink" Target="https://github.com/huggingface/datasets/tree/master/datasets/cc_new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hyperlink" Target="https://arxiv.org/pdf/2004.05150.pdf#page=9&amp;zoom=100,96,84" TargetMode="External"/><Relationship Id="rId5" Type="http://schemas.openxmlformats.org/officeDocument/2006/relationships/hyperlink" Target="https://arxiv.org/pdf/2004.05150.pdf#page=9&amp;zoom=100,96,84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FoF90VZ2KdpiEq4CU9Iw4CxU1xgU4vux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ctrTitle"/>
          </p:nvPr>
        </p:nvSpPr>
        <p:spPr>
          <a:xfrm>
            <a:off x="509650" y="628100"/>
            <a:ext cx="11201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Garble</a:t>
            </a:r>
            <a:endParaRPr b="1"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 txBox="1"/>
          <p:nvPr>
            <p:ph idx="1" type="subTitle"/>
          </p:nvPr>
        </p:nvSpPr>
        <p:spPr>
          <a:xfrm>
            <a:off x="1983050" y="2005075"/>
            <a:ext cx="82077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200">
                <a:latin typeface="Karla"/>
                <a:ea typeface="Karla"/>
                <a:cs typeface="Karla"/>
                <a:sym typeface="Karla"/>
              </a:rPr>
              <a:t>Long Audio to Short Text Summarizer</a:t>
            </a:r>
            <a:endParaRPr sz="32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Collection and 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424350" y="6105850"/>
            <a:ext cx="901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** for more details, check out the respective dataset_cards.md file for each dataset here: https://github.com/parambharat/AC215_projectgarble/tree/datasets/datasets/raw/supervised/summarization</a:t>
            </a:r>
            <a:endParaRPr/>
          </a:p>
        </p:txBody>
      </p:sp>
      <p:graphicFrame>
        <p:nvGraphicFramePr>
          <p:cNvPr id="181" name="Google Shape;181;p21"/>
          <p:cNvGraphicFramePr/>
          <p:nvPr/>
        </p:nvGraphicFramePr>
        <p:xfrm>
          <a:off x="5489963" y="1431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{27711D74-5E45-4C72-9B6F-31A99EECD57B}</a:tableStyleId>
              </a:tblPr>
              <a:tblGrid>
                <a:gridCol w="1468575"/>
                <a:gridCol w="2307475"/>
                <a:gridCol w="755600"/>
                <a:gridCol w="1065200"/>
                <a:gridCol w="808375"/>
              </a:tblGrid>
              <a:tr h="440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/>
                        </a:rPr>
                        <a:t>AMI</a:t>
                      </a:r>
                      <a:endParaRPr sz="1200" u="sng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hours of meeting transcripts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0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/>
                        </a:rPr>
                        <a:t>ICSI</a:t>
                      </a:r>
                      <a:endParaRPr sz="1200" u="sng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 hours of meeting transcripts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0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5"/>
                        </a:rPr>
                        <a:t>MediaSum</a:t>
                      </a:r>
                      <a:endParaRPr sz="1200" u="sng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400K interview transcripts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443597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0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6"/>
                        </a:rPr>
                        <a:t>Spotify</a:t>
                      </a:r>
                      <a:endParaRPr sz="1200" u="sng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100K podcast transcripts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79173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9952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9940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0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7"/>
                        </a:rPr>
                        <a:t>TedX</a:t>
                      </a:r>
                      <a:endParaRPr sz="1200" u="sng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3K TED talk transcripts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2828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0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8"/>
                        </a:rPr>
                        <a:t>CC News</a:t>
                      </a:r>
                      <a:endParaRPr sz="1200" u="sng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70K news articles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566592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70824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70825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0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9"/>
                        </a:rPr>
                        <a:t>CNN/Dailymail</a:t>
                      </a:r>
                      <a:endParaRPr sz="1200" u="sng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300K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news articles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287113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13368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11490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0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10"/>
                        </a:rPr>
                        <a:t>X-Summ</a:t>
                      </a:r>
                      <a:endParaRPr sz="1200" u="sng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200K news articles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204045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11332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11334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1583484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116124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114215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2" name="Google Shape;182;p21"/>
          <p:cNvSpPr txBox="1"/>
          <p:nvPr/>
        </p:nvSpPr>
        <p:spPr>
          <a:xfrm>
            <a:off x="424350" y="1391738"/>
            <a:ext cx="4904100" cy="4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We collect a corpus of </a:t>
            </a:r>
            <a:r>
              <a:rPr lang="en-US" sz="2100"/>
              <a:t>spoken</a:t>
            </a:r>
            <a:r>
              <a:rPr lang="en-US" sz="2100"/>
              <a:t> summarization datasets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We focus on </a:t>
            </a:r>
            <a:r>
              <a:rPr lang="en-US" sz="2100">
                <a:solidFill>
                  <a:schemeClr val="dk1"/>
                </a:solidFill>
              </a:rPr>
              <a:t>abstractive</a:t>
            </a:r>
            <a:r>
              <a:rPr lang="en-US" sz="2100"/>
              <a:t> </a:t>
            </a:r>
            <a:r>
              <a:rPr lang="en-US" sz="2100"/>
              <a:t>summarization of podcasts and talk transcripts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A Multi-domain dataset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Transcripts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Interviews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Multi-party Meetings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News Broadcasts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News Articles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Data: Quality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386950" y="1199888"/>
            <a:ext cx="76980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Documents are usually longer and have lower information density than written text.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Transcript documents are quite long i.e. &gt; 1024 tokens.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Summaries are mostly less than 500 tokens.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Talk descriptions are used as proxy for summary and are riddled with SEO keywords and links.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A mix of formatted and unformatted texts.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949" y="862988"/>
            <a:ext cx="3657600" cy="2441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269250" y="6397750"/>
            <a:ext cx="110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more details: see https://github.com/parambharat/AC215_projectgarble/blob/datasets/notebooks/dataset_eda.ipynb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4950" y="3567661"/>
            <a:ext cx="3657599" cy="2677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Analysis</a:t>
            </a:r>
            <a:endParaRPr/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23" title="Descriptive Statistics for Spotify Dataset"/>
          <p:cNvPicPr preferRelativeResize="0"/>
          <p:nvPr/>
        </p:nvPicPr>
        <p:blipFill rotWithShape="1">
          <a:blip r:embed="rId3">
            <a:alphaModFix/>
          </a:blip>
          <a:srcRect b="0" l="0" r="50022" t="5060"/>
          <a:stretch/>
        </p:blipFill>
        <p:spPr>
          <a:xfrm>
            <a:off x="5015000" y="1172225"/>
            <a:ext cx="7046098" cy="536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4864550" y="772025"/>
            <a:ext cx="70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Descriptive Statistics for Spotify Dataset</a:t>
            </a:r>
            <a:endParaRPr b="1"/>
          </a:p>
        </p:txBody>
      </p:sp>
      <p:sp>
        <p:nvSpPr>
          <p:cNvPr id="203" name="Google Shape;203;p23"/>
          <p:cNvSpPr txBox="1"/>
          <p:nvPr/>
        </p:nvSpPr>
        <p:spPr>
          <a:xfrm>
            <a:off x="269250" y="927775"/>
            <a:ext cx="46830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We tokenize the documents into sentences and words using Spacy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Collect and visualize </a:t>
            </a:r>
            <a:r>
              <a:rPr lang="en-US" sz="2100">
                <a:solidFill>
                  <a:schemeClr val="dk1"/>
                </a:solidFill>
              </a:rPr>
              <a:t>the</a:t>
            </a:r>
            <a:r>
              <a:rPr lang="en-US" sz="2100">
                <a:solidFill>
                  <a:schemeClr val="dk1"/>
                </a:solidFill>
              </a:rPr>
              <a:t> following statistics: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N</a:t>
            </a:r>
            <a:r>
              <a:rPr lang="en-US" sz="2100">
                <a:solidFill>
                  <a:schemeClr val="dk1"/>
                </a:solidFill>
              </a:rPr>
              <a:t>umber of sentences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Number of words 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Number of characters 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Number words per sentence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Number of stopwords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Fraction of non stopwords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We clean up by:</a:t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retaining documents with word density greater than 10%.</a:t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retaining documents with 100 or more tokens.</a:t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truncating all documents greater than 16,000 tokens.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Model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212275" y="1115400"/>
            <a:ext cx="6294600" cy="34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C0C0C"/>
                </a:solidFill>
              </a:rPr>
              <a:t>For our initial baseline we use an off-the-shelf Textrank model from Spacy</a:t>
            </a:r>
            <a:endParaRPr sz="2200">
              <a:solidFill>
                <a:srgbClr val="0C0C0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C0C0C"/>
                </a:solidFill>
              </a:rPr>
              <a:t>This creates extractive summaries</a:t>
            </a:r>
            <a:endParaRPr sz="2200">
              <a:solidFill>
                <a:srgbClr val="0C0C0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C0C0C"/>
                </a:solidFill>
              </a:rPr>
              <a:t>We compare and report the rouge metrics</a:t>
            </a:r>
            <a:endParaRPr sz="2200">
              <a:solidFill>
                <a:srgbClr val="0C0C0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C0C0C"/>
                </a:solidFill>
              </a:rPr>
              <a:t>Model does poorly on talks where documents are long and summaries are short</a:t>
            </a:r>
            <a:endParaRPr sz="2200"/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 b="69050" l="0" r="0" t="0"/>
          <a:stretch/>
        </p:blipFill>
        <p:spPr>
          <a:xfrm>
            <a:off x="2186275" y="4626325"/>
            <a:ext cx="9709199" cy="195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5675" y="908375"/>
            <a:ext cx="5029200" cy="2847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25" y="3420400"/>
            <a:ext cx="91440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25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</a:t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564200" y="1429275"/>
            <a:ext cx="107808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C0C0C"/>
                </a:solidFill>
              </a:rPr>
              <a:t>We use the Longformer Encoder Decoder (LED) Model for s</a:t>
            </a:r>
            <a:r>
              <a:rPr lang="en-US" sz="2100">
                <a:solidFill>
                  <a:srgbClr val="0C0C0C"/>
                </a:solidFill>
              </a:rPr>
              <a:t>ummarization task.</a:t>
            </a:r>
            <a:endParaRPr sz="21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C0C0C"/>
                </a:solidFill>
              </a:rPr>
              <a:t>It is w</a:t>
            </a:r>
            <a:r>
              <a:rPr lang="en-US" sz="2100">
                <a:solidFill>
                  <a:srgbClr val="0C0C0C"/>
                </a:solidFill>
              </a:rPr>
              <a:t>ell suited for long text summarization, </a:t>
            </a:r>
            <a:r>
              <a:rPr lang="en-US" sz="2100">
                <a:solidFill>
                  <a:srgbClr val="0C0C0C"/>
                </a:solidFill>
              </a:rPr>
              <a:t>can handle up to 16k tokens.</a:t>
            </a:r>
            <a:endParaRPr sz="21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C0C0C"/>
                </a:solidFill>
              </a:rPr>
              <a:t>It reduce the operational complexity of attention mechanism from </a:t>
            </a:r>
            <a:r>
              <a:rPr i="1" lang="en-US" sz="2100">
                <a:solidFill>
                  <a:srgbClr val="0C0C0C"/>
                </a:solidFill>
              </a:rPr>
              <a:t>O(n^2)</a:t>
            </a:r>
            <a:r>
              <a:rPr lang="en-US" sz="2100">
                <a:solidFill>
                  <a:srgbClr val="0C0C0C"/>
                </a:solidFill>
              </a:rPr>
              <a:t> to </a:t>
            </a:r>
            <a:r>
              <a:rPr i="1" lang="en-US" sz="2100">
                <a:solidFill>
                  <a:srgbClr val="0C0C0C"/>
                </a:solidFill>
              </a:rPr>
              <a:t>O(n)</a:t>
            </a:r>
            <a:endParaRPr i="1" sz="21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C0C0C"/>
                </a:solidFill>
              </a:rPr>
              <a:t>The model follows BART’s exact architecture in terms of number of layers and hidden sizes</a:t>
            </a:r>
            <a:endParaRPr i="1" sz="21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C0C0C"/>
                </a:solidFill>
              </a:rPr>
              <a:t>Introduces the following sparse attention mechanisms</a:t>
            </a:r>
            <a:endParaRPr sz="2100">
              <a:solidFill>
                <a:srgbClr val="0C0C0C"/>
              </a:solidFill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2056150" y="6118300"/>
            <a:ext cx="697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source:</a:t>
            </a:r>
            <a:r>
              <a:rPr lang="en-US" sz="11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100" u="sng">
                <a:solidFill>
                  <a:schemeClr val="hlink"/>
                </a:solidFill>
                <a:hlinkClick r:id="rId5"/>
              </a:rPr>
              <a:t>Longformer: The Long-Document Transformer, Iz Beltagy and Matthew E. Peters and Arman Cohan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26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</a:t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269250" y="1100650"/>
            <a:ext cx="6714000" cy="49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C0C0C"/>
                </a:solidFill>
              </a:rPr>
              <a:t>We store the pre-processed data in apache arrow format using huggingface datasets for fast training.</a:t>
            </a:r>
            <a:endParaRPr sz="21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C0C0C"/>
                </a:solidFill>
              </a:rPr>
              <a:t>We finetune “allenai/longformer-base-4096” model from huggingface hub.</a:t>
            </a:r>
            <a:endParaRPr sz="21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C0C0C"/>
                </a:solidFill>
              </a:rPr>
              <a:t>We train for 6 epochs and it takes 20 hours/epoch to finetune the model on a single Nvidia v100 GPU.</a:t>
            </a:r>
            <a:endParaRPr sz="21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C0C0C"/>
                </a:solidFill>
              </a:rPr>
              <a:t>We monitor the loss and rouge metrics after each epoch</a:t>
            </a:r>
            <a:endParaRPr sz="21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C0C0C"/>
                </a:solidFill>
              </a:rPr>
              <a:t>We log a sample summary after each epoch for QA</a:t>
            </a:r>
            <a:endParaRPr sz="2100">
              <a:solidFill>
                <a:srgbClr val="0C0C0C"/>
              </a:solidFill>
            </a:endParaRPr>
          </a:p>
        </p:txBody>
      </p:sp>
      <p:graphicFrame>
        <p:nvGraphicFramePr>
          <p:cNvPr id="232" name="Google Shape;232;p26"/>
          <p:cNvGraphicFramePr/>
          <p:nvPr/>
        </p:nvGraphicFramePr>
        <p:xfrm>
          <a:off x="7775775" y="110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{27711D74-5E45-4C72-9B6F-31A99EECD57B}</a:tableStyleId>
              </a:tblPr>
              <a:tblGrid>
                <a:gridCol w="862000"/>
                <a:gridCol w="907275"/>
                <a:gridCol w="1010325"/>
                <a:gridCol w="8471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1109977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84955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83197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Size(GB)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764" y="3297345"/>
            <a:ext cx="5004726" cy="26634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7086775" y="2470600"/>
            <a:ext cx="50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Dataset Size after Cleanup</a:t>
            </a:r>
            <a:endParaRPr b="1"/>
          </a:p>
        </p:txBody>
      </p:sp>
      <p:sp>
        <p:nvSpPr>
          <p:cNvPr id="235" name="Google Shape;235;p26"/>
          <p:cNvSpPr txBox="1"/>
          <p:nvPr/>
        </p:nvSpPr>
        <p:spPr>
          <a:xfrm>
            <a:off x="7086775" y="6087850"/>
            <a:ext cx="50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Model Training Parameters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900" y="3557500"/>
            <a:ext cx="51816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</a:t>
            </a:r>
            <a:endParaRPr/>
          </a:p>
        </p:txBody>
      </p:sp>
      <p:sp>
        <p:nvSpPr>
          <p:cNvPr id="243" name="Google Shape;243;p27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graphicFrame>
        <p:nvGraphicFramePr>
          <p:cNvPr id="244" name="Google Shape;244;p27"/>
          <p:cNvGraphicFramePr/>
          <p:nvPr/>
        </p:nvGraphicFramePr>
        <p:xfrm>
          <a:off x="398875" y="440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{27711D74-5E45-4C72-9B6F-31A99EECD57B}</a:tableStyleId>
              </a:tblPr>
              <a:tblGrid>
                <a:gridCol w="912850"/>
                <a:gridCol w="536925"/>
                <a:gridCol w="877000"/>
                <a:gridCol w="877000"/>
                <a:gridCol w="912850"/>
                <a:gridCol w="1431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rouge1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rouge2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rougeL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rougeLsum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38.10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22.11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35.50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36.50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33.80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37.25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14.13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34.48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5" name="Google Shape;245;p27"/>
          <p:cNvSpPr txBox="1"/>
          <p:nvPr/>
        </p:nvSpPr>
        <p:spPr>
          <a:xfrm>
            <a:off x="269250" y="1001025"/>
            <a:ext cx="11791800" cy="3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C0C0C"/>
                </a:solidFill>
              </a:rPr>
              <a:t>We measure rouge scores and report the </a:t>
            </a:r>
            <a:r>
              <a:rPr b="1" lang="en-US" sz="2100">
                <a:solidFill>
                  <a:srgbClr val="0C0C0C"/>
                </a:solidFill>
              </a:rPr>
              <a:t>F1</a:t>
            </a:r>
            <a:r>
              <a:rPr lang="en-US" sz="2100">
                <a:solidFill>
                  <a:srgbClr val="0C0C0C"/>
                </a:solidFill>
              </a:rPr>
              <a:t> values on the train, validation and test sets.</a:t>
            </a:r>
            <a:endParaRPr sz="2100">
              <a:solidFill>
                <a:srgbClr val="0C0C0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C0C0C"/>
                </a:solidFill>
              </a:rPr>
              <a:t>ROUGE</a:t>
            </a:r>
            <a:r>
              <a:rPr lang="en-US" sz="2100">
                <a:solidFill>
                  <a:srgbClr val="0C0C0C"/>
                </a:solidFill>
              </a:rPr>
              <a:t> stands for </a:t>
            </a:r>
            <a:r>
              <a:rPr b="1" lang="en-US" sz="2100">
                <a:solidFill>
                  <a:srgbClr val="0C0C0C"/>
                </a:solidFill>
              </a:rPr>
              <a:t>R</a:t>
            </a:r>
            <a:r>
              <a:rPr lang="en-US" sz="2100">
                <a:solidFill>
                  <a:srgbClr val="0C0C0C"/>
                </a:solidFill>
              </a:rPr>
              <a:t>ecall-</a:t>
            </a:r>
            <a:r>
              <a:rPr b="1" lang="en-US" sz="2100">
                <a:solidFill>
                  <a:srgbClr val="0C0C0C"/>
                </a:solidFill>
              </a:rPr>
              <a:t>O</a:t>
            </a:r>
            <a:r>
              <a:rPr lang="en-US" sz="2100">
                <a:solidFill>
                  <a:srgbClr val="0C0C0C"/>
                </a:solidFill>
              </a:rPr>
              <a:t>riented </a:t>
            </a:r>
            <a:r>
              <a:rPr b="1" lang="en-US" sz="2100">
                <a:solidFill>
                  <a:srgbClr val="0C0C0C"/>
                </a:solidFill>
              </a:rPr>
              <a:t>U</a:t>
            </a:r>
            <a:r>
              <a:rPr lang="en-US" sz="2100">
                <a:solidFill>
                  <a:srgbClr val="0C0C0C"/>
                </a:solidFill>
              </a:rPr>
              <a:t>nderstudy for </a:t>
            </a:r>
            <a:r>
              <a:rPr b="1" lang="en-US" sz="2100">
                <a:solidFill>
                  <a:srgbClr val="0C0C0C"/>
                </a:solidFill>
              </a:rPr>
              <a:t>G</a:t>
            </a:r>
            <a:r>
              <a:rPr lang="en-US" sz="2100">
                <a:solidFill>
                  <a:srgbClr val="0C0C0C"/>
                </a:solidFill>
              </a:rPr>
              <a:t>isting </a:t>
            </a:r>
            <a:r>
              <a:rPr b="1" lang="en-US" sz="2100">
                <a:solidFill>
                  <a:srgbClr val="0C0C0C"/>
                </a:solidFill>
              </a:rPr>
              <a:t>E</a:t>
            </a:r>
            <a:r>
              <a:rPr lang="en-US" sz="2100">
                <a:solidFill>
                  <a:srgbClr val="0C0C0C"/>
                </a:solidFill>
              </a:rPr>
              <a:t>valuation.</a:t>
            </a:r>
            <a:endParaRPr sz="21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C0C0C"/>
                </a:solidFill>
              </a:rPr>
              <a:t>Works by comparing an automatically produced summary against a set of reference summaries </a:t>
            </a:r>
            <a:endParaRPr sz="21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C0C0C"/>
                </a:solidFill>
              </a:rPr>
              <a:t>Rouge1</a:t>
            </a:r>
            <a:r>
              <a:rPr lang="en-US" sz="2100">
                <a:solidFill>
                  <a:srgbClr val="0C0C0C"/>
                </a:solidFill>
              </a:rPr>
              <a:t> represents the percentage of unigrams that overlap between the generated and referenced summaries.</a:t>
            </a:r>
            <a:endParaRPr sz="21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2100">
                <a:solidFill>
                  <a:srgbClr val="0C0C0C"/>
                </a:solidFill>
              </a:rPr>
              <a:t>Rouge2</a:t>
            </a:r>
            <a:r>
              <a:rPr lang="en-US" sz="2100">
                <a:solidFill>
                  <a:srgbClr val="0C0C0C"/>
                </a:solidFill>
              </a:rPr>
              <a:t> represent the percentage of bigrams that overlap between the generated and referenced summaries.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6093750" y="6338800"/>
            <a:ext cx="60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SOTA Text Summarization on CNN / DailyMail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Deployment</a:t>
            </a:r>
            <a:endParaRPr b="1"/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51975" y="1045200"/>
            <a:ext cx="4266900" cy="546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GCP Service Accounts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Enable 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Clr>
                <a:srgbClr val="292929"/>
              </a:buClr>
              <a:buSzPts val="1800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</a:rPr>
              <a:t>Service Usage API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</a:rPr>
              <a:t>Cloud Resource Manager API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</a:rPr>
              <a:t>Google Container Registry API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</a:rPr>
              <a:t>Kubernetes Engine API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</a:rPr>
              <a:t>Cloud Speech-to-Text API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</a:rPr>
              <a:t>Computer Engine API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5" name="Google Shape;2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275" y="772025"/>
            <a:ext cx="7568323" cy="59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Deployment  Cont...</a:t>
            </a:r>
            <a:endParaRPr b="1"/>
          </a:p>
        </p:txBody>
      </p:sp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53375" y="865400"/>
            <a:ext cx="4416300" cy="604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50">
                <a:highlight>
                  <a:srgbClr val="FFFFFF"/>
                </a:highlight>
              </a:rPr>
              <a:t>Kubernetes Cluster</a:t>
            </a:r>
            <a:endParaRPr sz="24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>
                <a:highlight>
                  <a:srgbClr val="FFFFFF"/>
                </a:highlight>
              </a:rPr>
              <a:t>Velocity</a:t>
            </a:r>
            <a:endParaRPr sz="21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>
                <a:highlight>
                  <a:srgbClr val="FFFFFF"/>
                </a:highlight>
              </a:rPr>
              <a:t>Abstracting the infrastructure</a:t>
            </a:r>
            <a:endParaRPr sz="21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>
                <a:highlight>
                  <a:srgbClr val="FFFFFF"/>
                </a:highlight>
              </a:rPr>
              <a:t>Efficiency</a:t>
            </a:r>
            <a:endParaRPr sz="21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>
                <a:highlight>
                  <a:srgbClr val="FFFFFF"/>
                </a:highlight>
              </a:rPr>
              <a:t>Scaling</a:t>
            </a:r>
            <a:endParaRPr sz="2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</a:endParaRPr>
          </a:p>
        </p:txBody>
      </p:sp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000" y="865400"/>
            <a:ext cx="7613000" cy="335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000" y="4029400"/>
            <a:ext cx="7655951" cy="27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r>
              <a:rPr b="1" lang="en-US"/>
              <a:t>Future Work/Improvement </a:t>
            </a:r>
            <a:endParaRPr b="1" sz="3600"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269250" y="1253325"/>
            <a:ext cx="6762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560"/>
              </a:spcBef>
              <a:spcAft>
                <a:spcPts val="0"/>
              </a:spcAft>
              <a:buClr>
                <a:srgbClr val="292929"/>
              </a:buClr>
              <a:buSzPts val="2600"/>
              <a:buChar char="•"/>
            </a:pPr>
            <a:r>
              <a:rPr lang="en-US" sz="2600">
                <a:solidFill>
                  <a:srgbClr val="292929"/>
                </a:solidFill>
                <a:highlight>
                  <a:srgbClr val="FFFFFF"/>
                </a:highlight>
              </a:rPr>
              <a:t>Improve the UI/UX</a:t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spcBef>
                <a:spcPts val="560"/>
              </a:spcBef>
              <a:spcAft>
                <a:spcPts val="0"/>
              </a:spcAft>
              <a:buClr>
                <a:srgbClr val="292929"/>
              </a:buClr>
              <a:buSzPts val="2600"/>
              <a:buChar char="•"/>
            </a:pPr>
            <a:r>
              <a:rPr lang="en-US" sz="2600">
                <a:solidFill>
                  <a:srgbClr val="292929"/>
                </a:solidFill>
                <a:highlight>
                  <a:srgbClr val="FFFFFF"/>
                </a:highlight>
              </a:rPr>
              <a:t>Improve the summarization</a:t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spcBef>
                <a:spcPts val="560"/>
              </a:spcBef>
              <a:spcAft>
                <a:spcPts val="0"/>
              </a:spcAft>
              <a:buClr>
                <a:srgbClr val="292929"/>
              </a:buClr>
              <a:buSzPts val="2600"/>
              <a:buChar char="•"/>
            </a:pPr>
            <a:r>
              <a:rPr lang="en-US" sz="2600">
                <a:solidFill>
                  <a:srgbClr val="292929"/>
                </a:solidFill>
                <a:highlight>
                  <a:srgbClr val="FFFFFF"/>
                </a:highlight>
              </a:rPr>
              <a:t>Improve the architecture</a:t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075" y="924425"/>
            <a:ext cx="4594526" cy="19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8450" y="3061050"/>
            <a:ext cx="4234301" cy="35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645150" y="4497254"/>
            <a:ext cx="10515600" cy="137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-US"/>
              <a:t>here is too much audio content, most of which are too long, for anyone to listen to all of them.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100" y="1477450"/>
            <a:ext cx="2294167" cy="6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551" y="2710212"/>
            <a:ext cx="1235588" cy="1235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9648" y="1468413"/>
            <a:ext cx="986025" cy="9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2624" y="2858061"/>
            <a:ext cx="3825856" cy="12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5443" y="1016300"/>
            <a:ext cx="3115008" cy="175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2" name="Google Shape;2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225" y="1569100"/>
            <a:ext cx="7293550" cy="33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Problem Definition (.5 min)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Solution (2.5 min)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Architecture (1 min)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Frontend &amp; Backend (1 min)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 &amp; Model - AI (2 min)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Deployment (1.5 min)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Future Work/Improvement (.5min)</a:t>
            </a:r>
            <a:endParaRPr sz="2400"/>
          </a:p>
        </p:txBody>
      </p:sp>
      <p:sp>
        <p:nvSpPr>
          <p:cNvPr id="290" name="Google Shape;290;p32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Proposed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523975" y="3591547"/>
            <a:ext cx="3492300" cy="276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1. </a:t>
            </a:r>
            <a:r>
              <a:rPr lang="en-US"/>
              <a:t>Upload audio. </a:t>
            </a:r>
            <a:endParaRPr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3760075" y="3591547"/>
            <a:ext cx="4350900" cy="276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2. Receive text summary.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8175725" y="3591546"/>
            <a:ext cx="3492300" cy="26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3. Read and profit. </a:t>
            </a:r>
            <a:endParaRPr/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325" y="4464825"/>
            <a:ext cx="1371601" cy="137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025" y="4464825"/>
            <a:ext cx="1143000" cy="1143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50375" y="4464825"/>
            <a:ext cx="1143000" cy="1143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838200" y="1500801"/>
            <a:ext cx="10515600" cy="104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</a:t>
            </a:r>
            <a:r>
              <a:rPr lang="en-US"/>
              <a:t>build an app that summarizes long audio  — with all the main ideas included!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p15" title="garble_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050" y="866425"/>
            <a:ext cx="6720409" cy="599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4575" y="936388"/>
            <a:ext cx="10497848" cy="45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350" y="2201425"/>
            <a:ext cx="6821374" cy="459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/>
          <p:nvPr/>
        </p:nvSpPr>
        <p:spPr>
          <a:xfrm>
            <a:off x="5944400" y="4840250"/>
            <a:ext cx="5730900" cy="20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1115325" y="1504325"/>
            <a:ext cx="3251100" cy="353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175" y="920888"/>
            <a:ext cx="10497848" cy="45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50" y="2130625"/>
            <a:ext cx="6821374" cy="459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/>
          <p:nvPr/>
        </p:nvSpPr>
        <p:spPr>
          <a:xfrm>
            <a:off x="7937750" y="1412175"/>
            <a:ext cx="3251100" cy="353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1150925" y="5386050"/>
            <a:ext cx="3393300" cy="20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Backend: /transcribe</a:t>
            </a:r>
            <a:endParaRPr/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5" y="849375"/>
            <a:ext cx="8153775" cy="41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950" y="4095196"/>
            <a:ext cx="8153774" cy="262625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>
            <a:off x="7055275" y="6062350"/>
            <a:ext cx="4672500" cy="29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19"/>
          <p:cNvCxnSpPr/>
          <p:nvPr/>
        </p:nvCxnSpPr>
        <p:spPr>
          <a:xfrm>
            <a:off x="433225" y="1067575"/>
            <a:ext cx="2754000" cy="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Backend: /summarize</a:t>
            </a:r>
            <a:endParaRPr/>
          </a:p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4425"/>
            <a:ext cx="6004900" cy="20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000" y="2755275"/>
            <a:ext cx="7896975" cy="42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/>
          <p:nvPr/>
        </p:nvSpPr>
        <p:spPr>
          <a:xfrm>
            <a:off x="2552900" y="1531725"/>
            <a:ext cx="2583900" cy="29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0"/>
          <p:cNvCxnSpPr/>
          <p:nvPr/>
        </p:nvCxnSpPr>
        <p:spPr>
          <a:xfrm>
            <a:off x="4904650" y="3078950"/>
            <a:ext cx="2243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0"/>
          <p:cNvSpPr/>
          <p:nvPr/>
        </p:nvSpPr>
        <p:spPr>
          <a:xfrm>
            <a:off x="2751725" y="2381550"/>
            <a:ext cx="3034800" cy="29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0"/>
          <p:cNvCxnSpPr/>
          <p:nvPr/>
        </p:nvCxnSpPr>
        <p:spPr>
          <a:xfrm>
            <a:off x="5074850" y="4935600"/>
            <a:ext cx="1624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C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C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