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57" r:id="rId2"/>
    <p:sldId id="261" r:id="rId3"/>
    <p:sldId id="262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737" autoAdjust="0"/>
  </p:normalViewPr>
  <p:slideViewPr>
    <p:cSldViewPr snapToGrid="0">
      <p:cViewPr varScale="1">
        <p:scale>
          <a:sx n="63" d="100"/>
          <a:sy n="63" d="100"/>
        </p:scale>
        <p:origin x="23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9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483F-8F6F-46E1-8AEE-044269CF200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A3598-4291-44FA-8126-429F60CA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SBrabo"/>
              </a:rPr>
              <a:t>Cellular mechanics such as its rheological properties (</a:t>
            </a:r>
            <a:r>
              <a:rPr lang="en-US" b="0" i="1" dirty="0">
                <a:solidFill>
                  <a:srgbClr val="000000"/>
                </a:solidFill>
                <a:effectLst/>
                <a:latin typeface="FSBrabo"/>
              </a:rPr>
              <a:t>e.g.</a:t>
            </a:r>
            <a:r>
              <a:rPr lang="en-US" b="0" i="0" dirty="0">
                <a:solidFill>
                  <a:srgbClr val="000000"/>
                </a:solidFill>
                <a:effectLst/>
                <a:latin typeface="FSBrabo"/>
              </a:rPr>
              <a:t> stress-strain relationships) play a vital role in biological processes such as cell growth, cell crawling, wound healing, protein regulation and cell malignancy.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FSBrab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SBrabo"/>
              </a:rPr>
              <a:t>To understand cell mechanics we first need to develop an appreciation of how cells operate in a mechanical context.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A3598-4291-44FA-8126-429F60CA7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CCA2-5BDC-4F94-A09D-42E3FF595757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9C5-B1F5-40F1-A59A-FB2124B4A7F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0664-11A2-4915-9273-5F1668BEDD0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0AD5-AB9D-4B8D-B7C3-60D1123DC908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E00F-293B-43B9-B7B8-0664C7A51A6A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33C7-6859-4AE3-B2F9-266BF39E16DD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89E2-7AA7-451A-A072-7726953588C6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F070-ECF4-4E6A-9700-832659401C49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7E8-1998-4791-9F53-DE80691786DC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F726D2-52F1-4F97-9455-8DCC268E0301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62F7-99F1-4894-BF87-556D4BE519EC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BC1EC8-62EB-4BC7-B6DD-D18417608AC4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11DB4C-1FC1-4393-81F0-52BB68634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 b="1" dirty="0"/>
              <a:t>Reformulation of Elasticity Using </a:t>
            </a:r>
            <a:r>
              <a:rPr lang="en-US" sz="7400" b="1" dirty="0" err="1"/>
              <a:t>Peridynamic</a:t>
            </a:r>
            <a:r>
              <a:rPr lang="en-US" sz="7400" b="1" dirty="0"/>
              <a:t>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Parameshwaran Pasupathy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674C0-C386-2FDA-A1C0-A5151D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211DB4C-1FC1-4393-81F0-52BB68634A2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1"/>
    </mc:Choice>
    <mc:Fallback xmlns="">
      <p:transition spd="slow" advTm="266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sz="4400" b="1" dirty="0"/>
              <a:t>Outline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36874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123D3-69F4-4D05-B5AE-00585108F3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AF0984-EFEF-1B2D-C21F-FDA6CDFB8FED}"/>
              </a:ext>
            </a:extLst>
          </p:cNvPr>
          <p:cNvSpPr txBox="1">
            <a:spLocks/>
          </p:cNvSpPr>
          <p:nvPr/>
        </p:nvSpPr>
        <p:spPr>
          <a:xfrm>
            <a:off x="743392" y="1920240"/>
            <a:ext cx="8147182" cy="4193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cs typeface="Times New Roman" panose="02020603050405020304" pitchFamily="18" charset="0"/>
              </a:rPr>
              <a:t>Motivation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Peridynamics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(PD) is a non-local extension of classical continuum mechanics (CCM) that is compatible with the physical nature of discontinuities.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Validating PD for classical continuum mechanics will allow for modeling more sophisticated, non-linear material models. </a:t>
            </a:r>
          </a:p>
          <a:p>
            <a:r>
              <a:rPr lang="en-US" sz="2400" dirty="0">
                <a:latin typeface="CMR10"/>
                <a:cs typeface="Times New Roman" panose="02020603050405020304" pitchFamily="18" charset="0"/>
              </a:rPr>
              <a:t>Implementation of PD theory with Python and Fortran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Modelled a 3D block of material under uniaxial tension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Modelled 1D beam under transverse vibration.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Conclusions</a:t>
            </a:r>
          </a:p>
          <a:p>
            <a:pPr marL="228600" lvl="2" algn="just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dirty="0"/>
          </a:p>
          <a:p>
            <a:pPr lvl="1" algn="just"/>
            <a:endParaRPr lang="en-US" sz="1250" dirty="0"/>
          </a:p>
          <a:p>
            <a:pPr lvl="1" algn="just"/>
            <a:endParaRPr lang="en-US" sz="12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D3B30-0D8A-D8EE-A5F5-784461D35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574" y="2525336"/>
            <a:ext cx="2946061" cy="2983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9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sz="4400" b="1" dirty="0"/>
              <a:t>Introduction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95591-A69D-7F7D-D93A-05C0A26D2E91}"/>
              </a:ext>
            </a:extLst>
          </p:cNvPr>
          <p:cNvSpPr txBox="1"/>
          <p:nvPr/>
        </p:nvSpPr>
        <p:spPr>
          <a:xfrm>
            <a:off x="1154083" y="1970413"/>
            <a:ext cx="7626178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PD replaces the local equilibrium equation with a non-local formulation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0DA4B5-816C-82A2-EFE3-C6F05A8B6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11" y="2752698"/>
            <a:ext cx="5045802" cy="6791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AE7EB1-4D99-B894-FB69-933FA767B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84" y="557136"/>
            <a:ext cx="2637822" cy="30623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95DB15-9440-0937-6EF5-B9DA63AF9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268" y="3814209"/>
            <a:ext cx="2266167" cy="22946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2DDB9E-15A5-0239-A581-2D8FC6779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944" y="3703529"/>
            <a:ext cx="3335744" cy="7864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D12B17-5AC2-A0A3-624B-F5547519A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9200" y="3620363"/>
            <a:ext cx="2395827" cy="9528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C3ACC6-2123-3FD5-5F3E-8AADE9940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2152" y="3647953"/>
            <a:ext cx="1192227" cy="7393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F6C33A-D058-46FD-E899-B99C79C8662D}"/>
              </a:ext>
            </a:extLst>
          </p:cNvPr>
          <p:cNvSpPr txBox="1"/>
          <p:nvPr/>
        </p:nvSpPr>
        <p:spPr>
          <a:xfrm>
            <a:off x="1855493" y="4362007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Pairwise Force Function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DFC6B9-B46C-945E-23F8-47023DCA10BF}"/>
              </a:ext>
            </a:extLst>
          </p:cNvPr>
          <p:cNvSpPr txBox="1"/>
          <p:nvPr/>
        </p:nvSpPr>
        <p:spPr>
          <a:xfrm>
            <a:off x="5084462" y="4481525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Bond stretch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8415FE-0990-B70C-7F75-0753ED8388A8}"/>
              </a:ext>
            </a:extLst>
          </p:cNvPr>
          <p:cNvSpPr txBox="1"/>
          <p:nvPr/>
        </p:nvSpPr>
        <p:spPr>
          <a:xfrm>
            <a:off x="7244489" y="4387266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Bond constant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E4895-FA0D-C499-7DF1-F123672053A8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517859" y="2787776"/>
            <a:ext cx="271710" cy="1559796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3D698B-5CB8-EEF9-EFD8-25A0B7FDD940}"/>
              </a:ext>
            </a:extLst>
          </p:cNvPr>
          <p:cNvCxnSpPr>
            <a:cxnSpLocks/>
          </p:cNvCxnSpPr>
          <p:nvPr/>
        </p:nvCxnSpPr>
        <p:spPr>
          <a:xfrm>
            <a:off x="4461863" y="4096766"/>
            <a:ext cx="257649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DF7D61-9F9C-5144-8F53-AADAA8C2A4FC}"/>
              </a:ext>
            </a:extLst>
          </p:cNvPr>
          <p:cNvCxnSpPr>
            <a:cxnSpLocks/>
          </p:cNvCxnSpPr>
          <p:nvPr/>
        </p:nvCxnSpPr>
        <p:spPr>
          <a:xfrm>
            <a:off x="7161263" y="4102658"/>
            <a:ext cx="37722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58BE4FB-039B-7E13-BB6D-1CD8AFC65C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756" y="5067774"/>
            <a:ext cx="3888119" cy="926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5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sz="4400" b="1" dirty="0"/>
              <a:t>Limitations of Bond-based </a:t>
            </a:r>
            <a:r>
              <a:rPr lang="en-US" sz="4400" b="1" dirty="0" err="1"/>
              <a:t>Peridynamics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95591-A69D-7F7D-D93A-05C0A26D2E91}"/>
              </a:ext>
            </a:extLst>
          </p:cNvPr>
          <p:cNvSpPr txBox="1"/>
          <p:nvPr/>
        </p:nvSpPr>
        <p:spPr>
          <a:xfrm>
            <a:off x="1154083" y="1970413"/>
            <a:ext cx="7626178" cy="4308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Bond constant, c depends on a single material parameter.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Bond-based PD therefore cannot freely define a Poisson’s ratio for a material.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only capture a constant Poisson’s ratio of 0.33 for two-dimensional structures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Poisson ratio for 3D structures can only be set to 0.25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Presence of surface effects at material points near the material boundary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PD bond stiffness c, is based on the assumption that the horizon of a material point is contained completely within the bulk of a body. Assumption fails for nodes near the surface.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 employs a surface correction method to mitigate the impact of surface effects.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E9982-DF99-3447-DAE7-08FC6DE5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261" y="2561330"/>
            <a:ext cx="3367859" cy="32736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5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sz="4400" b="1" dirty="0"/>
              <a:t>Time Integration Schemes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D25F5-A969-A306-8000-35410A9D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123" y="2496984"/>
            <a:ext cx="2182436" cy="992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1ED97-73E6-8BE9-3628-FE4690F39B09}"/>
              </a:ext>
            </a:extLst>
          </p:cNvPr>
          <p:cNvSpPr txBox="1"/>
          <p:nvPr/>
        </p:nvSpPr>
        <p:spPr>
          <a:xfrm>
            <a:off x="1154083" y="1970413"/>
            <a:ext cx="486277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Critical time step for the simulation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25CB-23E8-C49F-4A66-5754AF817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74" y="3460896"/>
            <a:ext cx="4768026" cy="870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F3A03-9775-97F0-47CF-FBB5937BF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197" y="4477658"/>
            <a:ext cx="2383065" cy="534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C0F9A-DB17-6124-E5AF-1628350AB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443" y="5295750"/>
            <a:ext cx="2383066" cy="4874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7F24BC-7220-E721-6B63-A1D008FF046C}"/>
              </a:ext>
            </a:extLst>
          </p:cNvPr>
          <p:cNvSpPr txBox="1"/>
          <p:nvPr/>
        </p:nvSpPr>
        <p:spPr>
          <a:xfrm>
            <a:off x="3062576" y="4096571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Accelerations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929F8-F062-78D9-9369-51192DE0BF33}"/>
              </a:ext>
            </a:extLst>
          </p:cNvPr>
          <p:cNvSpPr txBox="1"/>
          <p:nvPr/>
        </p:nvSpPr>
        <p:spPr>
          <a:xfrm>
            <a:off x="1997460" y="4886134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Velocities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2E-6AE1-50BA-D7B1-87B47962613A}"/>
              </a:ext>
            </a:extLst>
          </p:cNvPr>
          <p:cNvSpPr txBox="1"/>
          <p:nvPr/>
        </p:nvSpPr>
        <p:spPr>
          <a:xfrm>
            <a:off x="1711422" y="5677172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Displacements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D15465-A97B-E03B-955E-0151870011C1}"/>
              </a:ext>
            </a:extLst>
          </p:cNvPr>
          <p:cNvCxnSpPr/>
          <p:nvPr/>
        </p:nvCxnSpPr>
        <p:spPr>
          <a:xfrm>
            <a:off x="6355333" y="2182779"/>
            <a:ext cx="0" cy="380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14F915-A55C-2A6B-109B-F7D0F7D311AF}"/>
              </a:ext>
            </a:extLst>
          </p:cNvPr>
          <p:cNvSpPr txBox="1"/>
          <p:nvPr/>
        </p:nvSpPr>
        <p:spPr>
          <a:xfrm>
            <a:off x="6792883" y="1965889"/>
            <a:ext cx="486277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Adaptive Dynamic Relaxation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DA5A7D-E53A-9EAE-BA7F-C0B4D31E5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1253" y="2496984"/>
            <a:ext cx="4031443" cy="6202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2618F5-8523-01E8-0326-0817A30C5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0630" y="3269037"/>
            <a:ext cx="4513344" cy="677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50111FD-47DB-C566-5920-EFC2984D1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8892" y="3933297"/>
            <a:ext cx="4345082" cy="1068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D003E3-6821-6A3C-64CE-C27DB5F6EE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7902" y="4967228"/>
            <a:ext cx="2366271" cy="9477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9698BB-5B7C-19E8-E360-25E2F13F46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5952" y="5193911"/>
            <a:ext cx="1776781" cy="8579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384377-2297-7517-68FB-CEAD6DA6B682}"/>
              </a:ext>
            </a:extLst>
          </p:cNvPr>
          <p:cNvSpPr txBox="1"/>
          <p:nvPr/>
        </p:nvSpPr>
        <p:spPr>
          <a:xfrm>
            <a:off x="9292453" y="2928092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Pairwise forcing 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E45D1-DD6A-6CEC-50E4-03C826D21606}"/>
              </a:ext>
            </a:extLst>
          </p:cNvPr>
          <p:cNvSpPr txBox="1"/>
          <p:nvPr/>
        </p:nvSpPr>
        <p:spPr>
          <a:xfrm>
            <a:off x="6549123" y="2900992"/>
            <a:ext cx="274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Fictitious diagonal density matrix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0A491-B1ED-3BF4-4917-5442BBE44AD2}"/>
              </a:ext>
            </a:extLst>
          </p:cNvPr>
          <p:cNvSpPr txBox="1"/>
          <p:nvPr/>
        </p:nvSpPr>
        <p:spPr>
          <a:xfrm>
            <a:off x="9127302" y="2324479"/>
            <a:ext cx="200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Damping coefficient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758F801-7D9E-3101-2F6F-2FB15EFF4028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8270016" y="2478367"/>
            <a:ext cx="857287" cy="180989"/>
          </a:xfrm>
          <a:prstGeom prst="bentConnector3">
            <a:avLst>
              <a:gd name="adj1" fmla="val 100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44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b="1" dirty="0" err="1"/>
              <a:t>Peridynamic</a:t>
            </a:r>
            <a:r>
              <a:rPr lang="en-US" b="1" dirty="0"/>
              <a:t>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54C62-51F3-AA4F-E53C-85DC1C2B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3" y="1858768"/>
            <a:ext cx="7941365" cy="4230917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F3C8B868-DF7C-6946-AA0C-3B94FBED1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9" y="1765618"/>
            <a:ext cx="3072384" cy="1955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89405-5ECA-1F64-BC81-5194C9E0E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407" y="3854050"/>
            <a:ext cx="2023076" cy="2316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7770C9-58CB-AEC1-03AE-F3C2152FDB48}"/>
              </a:ext>
            </a:extLst>
          </p:cNvPr>
          <p:cNvSpPr txBox="1"/>
          <p:nvPr/>
        </p:nvSpPr>
        <p:spPr>
          <a:xfrm>
            <a:off x="2625427" y="5875058"/>
            <a:ext cx="368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 for building the </a:t>
            </a:r>
            <a:r>
              <a:rPr lang="en-US" sz="1400" dirty="0" err="1"/>
              <a:t>Peridynamic</a:t>
            </a:r>
            <a:r>
              <a:rPr lang="en-US" sz="1400" dirty="0"/>
              <a:t>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B9974-68B6-2F2C-E01F-6D5092F05AA4}"/>
              </a:ext>
            </a:extLst>
          </p:cNvPr>
          <p:cNvSpPr txBox="1"/>
          <p:nvPr/>
        </p:nvSpPr>
        <p:spPr>
          <a:xfrm>
            <a:off x="8511678" y="3621453"/>
            <a:ext cx="3072384" cy="3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Peridynamic</a:t>
            </a:r>
            <a:r>
              <a:rPr lang="en-US" sz="1400" dirty="0"/>
              <a:t> grid for the 3D block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94493-1CD4-8D57-4F77-2D89ADEB931D}"/>
              </a:ext>
            </a:extLst>
          </p:cNvPr>
          <p:cNvSpPr txBox="1"/>
          <p:nvPr/>
        </p:nvSpPr>
        <p:spPr>
          <a:xfrm>
            <a:off x="8086972" y="6089685"/>
            <a:ext cx="392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Arrays for identifying and storing family members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2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b="1" dirty="0"/>
              <a:t>Simulation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1BDE1-FC3B-2D30-5051-E3B87B0B3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7" y="2104665"/>
            <a:ext cx="5076913" cy="3602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91A07-9DA2-8D40-2A1F-14ABEE70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70" y="1858086"/>
            <a:ext cx="5714630" cy="4095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3C902-8E80-C966-A398-1879EFB2039F}"/>
              </a:ext>
            </a:extLst>
          </p:cNvPr>
          <p:cNvSpPr txBox="1"/>
          <p:nvPr/>
        </p:nvSpPr>
        <p:spPr>
          <a:xfrm>
            <a:off x="5682697" y="5872502"/>
            <a:ext cx="6095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Results comparing the </a:t>
            </a:r>
            <a:r>
              <a:rPr lang="en-US" sz="1400" dirty="0" err="1"/>
              <a:t>peridynamic</a:t>
            </a:r>
            <a:r>
              <a:rPr lang="en-US" sz="1400" dirty="0"/>
              <a:t> simulations for the block in tension and beam vibration with analytical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49FB3-BDDD-5723-8042-B3DCDE3B3875}"/>
              </a:ext>
            </a:extLst>
          </p:cNvPr>
          <p:cNvSpPr txBox="1"/>
          <p:nvPr/>
        </p:nvSpPr>
        <p:spPr>
          <a:xfrm>
            <a:off x="949650" y="5610892"/>
            <a:ext cx="4213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Model parameters: Block under tensile load, transverse vibration of beam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2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801F7-2253-7759-6A0D-F26C2D42F99A}"/>
              </a:ext>
            </a:extLst>
          </p:cNvPr>
          <p:cNvSpPr txBox="1"/>
          <p:nvPr/>
        </p:nvSpPr>
        <p:spPr>
          <a:xfrm>
            <a:off x="1154082" y="1970413"/>
            <a:ext cx="10058399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PD theory is able to effectively reproduce the results from CCM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Implementation developed in both Python and Fortran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(serial execution of 3D block with 10300 material points and 1000 time steps on a single node with a single task)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Python: 3.5 hours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Numba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3 hours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Fortran: 299 seconds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(serial execution of 1D bar with 1003 material points and 26000 time steps on a single node with a single task)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Python: 1 hour, 4 minutes</a:t>
            </a:r>
          </a:p>
          <a:p>
            <a:pPr marL="685800" lvl="1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Fortran: 1 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1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E52693B-20AD-1044-47BD-9BD8AEE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314861"/>
            <a:ext cx="10058400" cy="1450757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801F7-2253-7759-6A0D-F26C2D42F99A}"/>
              </a:ext>
            </a:extLst>
          </p:cNvPr>
          <p:cNvSpPr txBox="1"/>
          <p:nvPr/>
        </p:nvSpPr>
        <p:spPr>
          <a:xfrm>
            <a:off x="1154082" y="1970413"/>
            <a:ext cx="7827939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MPI version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simulations have been unsuccessful up until this point.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Peridynamics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allows for incorporating discontinuities in the structure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 term goal is to develop a full-fledged software for performing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simulations of damage in the microstructure of brain white matter.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goal is to combine the high efficiency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ease of programming in python to develop a microstructural model of damage in brain white matter.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python for pre- and post-processing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for compute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intensive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932CC-5B36-1E22-BFD3-D8A00718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234" y="1970413"/>
            <a:ext cx="2727432" cy="320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4B193-9BA3-5F5B-BAA1-85FD5B66276E}"/>
              </a:ext>
            </a:extLst>
          </p:cNvPr>
          <p:cNvSpPr txBox="1"/>
          <p:nvPr/>
        </p:nvSpPr>
        <p:spPr>
          <a:xfrm>
            <a:off x="8982021" y="5365825"/>
            <a:ext cx="31460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An illustration of axonal fibers embedded in a glial matrix using a </a:t>
            </a:r>
            <a:r>
              <a:rPr lang="en-US" sz="1400" dirty="0" err="1"/>
              <a:t>peridynamic</a:t>
            </a:r>
            <a:r>
              <a:rPr lang="en-US" sz="1400" dirty="0"/>
              <a:t> grid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7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34"/>
    </mc:Choice>
    <mc:Fallback xmlns="">
      <p:transition spd="slow" advTm="3903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5|6.3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4854</TotalTime>
  <Words>551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CMR10</vt:lpstr>
      <vt:lpstr>FSBrabo</vt:lpstr>
      <vt:lpstr>Times New Roman</vt:lpstr>
      <vt:lpstr>Retrospect</vt:lpstr>
      <vt:lpstr>Reformulation of Elasticity Using Peridynamic Theory</vt:lpstr>
      <vt:lpstr>Outline</vt:lpstr>
      <vt:lpstr>Introduction</vt:lpstr>
      <vt:lpstr>Limitations of Bond-based Peridynamics</vt:lpstr>
      <vt:lpstr>Time Integration Schemes</vt:lpstr>
      <vt:lpstr>Peridynamic Code</vt:lpstr>
      <vt:lpstr>Simulation and Results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STRESS STATES IN WHITE MATTER VIA A CONTINUUM MODEL OF 3D AXONS TETHERED TO GLIA</dc:title>
  <dc:creator>Parameshwaran Pasupathy</dc:creator>
  <cp:lastModifiedBy>Parameshwaran Pasupathy</cp:lastModifiedBy>
  <cp:revision>120</cp:revision>
  <dcterms:created xsi:type="dcterms:W3CDTF">2022-09-04T01:10:27Z</dcterms:created>
  <dcterms:modified xsi:type="dcterms:W3CDTF">2023-12-19T14:20:42Z</dcterms:modified>
</cp:coreProperties>
</file>