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2" r:id="rId5"/>
    <p:sldId id="263" r:id="rId6"/>
    <p:sldId id="264" r:id="rId7"/>
    <p:sldId id="265" r:id="rId8"/>
    <p:sldId id="283" r:id="rId9"/>
    <p:sldId id="271" r:id="rId10"/>
    <p:sldId id="266" r:id="rId11"/>
    <p:sldId id="269" r:id="rId12"/>
    <p:sldId id="274" r:id="rId13"/>
    <p:sldId id="275" r:id="rId14"/>
    <p:sldId id="276" r:id="rId15"/>
    <p:sldId id="277" r:id="rId16"/>
    <p:sldId id="279" r:id="rId17"/>
    <p:sldId id="280" r:id="rId18"/>
    <p:sldId id="278"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2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6D0F689-6234-4A95-B00D-76CC3726876C}" type="datetimeFigureOut">
              <a:rPr lang="en-IN" smtClean="0"/>
              <a:t>11-01-2024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DC56087-DF7F-479F-A666-1B5B12C7512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13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0F689-6234-4A95-B00D-76CC3726876C}"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56087-DF7F-479F-A666-1B5B12C7512F}" type="slidenum">
              <a:rPr lang="en-IN" smtClean="0"/>
              <a:t>‹#›</a:t>
            </a:fld>
            <a:endParaRPr lang="en-IN"/>
          </a:p>
        </p:txBody>
      </p:sp>
    </p:spTree>
    <p:extLst>
      <p:ext uri="{BB962C8B-B14F-4D97-AF65-F5344CB8AC3E}">
        <p14:creationId xmlns:p14="http://schemas.microsoft.com/office/powerpoint/2010/main" val="71022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0F689-6234-4A95-B00D-76CC3726876C}"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56087-DF7F-479F-A666-1B5B12C7512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894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0F689-6234-4A95-B00D-76CC3726876C}"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56087-DF7F-479F-A666-1B5B12C7512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916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0F689-6234-4A95-B00D-76CC3726876C}"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56087-DF7F-479F-A666-1B5B12C7512F}" type="slidenum">
              <a:rPr lang="en-IN" smtClean="0"/>
              <a:t>‹#›</a:t>
            </a:fld>
            <a:endParaRPr lang="en-IN"/>
          </a:p>
        </p:txBody>
      </p:sp>
    </p:spTree>
    <p:extLst>
      <p:ext uri="{BB962C8B-B14F-4D97-AF65-F5344CB8AC3E}">
        <p14:creationId xmlns:p14="http://schemas.microsoft.com/office/powerpoint/2010/main" val="1422492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0F689-6234-4A95-B00D-76CC3726876C}"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56087-DF7F-479F-A666-1B5B12C7512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4373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0F689-6234-4A95-B00D-76CC3726876C}"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56087-DF7F-479F-A666-1B5B12C7512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4363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0F689-6234-4A95-B00D-76CC3726876C}"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56087-DF7F-479F-A666-1B5B12C7512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482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0F689-6234-4A95-B00D-76CC3726876C}"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56087-DF7F-479F-A666-1B5B12C7512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972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0F689-6234-4A95-B00D-76CC3726876C}"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56087-DF7F-479F-A666-1B5B12C7512F}" type="slidenum">
              <a:rPr lang="en-IN" smtClean="0"/>
              <a:t>‹#›</a:t>
            </a:fld>
            <a:endParaRPr lang="en-IN"/>
          </a:p>
        </p:txBody>
      </p:sp>
    </p:spTree>
    <p:extLst>
      <p:ext uri="{BB962C8B-B14F-4D97-AF65-F5344CB8AC3E}">
        <p14:creationId xmlns:p14="http://schemas.microsoft.com/office/powerpoint/2010/main" val="141190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0F689-6234-4A95-B00D-76CC3726876C}"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56087-DF7F-479F-A666-1B5B12C7512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076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D0F689-6234-4A95-B00D-76CC3726876C}"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56087-DF7F-479F-A666-1B5B12C7512F}" type="slidenum">
              <a:rPr lang="en-IN" smtClean="0"/>
              <a:t>‹#›</a:t>
            </a:fld>
            <a:endParaRPr lang="en-IN"/>
          </a:p>
        </p:txBody>
      </p:sp>
    </p:spTree>
    <p:extLst>
      <p:ext uri="{BB962C8B-B14F-4D97-AF65-F5344CB8AC3E}">
        <p14:creationId xmlns:p14="http://schemas.microsoft.com/office/powerpoint/2010/main" val="233612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0F689-6234-4A95-B00D-76CC3726876C}" type="datetimeFigureOut">
              <a:rPr lang="en-IN" smtClean="0"/>
              <a:t>11-01-2024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C56087-DF7F-479F-A666-1B5B12C7512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531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0F689-6234-4A95-B00D-76CC3726876C}"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C56087-DF7F-479F-A666-1B5B12C7512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704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0F689-6234-4A95-B00D-76CC3726876C}" type="datetimeFigureOut">
              <a:rPr lang="en-IN" smtClean="0"/>
              <a:t>11-01-2024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C56087-DF7F-479F-A666-1B5B12C7512F}" type="slidenum">
              <a:rPr lang="en-IN" smtClean="0"/>
              <a:t>‹#›</a:t>
            </a:fld>
            <a:endParaRPr lang="en-IN"/>
          </a:p>
        </p:txBody>
      </p:sp>
    </p:spTree>
    <p:extLst>
      <p:ext uri="{BB962C8B-B14F-4D97-AF65-F5344CB8AC3E}">
        <p14:creationId xmlns:p14="http://schemas.microsoft.com/office/powerpoint/2010/main" val="256009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0F689-6234-4A95-B00D-76CC3726876C}"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56087-DF7F-479F-A666-1B5B12C7512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465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0F689-6234-4A95-B00D-76CC3726876C}"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56087-DF7F-479F-A666-1B5B12C7512F}" type="slidenum">
              <a:rPr lang="en-IN" smtClean="0"/>
              <a:t>‹#›</a:t>
            </a:fld>
            <a:endParaRPr lang="en-IN"/>
          </a:p>
        </p:txBody>
      </p:sp>
    </p:spTree>
    <p:extLst>
      <p:ext uri="{BB962C8B-B14F-4D97-AF65-F5344CB8AC3E}">
        <p14:creationId xmlns:p14="http://schemas.microsoft.com/office/powerpoint/2010/main" val="403365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D0F689-6234-4A95-B00D-76CC3726876C}" type="datetimeFigureOut">
              <a:rPr lang="en-IN" smtClean="0"/>
              <a:t>11-01-2024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C56087-DF7F-479F-A666-1B5B12C7512F}" type="slidenum">
              <a:rPr lang="en-IN" smtClean="0"/>
              <a:t>‹#›</a:t>
            </a:fld>
            <a:endParaRPr lang="en-IN"/>
          </a:p>
        </p:txBody>
      </p:sp>
    </p:spTree>
    <p:extLst>
      <p:ext uri="{BB962C8B-B14F-4D97-AF65-F5344CB8AC3E}">
        <p14:creationId xmlns:p14="http://schemas.microsoft.com/office/powerpoint/2010/main" val="261273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7A4CD3-AE1B-029B-0196-CF556CA2E805}"/>
              </a:ext>
            </a:extLst>
          </p:cNvPr>
          <p:cNvPicPr>
            <a:picLocks noChangeAspect="1"/>
          </p:cNvPicPr>
          <p:nvPr/>
        </p:nvPicPr>
        <p:blipFill rotWithShape="1">
          <a:blip r:embed="rId2"/>
          <a:srcRect l="14338" t="8877" r="24486" b="26233"/>
          <a:stretch/>
        </p:blipFill>
        <p:spPr>
          <a:xfrm>
            <a:off x="2174239" y="1402080"/>
            <a:ext cx="7843520" cy="4165600"/>
          </a:xfrm>
          <a:prstGeom prst="rect">
            <a:avLst/>
          </a:prstGeom>
        </p:spPr>
      </p:pic>
      <p:sp>
        <p:nvSpPr>
          <p:cNvPr id="2" name="Title 1">
            <a:extLst>
              <a:ext uri="{FF2B5EF4-FFF2-40B4-BE49-F238E27FC236}">
                <a16:creationId xmlns:a16="http://schemas.microsoft.com/office/drawing/2014/main" id="{92D8D6F2-2B7E-B18E-7E59-3021F787D601}"/>
              </a:ext>
            </a:extLst>
          </p:cNvPr>
          <p:cNvSpPr>
            <a:spLocks noGrp="1"/>
          </p:cNvSpPr>
          <p:nvPr>
            <p:ph type="ctrTitle"/>
          </p:nvPr>
        </p:nvSpPr>
        <p:spPr>
          <a:xfrm>
            <a:off x="2688165" y="2190107"/>
            <a:ext cx="6815669" cy="1515533"/>
          </a:xfrm>
        </p:spPr>
        <p:txBody>
          <a:bodyPr>
            <a:normAutofit/>
          </a:bodyPr>
          <a:lstStyle/>
          <a:p>
            <a:r>
              <a:rPr lang="en-US" sz="3600" dirty="0">
                <a:solidFill>
                  <a:schemeClr val="bg1"/>
                </a:solidFill>
              </a:rPr>
              <a:t>Network Intrusion Detection System</a:t>
            </a:r>
            <a:endParaRPr lang="en-IN" sz="3600" dirty="0">
              <a:solidFill>
                <a:schemeClr val="bg1"/>
              </a:solidFill>
            </a:endParaRPr>
          </a:p>
        </p:txBody>
      </p:sp>
      <p:sp>
        <p:nvSpPr>
          <p:cNvPr id="4" name="TextBox 3">
            <a:extLst>
              <a:ext uri="{FF2B5EF4-FFF2-40B4-BE49-F238E27FC236}">
                <a16:creationId xmlns:a16="http://schemas.microsoft.com/office/drawing/2014/main" id="{C8947CC8-9CB7-4404-FA43-4CA246FB49EC}"/>
              </a:ext>
            </a:extLst>
          </p:cNvPr>
          <p:cNvSpPr txBox="1"/>
          <p:nvPr/>
        </p:nvSpPr>
        <p:spPr>
          <a:xfrm>
            <a:off x="8836838" y="5491716"/>
            <a:ext cx="3759200" cy="1477328"/>
          </a:xfrm>
          <a:prstGeom prst="rect">
            <a:avLst/>
          </a:prstGeom>
          <a:noFill/>
        </p:spPr>
        <p:txBody>
          <a:bodyPr wrap="square" rtlCol="0">
            <a:spAutoFit/>
          </a:bodyPr>
          <a:lstStyle/>
          <a:p>
            <a:r>
              <a:rPr lang="en-US" dirty="0"/>
              <a:t>By:</a:t>
            </a:r>
          </a:p>
          <a:p>
            <a:r>
              <a:rPr lang="en-US" dirty="0"/>
              <a:t>U.Rohith(9920004138)</a:t>
            </a:r>
          </a:p>
          <a:p>
            <a:r>
              <a:rPr lang="en-US" dirty="0"/>
              <a:t>P.Lakshmi Chaitanya(9920004261)</a:t>
            </a:r>
          </a:p>
          <a:p>
            <a:r>
              <a:rPr lang="en-US" dirty="0"/>
              <a:t>U.Anil Kumar(9920004263)</a:t>
            </a:r>
          </a:p>
          <a:p>
            <a:r>
              <a:rPr lang="en-US" dirty="0"/>
              <a:t>K Paramesh(9920004808)</a:t>
            </a:r>
            <a:endParaRPr lang="en-IN" dirty="0"/>
          </a:p>
        </p:txBody>
      </p:sp>
    </p:spTree>
    <p:extLst>
      <p:ext uri="{BB962C8B-B14F-4D97-AF65-F5344CB8AC3E}">
        <p14:creationId xmlns:p14="http://schemas.microsoft.com/office/powerpoint/2010/main" val="258275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D9F57A-E721-2F52-C11F-42D3E7D40D17}"/>
              </a:ext>
            </a:extLst>
          </p:cNvPr>
          <p:cNvPicPr>
            <a:picLocks noGrp="1" noChangeAspect="1"/>
          </p:cNvPicPr>
          <p:nvPr>
            <p:ph idx="1"/>
          </p:nvPr>
        </p:nvPicPr>
        <p:blipFill rotWithShape="1">
          <a:blip r:embed="rId2"/>
          <a:srcRect l="56944" t="34875" r="18230" b="22072"/>
          <a:stretch/>
        </p:blipFill>
        <p:spPr>
          <a:xfrm>
            <a:off x="1026160" y="796713"/>
            <a:ext cx="5069840" cy="4980094"/>
          </a:xfrm>
        </p:spPr>
      </p:pic>
      <p:pic>
        <p:nvPicPr>
          <p:cNvPr id="8" name="Picture 7">
            <a:extLst>
              <a:ext uri="{FF2B5EF4-FFF2-40B4-BE49-F238E27FC236}">
                <a16:creationId xmlns:a16="http://schemas.microsoft.com/office/drawing/2014/main" id="{634A9F30-0DFE-830F-8FF8-44A9215D4C67}"/>
              </a:ext>
            </a:extLst>
          </p:cNvPr>
          <p:cNvPicPr>
            <a:picLocks noChangeAspect="1"/>
          </p:cNvPicPr>
          <p:nvPr/>
        </p:nvPicPr>
        <p:blipFill rotWithShape="1">
          <a:blip r:embed="rId3"/>
          <a:srcRect l="37667" t="10222" r="39333" b="47111"/>
          <a:stretch/>
        </p:blipFill>
        <p:spPr>
          <a:xfrm>
            <a:off x="6096000" y="658706"/>
            <a:ext cx="5069840" cy="5256108"/>
          </a:xfrm>
          <a:prstGeom prst="rect">
            <a:avLst/>
          </a:prstGeom>
        </p:spPr>
      </p:pic>
    </p:spTree>
    <p:extLst>
      <p:ext uri="{BB962C8B-B14F-4D97-AF65-F5344CB8AC3E}">
        <p14:creationId xmlns:p14="http://schemas.microsoft.com/office/powerpoint/2010/main" val="238797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4C5BCD-3B24-F48D-3525-76CB174803C9}"/>
              </a:ext>
            </a:extLst>
          </p:cNvPr>
          <p:cNvPicPr>
            <a:picLocks noChangeAspect="1"/>
          </p:cNvPicPr>
          <p:nvPr/>
        </p:nvPicPr>
        <p:blipFill rotWithShape="1">
          <a:blip r:embed="rId2"/>
          <a:srcRect l="32585" t="4889" r="33083" b="13333"/>
          <a:stretch/>
        </p:blipFill>
        <p:spPr>
          <a:xfrm>
            <a:off x="3738880" y="624840"/>
            <a:ext cx="4185920" cy="5608320"/>
          </a:xfrm>
          <a:prstGeom prst="rect">
            <a:avLst/>
          </a:prstGeom>
        </p:spPr>
      </p:pic>
    </p:spTree>
    <p:extLst>
      <p:ext uri="{BB962C8B-B14F-4D97-AF65-F5344CB8AC3E}">
        <p14:creationId xmlns:p14="http://schemas.microsoft.com/office/powerpoint/2010/main" val="79504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70E7-9807-67AE-3AC7-FE189759A328}"/>
              </a:ext>
            </a:extLst>
          </p:cNvPr>
          <p:cNvSpPr>
            <a:spLocks noGrp="1"/>
          </p:cNvSpPr>
          <p:nvPr>
            <p:ph type="title"/>
          </p:nvPr>
        </p:nvSpPr>
        <p:spPr/>
        <p:txBody>
          <a:bodyPr>
            <a:normAutofit fontScale="90000"/>
          </a:bodyPr>
          <a:lstStyle/>
          <a:p>
            <a:r>
              <a:rPr lang="en-US" sz="4000" dirty="0"/>
              <a:t>Data Collection and Preprocessing:</a:t>
            </a:r>
            <a:br>
              <a:rPr lang="en-IN" sz="4000" dirty="0"/>
            </a:br>
            <a:endParaRPr lang="en-IN" sz="4000" dirty="0"/>
          </a:p>
        </p:txBody>
      </p:sp>
      <p:sp>
        <p:nvSpPr>
          <p:cNvPr id="3" name="Content Placeholder 2">
            <a:extLst>
              <a:ext uri="{FF2B5EF4-FFF2-40B4-BE49-F238E27FC236}">
                <a16:creationId xmlns:a16="http://schemas.microsoft.com/office/drawing/2014/main" id="{4A9BEF5E-1FA5-27A5-41B2-8E85548E50B8}"/>
              </a:ext>
            </a:extLst>
          </p:cNvPr>
          <p:cNvSpPr>
            <a:spLocks noGrp="1"/>
          </p:cNvSpPr>
          <p:nvPr>
            <p:ph idx="1"/>
          </p:nvPr>
        </p:nvSpPr>
        <p:spPr>
          <a:xfrm>
            <a:off x="1295401" y="2011680"/>
            <a:ext cx="9601196" cy="4744720"/>
          </a:xfrm>
        </p:spPr>
        <p:txBody>
          <a:bodyPr>
            <a:normAutofit fontScale="47500" lnSpcReduction="20000"/>
          </a:bodyPr>
          <a:lstStyle/>
          <a:p>
            <a:pPr marL="6350" marR="228600" indent="-6350" algn="just">
              <a:lnSpc>
                <a:spcPct val="150000"/>
              </a:lnSpc>
              <a:spcBef>
                <a:spcPts val="1680"/>
              </a:spcBef>
              <a:spcAft>
                <a:spcPts val="0"/>
              </a:spcAft>
              <a:tabLst>
                <a:tab pos="571500" algn="l"/>
                <a:tab pos="1714500" algn="l"/>
                <a:tab pos="5490210" algn="r"/>
              </a:tabLst>
            </a:pPr>
            <a:r>
              <a:rPr lang="en-US" sz="2500" b="1" spc="-10" dirty="0">
                <a:solidFill>
                  <a:srgbClr val="000000"/>
                </a:solidFill>
                <a:effectLst/>
                <a:latin typeface="Times New Roman" panose="02020603050405020304" pitchFamily="18" charset="0"/>
                <a:ea typeface="Times New Roman" panose="02020603050405020304" pitchFamily="18" charset="0"/>
              </a:rPr>
              <a:t>Data Collection and Preprocessing:</a:t>
            </a:r>
            <a:endParaRPr lang="en-IN" sz="2500" dirty="0">
              <a:solidFill>
                <a:srgbClr val="000000"/>
              </a:solidFill>
              <a:effectLst/>
              <a:latin typeface="Times New Roman" panose="02020603050405020304" pitchFamily="18" charset="0"/>
              <a:ea typeface="Times New Roman" panose="02020603050405020304" pitchFamily="18" charset="0"/>
            </a:endParaRPr>
          </a:p>
          <a:p>
            <a:pPr marL="0" marR="228600" indent="0" algn="just">
              <a:lnSpc>
                <a:spcPct val="150000"/>
              </a:lnSpc>
              <a:spcBef>
                <a:spcPts val="1680"/>
              </a:spcBef>
              <a:spcAft>
                <a:spcPts val="0"/>
              </a:spcAft>
              <a:buNone/>
              <a:tabLst>
                <a:tab pos="571500" algn="l"/>
                <a:tab pos="1714500" algn="l"/>
                <a:tab pos="5490210" algn="r"/>
              </a:tabLst>
            </a:pPr>
            <a:r>
              <a:rPr lang="en-US" sz="2500" spc="-10" dirty="0">
                <a:solidFill>
                  <a:srgbClr val="000000"/>
                </a:solidFill>
                <a:effectLst/>
                <a:latin typeface="Times New Roman" panose="02020603050405020304" pitchFamily="18" charset="0"/>
                <a:ea typeface="Times New Roman" panose="02020603050405020304" pitchFamily="18" charset="0"/>
              </a:rPr>
              <a:t>Gather network traffic data from various sources, such as network logs or packet capture. Preprocess the data by cleaning, normalizing, and extracting relevant features for CNN-based analysis.</a:t>
            </a:r>
            <a:endParaRPr lang="en-IN" sz="2500" dirty="0">
              <a:solidFill>
                <a:srgbClr val="000000"/>
              </a:solidFill>
              <a:effectLst/>
              <a:latin typeface="Times New Roman" panose="02020603050405020304" pitchFamily="18" charset="0"/>
              <a:ea typeface="Times New Roman" panose="02020603050405020304" pitchFamily="18" charset="0"/>
            </a:endParaRPr>
          </a:p>
          <a:p>
            <a:pPr marL="0" marR="228600" indent="0" algn="just">
              <a:lnSpc>
                <a:spcPct val="150000"/>
              </a:lnSpc>
              <a:spcBef>
                <a:spcPts val="1680"/>
              </a:spcBef>
              <a:spcAft>
                <a:spcPts val="0"/>
              </a:spcAft>
              <a:buNone/>
              <a:tabLst>
                <a:tab pos="571500" algn="l"/>
                <a:tab pos="1714500" algn="l"/>
                <a:tab pos="5490210" algn="r"/>
              </a:tabLst>
            </a:pPr>
            <a:r>
              <a:rPr lang="en-US" sz="2500" b="1" spc="-10" dirty="0">
                <a:solidFill>
                  <a:srgbClr val="000000"/>
                </a:solidFill>
                <a:effectLst/>
                <a:latin typeface="Times New Roman" panose="02020603050405020304" pitchFamily="18" charset="0"/>
                <a:ea typeface="Times New Roman" panose="02020603050405020304" pitchFamily="18" charset="0"/>
              </a:rPr>
              <a:t>DATASET</a:t>
            </a:r>
            <a:endParaRPr lang="en-IN" sz="2500" dirty="0">
              <a:solidFill>
                <a:srgbClr val="000000"/>
              </a:solidFill>
              <a:effectLst/>
              <a:latin typeface="Times New Roman" panose="02020603050405020304" pitchFamily="18" charset="0"/>
              <a:ea typeface="Times New Roman" panose="02020603050405020304" pitchFamily="18" charset="0"/>
            </a:endParaRPr>
          </a:p>
          <a:p>
            <a:pPr marL="0" marR="228600" indent="0" algn="just">
              <a:lnSpc>
                <a:spcPct val="150000"/>
              </a:lnSpc>
              <a:spcBef>
                <a:spcPts val="1680"/>
              </a:spcBef>
              <a:spcAft>
                <a:spcPts val="0"/>
              </a:spcAft>
              <a:buNone/>
              <a:tabLst>
                <a:tab pos="571500" algn="l"/>
                <a:tab pos="1714500" algn="l"/>
                <a:tab pos="5490210" algn="r"/>
              </a:tabLst>
            </a:pPr>
            <a:r>
              <a:rPr lang="en-US" sz="2500" b="1" spc="-10" dirty="0">
                <a:solidFill>
                  <a:srgbClr val="000000"/>
                </a:solidFill>
                <a:effectLst/>
                <a:latin typeface="Times New Roman" panose="02020603050405020304" pitchFamily="18" charset="0"/>
                <a:ea typeface="Times New Roman" panose="02020603050405020304" pitchFamily="18" charset="0"/>
              </a:rPr>
              <a:t>NSL_KDD DATA SET</a:t>
            </a:r>
            <a:endParaRPr lang="en-IN" sz="2500" dirty="0">
              <a:solidFill>
                <a:srgbClr val="000000"/>
              </a:solidFill>
              <a:effectLst/>
              <a:latin typeface="Times New Roman" panose="02020603050405020304" pitchFamily="18" charset="0"/>
              <a:ea typeface="Times New Roman" panose="02020603050405020304" pitchFamily="18" charset="0"/>
            </a:endParaRPr>
          </a:p>
          <a:p>
            <a:pPr marL="6350" marR="228600" indent="-6350" algn="just">
              <a:lnSpc>
                <a:spcPct val="150000"/>
              </a:lnSpc>
              <a:spcBef>
                <a:spcPts val="1680"/>
              </a:spcBef>
              <a:spcAft>
                <a:spcPts val="0"/>
              </a:spcAft>
              <a:tabLst>
                <a:tab pos="571500" algn="l"/>
                <a:tab pos="1714500" algn="l"/>
                <a:tab pos="5490210" algn="r"/>
              </a:tabLst>
            </a:pPr>
            <a:r>
              <a:rPr lang="en-US" sz="2500" b="1" spc="-10" dirty="0">
                <a:solidFill>
                  <a:srgbClr val="000000"/>
                </a:solidFill>
                <a:effectLst/>
                <a:latin typeface="Times New Roman" panose="02020603050405020304" pitchFamily="18" charset="0"/>
                <a:ea typeface="Times New Roman" panose="02020603050405020304" pitchFamily="18" charset="0"/>
              </a:rPr>
              <a:t>Input Variables</a:t>
            </a:r>
            <a:r>
              <a:rPr lang="en-US" sz="2500" spc="-10" dirty="0">
                <a:solidFill>
                  <a:srgbClr val="000000"/>
                </a:solidFill>
                <a:effectLst/>
                <a:latin typeface="Times New Roman" panose="02020603050405020304" pitchFamily="18" charset="0"/>
                <a:ea typeface="Times New Roman" panose="02020603050405020304" pitchFamily="18" charset="0"/>
              </a:rPr>
              <a:t>:</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spc="-10" dirty="0">
                <a:solidFill>
                  <a:srgbClr val="000000"/>
                </a:solidFill>
                <a:effectLst/>
                <a:latin typeface="Times New Roman" panose="02020603050405020304" pitchFamily="18" charset="0"/>
                <a:ea typeface="Times New Roman" panose="02020603050405020304" pitchFamily="18" charset="0"/>
              </a:rPr>
              <a:t>'</a:t>
            </a:r>
            <a:r>
              <a:rPr lang="en-US" sz="2500" spc="-10" dirty="0" err="1">
                <a:solidFill>
                  <a:srgbClr val="000000"/>
                </a:solidFill>
                <a:effectLst/>
                <a:latin typeface="Times New Roman" panose="02020603050405020304" pitchFamily="18" charset="0"/>
                <a:ea typeface="Times New Roman" panose="02020603050405020304" pitchFamily="18" charset="0"/>
              </a:rPr>
              <a:t>dst_host_srv_serror_rate</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service_ecr_i</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flag_RSTO</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service_urh_i</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flag_OTH</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dst_host_serror_rate</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diff_srv_rate</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dst_host_same_src_port_rate</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serror_rate</a:t>
            </a:r>
            <a:r>
              <a:rPr lang="en-US" sz="2500" spc="-10" dirty="0">
                <a:solidFill>
                  <a:srgbClr val="000000"/>
                </a:solidFill>
                <a:effectLst/>
                <a:latin typeface="Times New Roman" panose="02020603050405020304" pitchFamily="18" charset="0"/>
                <a:ea typeface="Times New Roman" panose="02020603050405020304" pitchFamily="18" charset="0"/>
              </a:rPr>
              <a:t>', 'flag_RSTOS0', '</a:t>
            </a:r>
            <a:r>
              <a:rPr lang="en-US" sz="2500" spc="-10" dirty="0" err="1">
                <a:solidFill>
                  <a:srgbClr val="000000"/>
                </a:solidFill>
                <a:effectLst/>
                <a:latin typeface="Times New Roman" panose="02020603050405020304" pitchFamily="18" charset="0"/>
                <a:ea typeface="Times New Roman" panose="02020603050405020304" pitchFamily="18" charset="0"/>
              </a:rPr>
              <a:t>wrong_fragment</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protocol_type_icmp</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logged_in</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srv_serror_rate</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dst_host_same_srv_rate</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flag_RSTR</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is_host_login</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is_guest_login</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srv_diff_host_rate</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service_eco_i</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flag_REJ</a:t>
            </a:r>
            <a:r>
              <a:rPr lang="en-US" sz="2500" spc="-10" dirty="0">
                <a:solidFill>
                  <a:srgbClr val="000000"/>
                </a:solidFill>
                <a:effectLst/>
                <a:latin typeface="Times New Roman" panose="02020603050405020304" pitchFamily="18" charset="0"/>
                <a:ea typeface="Times New Roman" panose="02020603050405020304" pitchFamily="18" charset="0"/>
              </a:rPr>
              <a:t>',  'flag_S0', '</a:t>
            </a:r>
            <a:r>
              <a:rPr lang="en-US" sz="2500" spc="-10" dirty="0" err="1">
                <a:solidFill>
                  <a:srgbClr val="000000"/>
                </a:solidFill>
                <a:effectLst/>
                <a:latin typeface="Times New Roman" panose="02020603050405020304" pitchFamily="18" charset="0"/>
                <a:ea typeface="Times New Roman" panose="02020603050405020304" pitchFamily="18" charset="0"/>
              </a:rPr>
              <a:t>service_red_i</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dst_host_srv_count</a:t>
            </a:r>
            <a:r>
              <a:rPr lang="en-US" sz="2500" spc="-10" dirty="0">
                <a:solidFill>
                  <a:srgbClr val="000000"/>
                </a:solidFill>
                <a:effectLst/>
                <a:latin typeface="Times New Roman" panose="02020603050405020304" pitchFamily="18" charset="0"/>
                <a:ea typeface="Times New Roman" panose="02020603050405020304" pitchFamily="18" charset="0"/>
              </a:rPr>
              <a:t>', 'count',   '</a:t>
            </a:r>
            <a:r>
              <a:rPr lang="en-US" sz="2500" spc="-10" dirty="0" err="1">
                <a:solidFill>
                  <a:srgbClr val="000000"/>
                </a:solidFill>
                <a:effectLst/>
                <a:latin typeface="Times New Roman" panose="02020603050405020304" pitchFamily="18" charset="0"/>
                <a:ea typeface="Times New Roman" panose="02020603050405020304" pitchFamily="18" charset="0"/>
              </a:rPr>
              <a:t>same_srv_rate</a:t>
            </a:r>
            <a:r>
              <a:rPr lang="en-US" sz="2500" spc="-10" dirty="0">
                <a:solidFill>
                  <a:srgbClr val="000000"/>
                </a:solidFill>
                <a:effectLst/>
                <a:latin typeface="Times New Roman" panose="02020603050405020304" pitchFamily="18" charset="0"/>
                <a:ea typeface="Times New Roman" panose="02020603050405020304" pitchFamily="18" charset="0"/>
              </a:rPr>
              <a:t>', 'service_pop_3', '</a:t>
            </a:r>
            <a:r>
              <a:rPr lang="en-US" sz="2500" spc="-10" dirty="0" err="1">
                <a:solidFill>
                  <a:srgbClr val="000000"/>
                </a:solidFill>
                <a:effectLst/>
                <a:latin typeface="Times New Roman" panose="02020603050405020304" pitchFamily="18" charset="0"/>
                <a:ea typeface="Times New Roman" panose="02020603050405020304" pitchFamily="18" charset="0"/>
              </a:rPr>
              <a:t>protocol_type_udp</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dst_host_srv_diff_host_rate</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flag_SF</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srv_count</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dst_host_diff_srv_rate</a:t>
            </a:r>
            <a:r>
              <a:rPr lang="en-US" sz="2500" spc="-10" dirty="0">
                <a:solidFill>
                  <a:srgbClr val="000000"/>
                </a:solidFill>
                <a:effectLst/>
                <a:latin typeface="Times New Roman" panose="02020603050405020304" pitchFamily="18" charset="0"/>
                <a:ea typeface="Times New Roman" panose="02020603050405020304" pitchFamily="18" charset="0"/>
              </a:rPr>
              <a:t>', 'flag_S3', '</a:t>
            </a:r>
            <a:r>
              <a:rPr lang="en-US" sz="2500" spc="-10" dirty="0" err="1">
                <a:solidFill>
                  <a:srgbClr val="000000"/>
                </a:solidFill>
                <a:effectLst/>
                <a:latin typeface="Times New Roman" panose="02020603050405020304" pitchFamily="18" charset="0"/>
                <a:ea typeface="Times New Roman" panose="02020603050405020304" pitchFamily="18" charset="0"/>
              </a:rPr>
              <a:t>num_failed_logins</a:t>
            </a:r>
            <a:r>
              <a:rPr lang="en-US" sz="2500" spc="-10" dirty="0">
                <a:solidFill>
                  <a:srgbClr val="000000"/>
                </a:solidFill>
                <a:effectLst/>
                <a:latin typeface="Times New Roman" panose="02020603050405020304" pitchFamily="18" charset="0"/>
                <a:ea typeface="Times New Roman" panose="02020603050405020304" pitchFamily="18" charset="0"/>
              </a:rPr>
              <a:t>', 'land',       '</a:t>
            </a:r>
            <a:r>
              <a:rPr lang="en-US" sz="2500" spc="-10" dirty="0" err="1">
                <a:solidFill>
                  <a:srgbClr val="000000"/>
                </a:solidFill>
                <a:effectLst/>
                <a:latin typeface="Times New Roman" panose="02020603050405020304" pitchFamily="18" charset="0"/>
                <a:ea typeface="Times New Roman" panose="02020603050405020304" pitchFamily="18" charset="0"/>
              </a:rPr>
              <a:t>flag_SH</a:t>
            </a:r>
            <a:r>
              <a:rPr lang="en-US" sz="2500" spc="-10" dirty="0">
                <a:solidFill>
                  <a:srgbClr val="000000"/>
                </a:solidFill>
                <a:effectLst/>
                <a:latin typeface="Times New Roman" panose="02020603050405020304" pitchFamily="18" charset="0"/>
                <a:ea typeface="Times New Roman" panose="02020603050405020304" pitchFamily="18" charset="0"/>
              </a:rPr>
              <a:t>', 'flag_S2', 'flag_S1', '</a:t>
            </a:r>
            <a:r>
              <a:rPr lang="en-US" sz="2500" spc="-10" dirty="0" err="1">
                <a:solidFill>
                  <a:srgbClr val="000000"/>
                </a:solidFill>
                <a:effectLst/>
                <a:latin typeface="Times New Roman" panose="02020603050405020304" pitchFamily="18" charset="0"/>
                <a:ea typeface="Times New Roman" panose="02020603050405020304" pitchFamily="18" charset="0"/>
              </a:rPr>
              <a:t>service_urp_i</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protocol_type_tcp</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service_ftp</a:t>
            </a:r>
            <a:r>
              <a:rPr lang="en-US" sz="2500" spc="-10" dirty="0">
                <a:solidFill>
                  <a:srgbClr val="000000"/>
                </a:solidFill>
                <a:effectLst/>
                <a:latin typeface="Times New Roman" panose="02020603050405020304" pitchFamily="18" charset="0"/>
                <a:ea typeface="Times New Roman" panose="02020603050405020304" pitchFamily="18" charset="0"/>
              </a:rPr>
              <a:t>'</a:t>
            </a:r>
            <a:endParaRPr lang="en-IN" sz="2500" dirty="0">
              <a:solidFill>
                <a:srgbClr val="000000"/>
              </a:solidFill>
              <a:effectLst/>
              <a:latin typeface="Times New Roman" panose="02020603050405020304" pitchFamily="18" charset="0"/>
              <a:ea typeface="Times New Roman" panose="02020603050405020304" pitchFamily="18" charset="0"/>
            </a:endParaRPr>
          </a:p>
          <a:p>
            <a:pPr marL="6350" marR="228600" indent="-6350" algn="just">
              <a:lnSpc>
                <a:spcPct val="150000"/>
              </a:lnSpc>
              <a:spcBef>
                <a:spcPts val="1680"/>
              </a:spcBef>
              <a:spcAft>
                <a:spcPts val="0"/>
              </a:spcAft>
              <a:tabLst>
                <a:tab pos="571500" algn="l"/>
                <a:tab pos="1714500" algn="l"/>
                <a:tab pos="5490210" algn="r"/>
              </a:tabLst>
            </a:pPr>
            <a:r>
              <a:rPr lang="en-US" sz="2500" b="1" spc="-10" dirty="0">
                <a:solidFill>
                  <a:srgbClr val="000000"/>
                </a:solidFill>
                <a:effectLst/>
                <a:latin typeface="Times New Roman" panose="02020603050405020304" pitchFamily="18" charset="0"/>
                <a:ea typeface="Times New Roman" panose="02020603050405020304" pitchFamily="18" charset="0"/>
              </a:rPr>
              <a:t>Target Variables:</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spc="-10" dirty="0">
                <a:solidFill>
                  <a:srgbClr val="000000"/>
                </a:solidFill>
                <a:effectLst/>
                <a:latin typeface="Times New Roman" panose="02020603050405020304" pitchFamily="18" charset="0"/>
                <a:ea typeface="Times New Roman" panose="02020603050405020304" pitchFamily="18" charset="0"/>
              </a:rPr>
              <a:t>'apache2', 'back', 'buffer_overflow', 'ftp_write', 'guess_passwd','</a:t>
            </a:r>
            <a:r>
              <a:rPr lang="en-US" sz="2500" spc="-10" dirty="0" err="1">
                <a:solidFill>
                  <a:srgbClr val="000000"/>
                </a:solidFill>
                <a:effectLst/>
                <a:latin typeface="Times New Roman" panose="02020603050405020304" pitchFamily="18" charset="0"/>
                <a:ea typeface="Times New Roman" panose="02020603050405020304" pitchFamily="18" charset="0"/>
              </a:rPr>
              <a:t>httptunnel</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imap</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ipsweep</a:t>
            </a:r>
            <a:r>
              <a:rPr lang="en-US" sz="2500" spc="-10" dirty="0">
                <a:solidFill>
                  <a:srgbClr val="000000"/>
                </a:solidFill>
                <a:effectLst/>
                <a:latin typeface="Times New Roman" panose="02020603050405020304" pitchFamily="18" charset="0"/>
                <a:ea typeface="Times New Roman" panose="02020603050405020304" pitchFamily="18" charset="0"/>
              </a:rPr>
              <a:t>', 'land', '</a:t>
            </a:r>
            <a:r>
              <a:rPr lang="en-US" sz="2500" spc="-10" dirty="0" err="1">
                <a:solidFill>
                  <a:srgbClr val="000000"/>
                </a:solidFill>
                <a:effectLst/>
                <a:latin typeface="Times New Roman" panose="02020603050405020304" pitchFamily="18" charset="0"/>
                <a:ea typeface="Times New Roman" panose="02020603050405020304" pitchFamily="18" charset="0"/>
              </a:rPr>
              <a:t>loadmodule</a:t>
            </a:r>
            <a:r>
              <a:rPr lang="en-US" sz="2500" spc="-10" dirty="0">
                <a:solidFill>
                  <a:srgbClr val="000000"/>
                </a:solidFill>
                <a:effectLst/>
                <a:latin typeface="Times New Roman" panose="02020603050405020304" pitchFamily="18" charset="0"/>
                <a:ea typeface="Times New Roman" panose="02020603050405020304" pitchFamily="18" charset="0"/>
              </a:rPr>
              <a:t>', 'mailbomb',       '</a:t>
            </a:r>
            <a:r>
              <a:rPr lang="en-US" sz="2500" spc="-10" dirty="0" err="1">
                <a:solidFill>
                  <a:srgbClr val="000000"/>
                </a:solidFill>
                <a:effectLst/>
                <a:latin typeface="Times New Roman" panose="02020603050405020304" pitchFamily="18" charset="0"/>
                <a:ea typeface="Times New Roman" panose="02020603050405020304" pitchFamily="18" charset="0"/>
              </a:rPr>
              <a:t>mscan</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multihop</a:t>
            </a:r>
            <a:r>
              <a:rPr lang="en-US" sz="2500" spc="-10" dirty="0">
                <a:solidFill>
                  <a:srgbClr val="000000"/>
                </a:solidFill>
                <a:effectLst/>
                <a:latin typeface="Times New Roman" panose="02020603050405020304" pitchFamily="18" charset="0"/>
                <a:ea typeface="Times New Roman" panose="02020603050405020304" pitchFamily="18" charset="0"/>
              </a:rPr>
              <a:t>', 'named', '</a:t>
            </a:r>
            <a:r>
              <a:rPr lang="en-US" sz="2500" spc="-10" dirty="0" err="1">
                <a:solidFill>
                  <a:srgbClr val="000000"/>
                </a:solidFill>
                <a:effectLst/>
                <a:latin typeface="Times New Roman" panose="02020603050405020304" pitchFamily="18" charset="0"/>
                <a:ea typeface="Times New Roman" panose="02020603050405020304" pitchFamily="18" charset="0"/>
              </a:rPr>
              <a:t>neptune</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nmap</a:t>
            </a:r>
            <a:r>
              <a:rPr lang="en-US" sz="2500" spc="-10" dirty="0">
                <a:solidFill>
                  <a:srgbClr val="000000"/>
                </a:solidFill>
                <a:effectLst/>
                <a:latin typeface="Times New Roman" panose="02020603050405020304" pitchFamily="18" charset="0"/>
                <a:ea typeface="Times New Roman" panose="02020603050405020304" pitchFamily="18" charset="0"/>
              </a:rPr>
              <a:t>', 'normal', '</a:t>
            </a:r>
            <a:r>
              <a:rPr lang="en-US" sz="2500" spc="-10" dirty="0" err="1">
                <a:solidFill>
                  <a:srgbClr val="000000"/>
                </a:solidFill>
                <a:effectLst/>
                <a:latin typeface="Times New Roman" panose="02020603050405020304" pitchFamily="18" charset="0"/>
                <a:ea typeface="Times New Roman" panose="02020603050405020304" pitchFamily="18" charset="0"/>
              </a:rPr>
              <a:t>perl</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phf</a:t>
            </a:r>
            <a:r>
              <a:rPr lang="en-US" sz="2500" spc="-10" dirty="0">
                <a:solidFill>
                  <a:srgbClr val="000000"/>
                </a:solidFill>
                <a:effectLst/>
                <a:latin typeface="Times New Roman" panose="02020603050405020304" pitchFamily="18" charset="0"/>
                <a:ea typeface="Times New Roman" panose="02020603050405020304" pitchFamily="18" charset="0"/>
              </a:rPr>
              <a:t>', 'pod', '</a:t>
            </a:r>
            <a:r>
              <a:rPr lang="en-US" sz="2500" spc="-10" dirty="0" err="1">
                <a:solidFill>
                  <a:srgbClr val="000000"/>
                </a:solidFill>
                <a:effectLst/>
                <a:latin typeface="Times New Roman" panose="02020603050405020304" pitchFamily="18" charset="0"/>
                <a:ea typeface="Times New Roman" panose="02020603050405020304" pitchFamily="18" charset="0"/>
              </a:rPr>
              <a:t>portsweep</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processtable</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ps</a:t>
            </a:r>
            <a:r>
              <a:rPr lang="en-US" sz="2500" spc="-10" dirty="0">
                <a:solidFill>
                  <a:srgbClr val="000000"/>
                </a:solidFill>
                <a:effectLst/>
                <a:latin typeface="Times New Roman" panose="02020603050405020304" pitchFamily="18" charset="0"/>
                <a:ea typeface="Times New Roman" panose="02020603050405020304" pitchFamily="18" charset="0"/>
              </a:rPr>
              <a:t>', 'rootkit', 'saint',       '</a:t>
            </a:r>
            <a:r>
              <a:rPr lang="en-US" sz="2500" spc="-10" dirty="0" err="1">
                <a:solidFill>
                  <a:srgbClr val="000000"/>
                </a:solidFill>
                <a:effectLst/>
                <a:latin typeface="Times New Roman" panose="02020603050405020304" pitchFamily="18" charset="0"/>
                <a:ea typeface="Times New Roman" panose="02020603050405020304" pitchFamily="18" charset="0"/>
              </a:rPr>
              <a:t>satan</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sendmail</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smurf</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snmpgetattack</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snmpguess</a:t>
            </a:r>
            <a:r>
              <a:rPr lang="en-US" sz="2500" spc="-10" dirty="0">
                <a:solidFill>
                  <a:srgbClr val="000000"/>
                </a:solidFill>
                <a:effectLst/>
                <a:latin typeface="Times New Roman" panose="02020603050405020304" pitchFamily="18" charset="0"/>
                <a:ea typeface="Times New Roman" panose="02020603050405020304" pitchFamily="18" charset="0"/>
              </a:rPr>
              <a:t>', 'spy',  '</a:t>
            </a:r>
            <a:r>
              <a:rPr lang="en-US" sz="2500" spc="-10" dirty="0" err="1">
                <a:solidFill>
                  <a:srgbClr val="000000"/>
                </a:solidFill>
                <a:effectLst/>
                <a:latin typeface="Times New Roman" panose="02020603050405020304" pitchFamily="18" charset="0"/>
                <a:ea typeface="Times New Roman" panose="02020603050405020304" pitchFamily="18" charset="0"/>
              </a:rPr>
              <a:t>sqlattack</a:t>
            </a:r>
            <a:r>
              <a:rPr lang="en-US" sz="2500" spc="-10" dirty="0">
                <a:solidFill>
                  <a:srgbClr val="000000"/>
                </a:solidFill>
                <a:effectLst/>
                <a:latin typeface="Times New Roman" panose="02020603050405020304" pitchFamily="18" charset="0"/>
                <a:ea typeface="Times New Roman" panose="02020603050405020304" pitchFamily="18" charset="0"/>
              </a:rPr>
              <a:t>', 'teardrop', '</a:t>
            </a:r>
            <a:r>
              <a:rPr lang="en-US" sz="2500" spc="-10" dirty="0" err="1">
                <a:solidFill>
                  <a:srgbClr val="000000"/>
                </a:solidFill>
                <a:effectLst/>
                <a:latin typeface="Times New Roman" panose="02020603050405020304" pitchFamily="18" charset="0"/>
                <a:ea typeface="Times New Roman" panose="02020603050405020304" pitchFamily="18" charset="0"/>
              </a:rPr>
              <a:t>udpstorm</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warezclient</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warezmaster</a:t>
            </a:r>
            <a:r>
              <a:rPr lang="en-US" sz="2500" spc="-10" dirty="0">
                <a:solidFill>
                  <a:srgbClr val="000000"/>
                </a:solidFill>
                <a:effectLst/>
                <a:latin typeface="Times New Roman" panose="02020603050405020304" pitchFamily="18" charset="0"/>
                <a:ea typeface="Times New Roman" panose="02020603050405020304" pitchFamily="18" charset="0"/>
              </a:rPr>
              <a:t>',       'worm', '</a:t>
            </a:r>
            <a:r>
              <a:rPr lang="en-US" sz="2500" spc="-10" dirty="0" err="1">
                <a:solidFill>
                  <a:srgbClr val="000000"/>
                </a:solidFill>
                <a:effectLst/>
                <a:latin typeface="Times New Roman" panose="02020603050405020304" pitchFamily="18" charset="0"/>
                <a:ea typeface="Times New Roman" panose="02020603050405020304" pitchFamily="18" charset="0"/>
              </a:rPr>
              <a:t>xlock</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xsnoop</a:t>
            </a:r>
            <a:r>
              <a:rPr lang="en-US" sz="2500" spc="-10" dirty="0">
                <a:solidFill>
                  <a:srgbClr val="000000"/>
                </a:solidFill>
                <a:effectLst/>
                <a:latin typeface="Times New Roman" panose="02020603050405020304" pitchFamily="18" charset="0"/>
                <a:ea typeface="Times New Roman" panose="02020603050405020304" pitchFamily="18" charset="0"/>
              </a:rPr>
              <a:t>', '</a:t>
            </a:r>
            <a:r>
              <a:rPr lang="en-US" sz="2500" spc="-10" dirty="0" err="1">
                <a:solidFill>
                  <a:srgbClr val="000000"/>
                </a:solidFill>
                <a:effectLst/>
                <a:latin typeface="Times New Roman" panose="02020603050405020304" pitchFamily="18" charset="0"/>
                <a:ea typeface="Times New Roman" panose="02020603050405020304" pitchFamily="18" charset="0"/>
              </a:rPr>
              <a:t>xterm</a:t>
            </a:r>
            <a:r>
              <a:rPr lang="en-US" sz="2500" spc="-10" dirty="0">
                <a:solidFill>
                  <a:srgbClr val="000000"/>
                </a:solidFill>
                <a:effectLst/>
                <a:latin typeface="Times New Roman" panose="02020603050405020304" pitchFamily="18" charset="0"/>
                <a:ea typeface="Times New Roman" panose="02020603050405020304" pitchFamily="18" charset="0"/>
              </a:rPr>
              <a:t>'</a:t>
            </a:r>
            <a:endParaRPr lang="en-IN" sz="25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6531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2D7C-78A8-0035-F449-D4A50B3FCD2B}"/>
              </a:ext>
            </a:extLst>
          </p:cNvPr>
          <p:cNvSpPr>
            <a:spLocks noGrp="1"/>
          </p:cNvSpPr>
          <p:nvPr>
            <p:ph type="title"/>
          </p:nvPr>
        </p:nvSpPr>
        <p:spPr/>
        <p:txBody>
          <a:bodyPr>
            <a:normAutofit fontScale="90000"/>
          </a:bodyPr>
          <a:lstStyle/>
          <a:p>
            <a:r>
              <a:rPr lang="en-US" sz="4000" dirty="0"/>
              <a:t>CNNs in Multiclassification of Attack Types</a:t>
            </a:r>
            <a:br>
              <a:rPr lang="en-US" b="1" i="0" dirty="0">
                <a:effectLst/>
                <a:latin typeface="Söhne"/>
              </a:rPr>
            </a:br>
            <a:endParaRPr lang="en-IN" dirty="0"/>
          </a:p>
        </p:txBody>
      </p:sp>
      <p:sp>
        <p:nvSpPr>
          <p:cNvPr id="3" name="Content Placeholder 2">
            <a:extLst>
              <a:ext uri="{FF2B5EF4-FFF2-40B4-BE49-F238E27FC236}">
                <a16:creationId xmlns:a16="http://schemas.microsoft.com/office/drawing/2014/main" id="{9DAD4244-3F9F-30AB-BF2E-441191167214}"/>
              </a:ext>
            </a:extLst>
          </p:cNvPr>
          <p:cNvSpPr>
            <a:spLocks noGrp="1"/>
          </p:cNvSpPr>
          <p:nvPr>
            <p:ph idx="1"/>
          </p:nvPr>
        </p:nvSpPr>
        <p:spPr/>
        <p:txBody>
          <a:bodyPr>
            <a:normAutofit fontScale="85000" lnSpcReduction="10000"/>
          </a:bodyPr>
          <a:lstStyle/>
          <a:p>
            <a:pPr marL="342900" indent="-342900">
              <a:lnSpc>
                <a:spcPct val="160000"/>
              </a:lnSpc>
              <a:spcBef>
                <a:spcPts val="0"/>
              </a:spcBef>
              <a:spcAft>
                <a:spcPts val="0"/>
              </a:spcAft>
              <a:buSzPts val="1200"/>
              <a:buFont typeface="Times New Roman" panose="02020603050405020304" pitchFamily="18" charset="0"/>
              <a:buChar char="•"/>
              <a:tabLst>
                <a:tab pos="154305" algn="l"/>
              </a:tabLst>
            </a:pPr>
            <a:r>
              <a:rPr lang="en-US" sz="1800" b="1" spc="-20" dirty="0">
                <a:solidFill>
                  <a:srgbClr val="000000"/>
                </a:solidFill>
                <a:latin typeface="Times New Roman" panose="02020603050405020304" pitchFamily="18" charset="0"/>
              </a:rPr>
              <a:t>Feature Learning: </a:t>
            </a:r>
            <a:r>
              <a:rPr lang="en-US" sz="1800" spc="-20" dirty="0">
                <a:solidFill>
                  <a:srgbClr val="000000"/>
                </a:solidFill>
                <a:latin typeface="Times New Roman" panose="02020603050405020304" pitchFamily="18" charset="0"/>
              </a:rPr>
              <a:t>CNNs excel at automatically learning hierarchical representations from data. In the context of NIDS, they can extract features directly from network traffic data (such as packet headers or payloads) without relying on handcrafted features.</a:t>
            </a:r>
          </a:p>
          <a:p>
            <a:pPr marL="342900" indent="-342900">
              <a:lnSpc>
                <a:spcPct val="160000"/>
              </a:lnSpc>
              <a:spcBef>
                <a:spcPts val="0"/>
              </a:spcBef>
              <a:spcAft>
                <a:spcPts val="0"/>
              </a:spcAft>
              <a:buSzPts val="1200"/>
              <a:buFont typeface="Times New Roman" panose="02020603050405020304" pitchFamily="18" charset="0"/>
              <a:buAutoNum type="arabicPeriod"/>
              <a:tabLst>
                <a:tab pos="154305" algn="l"/>
              </a:tabLst>
            </a:pPr>
            <a:r>
              <a:rPr lang="en-US" sz="1800" b="1" spc="-20" dirty="0">
                <a:solidFill>
                  <a:srgbClr val="000000"/>
                </a:solidFill>
                <a:latin typeface="Times New Roman" panose="02020603050405020304" pitchFamily="18" charset="0"/>
              </a:rPr>
              <a:t>Spatial Hierarchical Learning: </a:t>
            </a:r>
            <a:r>
              <a:rPr lang="en-US" sz="1800" spc="-20" dirty="0">
                <a:solidFill>
                  <a:srgbClr val="000000"/>
                </a:solidFill>
                <a:latin typeface="Times New Roman" panose="02020603050405020304" pitchFamily="18" charset="0"/>
              </a:rPr>
              <a:t>CNNs process data in a spatially hierarchical manner, identifying patterns at various levels of abstraction. This makes them suitable for detecting complex patterns within network traffic that could indicate different types of attacks.</a:t>
            </a:r>
          </a:p>
          <a:p>
            <a:pPr marL="342900" indent="-342900">
              <a:lnSpc>
                <a:spcPct val="160000"/>
              </a:lnSpc>
              <a:spcBef>
                <a:spcPts val="0"/>
              </a:spcBef>
              <a:spcAft>
                <a:spcPts val="0"/>
              </a:spcAft>
              <a:buSzPts val="1200"/>
              <a:buFont typeface="Times New Roman" panose="02020603050405020304" pitchFamily="18" charset="0"/>
              <a:buAutoNum type="arabicPeriod"/>
              <a:tabLst>
                <a:tab pos="154305" algn="l"/>
              </a:tabLst>
            </a:pPr>
            <a:r>
              <a:rPr lang="en-US" sz="1800" b="1" spc="-20" dirty="0">
                <a:solidFill>
                  <a:srgbClr val="000000"/>
                </a:solidFill>
                <a:latin typeface="Times New Roman" panose="02020603050405020304" pitchFamily="18" charset="0"/>
              </a:rPr>
              <a:t>Multiclass Classification: </a:t>
            </a:r>
            <a:r>
              <a:rPr lang="en-US" sz="1800" spc="-20" dirty="0">
                <a:solidFill>
                  <a:srgbClr val="000000"/>
                </a:solidFill>
                <a:latin typeface="Times New Roman" panose="02020603050405020304" pitchFamily="18" charset="0"/>
              </a:rPr>
              <a:t>With appropriate training, CNNs can classify network traffic into multiple attack classes. By assigning probabilities to each class, they can identify various attack types, such as DDoS attacks, SQL injection, malware traffic, etc.</a:t>
            </a:r>
          </a:p>
          <a:p>
            <a:endParaRPr lang="en-IN" dirty="0"/>
          </a:p>
        </p:txBody>
      </p:sp>
    </p:spTree>
    <p:extLst>
      <p:ext uri="{BB962C8B-B14F-4D97-AF65-F5344CB8AC3E}">
        <p14:creationId xmlns:p14="http://schemas.microsoft.com/office/powerpoint/2010/main" val="351181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AFB3-063C-3FD7-EE52-BA40CA4D22EC}"/>
              </a:ext>
            </a:extLst>
          </p:cNvPr>
          <p:cNvSpPr>
            <a:spLocks noGrp="1"/>
          </p:cNvSpPr>
          <p:nvPr>
            <p:ph type="title"/>
          </p:nvPr>
        </p:nvSpPr>
        <p:spPr/>
        <p:txBody>
          <a:bodyPr>
            <a:normAutofit/>
          </a:bodyPr>
          <a:lstStyle/>
          <a:p>
            <a:r>
              <a:rPr lang="en-US" sz="3600" dirty="0"/>
              <a:t>Advantages of CNNs in Classification for NIDS:</a:t>
            </a:r>
            <a:br>
              <a:rPr lang="en-US" sz="3600" dirty="0"/>
            </a:br>
            <a:endParaRPr lang="en-IN" sz="3600" dirty="0"/>
          </a:p>
        </p:txBody>
      </p:sp>
      <p:sp>
        <p:nvSpPr>
          <p:cNvPr id="3" name="Content Placeholder 2">
            <a:extLst>
              <a:ext uri="{FF2B5EF4-FFF2-40B4-BE49-F238E27FC236}">
                <a16:creationId xmlns:a16="http://schemas.microsoft.com/office/drawing/2014/main" id="{E139EAC3-26E0-C8C0-77D7-3AC577B22B7D}"/>
              </a:ext>
            </a:extLst>
          </p:cNvPr>
          <p:cNvSpPr>
            <a:spLocks noGrp="1"/>
          </p:cNvSpPr>
          <p:nvPr>
            <p:ph idx="1"/>
          </p:nvPr>
        </p:nvSpPr>
        <p:spPr>
          <a:xfrm>
            <a:off x="1295402" y="2285999"/>
            <a:ext cx="9601196" cy="4826000"/>
          </a:xfrm>
        </p:spPr>
        <p:txBody>
          <a:bodyPr>
            <a:normAutofit/>
          </a:bodyPr>
          <a:lstStyle/>
          <a:p>
            <a:pPr marL="0" indent="0" algn="l">
              <a:lnSpc>
                <a:spcPct val="170000"/>
              </a:lnSpc>
              <a:buNone/>
            </a:pPr>
            <a:r>
              <a:rPr lang="en-US" sz="1400" b="1" i="0" dirty="0">
                <a:effectLst/>
                <a:latin typeface="Times New Roman" panose="02020603050405020304" pitchFamily="18" charset="0"/>
                <a:cs typeface="Times New Roman" panose="02020603050405020304" pitchFamily="18" charset="0"/>
              </a:rPr>
              <a:t>1.Local Feature Detection:</a:t>
            </a:r>
            <a:r>
              <a:rPr lang="en-US" sz="1400" b="0" i="0" dirty="0">
                <a:effectLst/>
                <a:latin typeface="Times New Roman" panose="02020603050405020304" pitchFamily="18" charset="0"/>
                <a:cs typeface="Times New Roman" panose="02020603050405020304" pitchFamily="18" charset="0"/>
              </a:rPr>
              <a:t> CNNs use convolutional layers that convolve learned filters across the input data, enabling them to detect local patterns regardless of their position in the input. This is crucial in NIDS, where identifying specific patterns within network traffic data is essential.</a:t>
            </a:r>
          </a:p>
          <a:p>
            <a:pPr marL="0" indent="0" algn="l">
              <a:lnSpc>
                <a:spcPct val="170000"/>
              </a:lnSpc>
              <a:buNone/>
            </a:pPr>
            <a:r>
              <a:rPr lang="en-US" sz="1400" b="1" i="0" dirty="0">
                <a:effectLst/>
                <a:latin typeface="Times New Roman" panose="02020603050405020304" pitchFamily="18" charset="0"/>
                <a:cs typeface="Times New Roman" panose="02020603050405020304" pitchFamily="18" charset="0"/>
              </a:rPr>
              <a:t>2.Translation Invariance:</a:t>
            </a:r>
            <a:r>
              <a:rPr lang="en-US" sz="1400" b="0" i="0" dirty="0">
                <a:effectLst/>
                <a:latin typeface="Times New Roman" panose="02020603050405020304" pitchFamily="18" charset="0"/>
                <a:cs typeface="Times New Roman" panose="02020603050405020304" pitchFamily="18" charset="0"/>
              </a:rPr>
              <a:t> CNNs are robust to variations in the location of features within the input data. This means they can detect certain attack patterns even if they appear in different parts of the network traffic, enhancing their ability to generalize and detect attacks accurately.</a:t>
            </a:r>
          </a:p>
        </p:txBody>
      </p:sp>
    </p:spTree>
    <p:extLst>
      <p:ext uri="{BB962C8B-B14F-4D97-AF65-F5344CB8AC3E}">
        <p14:creationId xmlns:p14="http://schemas.microsoft.com/office/powerpoint/2010/main" val="149001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18D7-E0B3-CD87-CA9F-B491F15F58E9}"/>
              </a:ext>
            </a:extLst>
          </p:cNvPr>
          <p:cNvSpPr>
            <a:spLocks noGrp="1"/>
          </p:cNvSpPr>
          <p:nvPr>
            <p:ph type="title"/>
          </p:nvPr>
        </p:nvSpPr>
        <p:spPr>
          <a:xfrm>
            <a:off x="947420" y="1178560"/>
            <a:ext cx="10297158" cy="1554479"/>
          </a:xfrm>
        </p:spPr>
        <p:txBody>
          <a:bodyPr>
            <a:normAutofit fontScale="90000"/>
          </a:bodyPr>
          <a:lstStyle/>
          <a:p>
            <a:r>
              <a:rPr lang="en-US" sz="4400" dirty="0"/>
              <a:t>Advantages of CNNs in Classification for NIDS:</a:t>
            </a:r>
            <a:br>
              <a:rPr lang="en-US" sz="4400" dirty="0"/>
            </a:br>
            <a:endParaRPr lang="en-IN" dirty="0"/>
          </a:p>
        </p:txBody>
      </p:sp>
      <p:sp>
        <p:nvSpPr>
          <p:cNvPr id="3" name="Content Placeholder 2">
            <a:extLst>
              <a:ext uri="{FF2B5EF4-FFF2-40B4-BE49-F238E27FC236}">
                <a16:creationId xmlns:a16="http://schemas.microsoft.com/office/drawing/2014/main" id="{9699697B-5B03-83A2-71D2-9214D34295F2}"/>
              </a:ext>
            </a:extLst>
          </p:cNvPr>
          <p:cNvSpPr>
            <a:spLocks noGrp="1"/>
          </p:cNvSpPr>
          <p:nvPr>
            <p:ph idx="1"/>
          </p:nvPr>
        </p:nvSpPr>
        <p:spPr/>
        <p:txBody>
          <a:bodyPr>
            <a:normAutofit/>
          </a:bodyPr>
          <a:lstStyle/>
          <a:p>
            <a:pPr marL="0" indent="0" algn="l">
              <a:lnSpc>
                <a:spcPct val="170000"/>
              </a:lnSpc>
              <a:buNone/>
            </a:pPr>
            <a:r>
              <a:rPr lang="en-US" sz="1600" b="1" i="0" dirty="0">
                <a:effectLst/>
                <a:latin typeface="Times New Roman" panose="02020603050405020304" pitchFamily="18" charset="0"/>
                <a:cs typeface="Times New Roman" panose="02020603050405020304" pitchFamily="18" charset="0"/>
              </a:rPr>
              <a:t>3.Reduced Parameter Dependency:</a:t>
            </a:r>
            <a:r>
              <a:rPr lang="en-US" sz="1600" b="0" i="0" dirty="0">
                <a:effectLst/>
                <a:latin typeface="Times New Roman" panose="02020603050405020304" pitchFamily="18" charset="0"/>
                <a:cs typeface="Times New Roman" panose="02020603050405020304" pitchFamily="18" charset="0"/>
              </a:rPr>
              <a:t> CNNs utilize weight sharing through convolutional filters, which reduces the number of parameters compared to fully connected networks. This helps prevent overfitting, especially in scenarios where the available labeled data for training might be limited in NIDS.</a:t>
            </a:r>
          </a:p>
          <a:p>
            <a:pPr marL="0" indent="0" algn="l">
              <a:lnSpc>
                <a:spcPct val="170000"/>
              </a:lnSpc>
              <a:buNone/>
            </a:pPr>
            <a:r>
              <a:rPr lang="en-US" sz="1600" b="1" i="0" dirty="0">
                <a:effectLst/>
                <a:latin typeface="Times New Roman" panose="02020603050405020304" pitchFamily="18" charset="0"/>
                <a:cs typeface="Times New Roman" panose="02020603050405020304" pitchFamily="18" charset="0"/>
              </a:rPr>
              <a:t>4. Adaptability to Various Data Types:</a:t>
            </a:r>
            <a:r>
              <a:rPr lang="en-US" sz="1600" b="0" i="0" dirty="0">
                <a:effectLst/>
                <a:latin typeface="Times New Roman" panose="02020603050405020304" pitchFamily="18" charset="0"/>
                <a:cs typeface="Times New Roman" panose="02020603050405020304" pitchFamily="18" charset="0"/>
              </a:rPr>
              <a:t> CNNs can process different types of input data, whether it's raw packet data, traffic flow statistics, or other representations of network traffic. They can adapt to the characteristics of the data through appropriate preprocessing and network design.</a:t>
            </a:r>
          </a:p>
          <a:p>
            <a:endParaRPr lang="en-IN" dirty="0"/>
          </a:p>
        </p:txBody>
      </p:sp>
    </p:spTree>
    <p:extLst>
      <p:ext uri="{BB962C8B-B14F-4D97-AF65-F5344CB8AC3E}">
        <p14:creationId xmlns:p14="http://schemas.microsoft.com/office/powerpoint/2010/main" val="114300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DC3B-22F5-9684-1B4F-DCF7C03E8710}"/>
              </a:ext>
            </a:extLst>
          </p:cNvPr>
          <p:cNvSpPr>
            <a:spLocks noGrp="1"/>
          </p:cNvSpPr>
          <p:nvPr>
            <p:ph type="title"/>
          </p:nvPr>
        </p:nvSpPr>
        <p:spPr/>
        <p:txBody>
          <a:bodyPr/>
          <a:lstStyle/>
          <a:p>
            <a:r>
              <a:rPr lang="en-IN" sz="3600" dirty="0"/>
              <a:t>CNNs in Network Intrusion Detection</a:t>
            </a:r>
          </a:p>
        </p:txBody>
      </p:sp>
      <p:sp>
        <p:nvSpPr>
          <p:cNvPr id="3" name="Content Placeholder 2">
            <a:extLst>
              <a:ext uri="{FF2B5EF4-FFF2-40B4-BE49-F238E27FC236}">
                <a16:creationId xmlns:a16="http://schemas.microsoft.com/office/drawing/2014/main" id="{9B016AD2-E530-812A-9256-58FA90FCAD2E}"/>
              </a:ext>
            </a:extLst>
          </p:cNvPr>
          <p:cNvSpPr>
            <a:spLocks noGrp="1"/>
          </p:cNvSpPr>
          <p:nvPr>
            <p:ph idx="1"/>
          </p:nvPr>
        </p:nvSpPr>
        <p:spPr>
          <a:xfrm>
            <a:off x="1295401" y="2556932"/>
            <a:ext cx="9601196" cy="4301068"/>
          </a:xfrm>
        </p:spPr>
        <p:txBody>
          <a:bodyPr>
            <a:normAutofit/>
          </a:bodyPr>
          <a:lstStyle/>
          <a:p>
            <a:pPr marL="0" marR="40005" lvl="0" indent="0" algn="just">
              <a:lnSpc>
                <a:spcPct val="150000"/>
              </a:lnSpc>
              <a:spcBef>
                <a:spcPts val="0"/>
              </a:spcBef>
              <a:spcAft>
                <a:spcPts val="20"/>
              </a:spcAft>
              <a:buNone/>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1. Input Processing:</a:t>
            </a:r>
            <a:endParaRPr lang="en-IN" sz="1600" dirty="0">
              <a:solidFill>
                <a:srgbClr val="000000"/>
              </a:solidFill>
              <a:effectLst/>
              <a:latin typeface="Times New Roman" panose="02020603050405020304" pitchFamily="18" charset="0"/>
              <a:ea typeface="Times New Roman" panose="02020603050405020304" pitchFamily="18" charset="0"/>
            </a:endParaRPr>
          </a:p>
          <a:p>
            <a:pPr marL="742950" marR="40005" lvl="1" indent="-285750" algn="l">
              <a:lnSpc>
                <a:spcPct val="150000"/>
              </a:lnSpc>
              <a:spcBef>
                <a:spcPts val="0"/>
              </a:spcBef>
              <a:spcAft>
                <a:spcPts val="20"/>
              </a:spcAft>
              <a:buSzPts val="1000"/>
              <a:buFont typeface="Symbol" panose="05050102010706020507" pitchFamily="18"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rPr>
              <a:t>Packet Representation:</a:t>
            </a:r>
            <a:r>
              <a:rPr lang="en-IN" sz="1600" dirty="0">
                <a:solidFill>
                  <a:srgbClr val="000000"/>
                </a:solidFill>
                <a:effectLst/>
                <a:latin typeface="Times New Roman" panose="02020603050405020304" pitchFamily="18" charset="0"/>
                <a:ea typeface="Times New Roman" panose="02020603050405020304" pitchFamily="18" charset="0"/>
              </a:rPr>
              <a:t> CNNs can process network packets directly or after converting them into spectrograms, time-series data, or other suitable representations.</a:t>
            </a:r>
          </a:p>
          <a:p>
            <a:pPr marL="0" marR="40005" lvl="0" indent="0" algn="just">
              <a:lnSpc>
                <a:spcPct val="150000"/>
              </a:lnSpc>
              <a:spcBef>
                <a:spcPts val="0"/>
              </a:spcBef>
              <a:spcAft>
                <a:spcPts val="20"/>
              </a:spcAft>
              <a:buNone/>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2. Convolutional Layers:</a:t>
            </a:r>
            <a:endParaRPr lang="en-IN" sz="1600" dirty="0">
              <a:solidFill>
                <a:srgbClr val="000000"/>
              </a:solidFill>
              <a:effectLst/>
              <a:latin typeface="Times New Roman" panose="02020603050405020304" pitchFamily="18" charset="0"/>
              <a:ea typeface="Times New Roman" panose="02020603050405020304" pitchFamily="18" charset="0"/>
            </a:endParaRPr>
          </a:p>
          <a:p>
            <a:pPr marL="742950" marR="40005" lvl="1" indent="-285750" algn="l">
              <a:lnSpc>
                <a:spcPct val="150000"/>
              </a:lnSpc>
              <a:spcBef>
                <a:spcPts val="0"/>
              </a:spcBef>
              <a:spcAft>
                <a:spcPts val="20"/>
              </a:spcAft>
              <a:buSzPts val="1000"/>
              <a:buFont typeface="Symbol" panose="05050102010706020507" pitchFamily="18"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rPr>
              <a:t>Feature Extraction:</a:t>
            </a:r>
            <a:r>
              <a:rPr lang="en-IN" sz="1600" dirty="0">
                <a:solidFill>
                  <a:srgbClr val="000000"/>
                </a:solidFill>
                <a:effectLst/>
                <a:latin typeface="Times New Roman" panose="02020603050405020304" pitchFamily="18" charset="0"/>
                <a:ea typeface="Times New Roman" panose="02020603050405020304" pitchFamily="18" charset="0"/>
              </a:rPr>
              <a:t> CNNs use convolutional layers to extract spatial and temporal features from network traffic.</a:t>
            </a:r>
          </a:p>
          <a:p>
            <a:pPr marL="742950" marR="40005" lvl="1" indent="-285750" algn="l">
              <a:lnSpc>
                <a:spcPct val="150000"/>
              </a:lnSpc>
              <a:spcBef>
                <a:spcPts val="0"/>
              </a:spcBef>
              <a:spcAft>
                <a:spcPts val="20"/>
              </a:spcAft>
              <a:buSzPts val="1000"/>
              <a:buFont typeface="Symbol" panose="05050102010706020507" pitchFamily="18"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rPr>
              <a:t>Filters &amp; Kernels:</a:t>
            </a:r>
            <a:r>
              <a:rPr lang="en-IN" sz="1600" dirty="0">
                <a:solidFill>
                  <a:srgbClr val="000000"/>
                </a:solidFill>
                <a:effectLst/>
                <a:latin typeface="Times New Roman" panose="02020603050405020304" pitchFamily="18" charset="0"/>
                <a:ea typeface="Times New Roman" panose="02020603050405020304" pitchFamily="18" charset="0"/>
              </a:rPr>
              <a:t> Filters in CNNs act as feature detectors, learning patterns at different levels of abstraction.</a:t>
            </a:r>
          </a:p>
          <a:p>
            <a:endParaRPr lang="en-IN" dirty="0"/>
          </a:p>
        </p:txBody>
      </p:sp>
    </p:spTree>
    <p:extLst>
      <p:ext uri="{BB962C8B-B14F-4D97-AF65-F5344CB8AC3E}">
        <p14:creationId xmlns:p14="http://schemas.microsoft.com/office/powerpoint/2010/main" val="141462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CFE77-D4E8-028F-149F-F400359A920B}"/>
              </a:ext>
            </a:extLst>
          </p:cNvPr>
          <p:cNvSpPr>
            <a:spLocks noGrp="1"/>
          </p:cNvSpPr>
          <p:nvPr>
            <p:ph idx="1"/>
          </p:nvPr>
        </p:nvSpPr>
        <p:spPr/>
        <p:txBody>
          <a:bodyPr/>
          <a:lstStyle/>
          <a:p>
            <a:pPr marL="0" marR="40005" lvl="0" indent="0" algn="just">
              <a:lnSpc>
                <a:spcPct val="150000"/>
              </a:lnSpc>
              <a:spcBef>
                <a:spcPts val="0"/>
              </a:spcBef>
              <a:spcAft>
                <a:spcPts val="20"/>
              </a:spcAft>
              <a:buNone/>
              <a:tabLst>
                <a:tab pos="457200" algn="l"/>
              </a:tabLst>
            </a:pPr>
            <a:r>
              <a:rPr lang="en-IN" sz="1600" b="1" dirty="0">
                <a:solidFill>
                  <a:srgbClr val="000000"/>
                </a:solidFill>
                <a:latin typeface="Times New Roman" panose="02020603050405020304" pitchFamily="18" charset="0"/>
                <a:ea typeface="Times New Roman" panose="02020603050405020304" pitchFamily="18" charset="0"/>
              </a:rPr>
              <a:t>3</a:t>
            </a:r>
            <a:r>
              <a:rPr lang="en-IN" sz="1600" b="1" dirty="0">
                <a:solidFill>
                  <a:srgbClr val="000000"/>
                </a:solidFill>
                <a:effectLst/>
                <a:latin typeface="Times New Roman" panose="02020603050405020304" pitchFamily="18" charset="0"/>
                <a:ea typeface="Times New Roman" panose="02020603050405020304" pitchFamily="18" charset="0"/>
              </a:rPr>
              <a:t>. Pooling Layers:</a:t>
            </a:r>
            <a:endParaRPr lang="en-IN" sz="1600" dirty="0">
              <a:solidFill>
                <a:srgbClr val="000000"/>
              </a:solidFill>
              <a:effectLst/>
              <a:latin typeface="Times New Roman" panose="02020603050405020304" pitchFamily="18" charset="0"/>
              <a:ea typeface="Times New Roman" panose="02020603050405020304" pitchFamily="18" charset="0"/>
            </a:endParaRPr>
          </a:p>
          <a:p>
            <a:pPr marL="742950" marR="40005" lvl="1" indent="-285750" algn="just">
              <a:lnSpc>
                <a:spcPct val="150000"/>
              </a:lnSpc>
              <a:spcBef>
                <a:spcPts val="0"/>
              </a:spcBef>
              <a:spcAft>
                <a:spcPts val="20"/>
              </a:spcAft>
              <a:buSzPts val="1000"/>
              <a:buFont typeface="Symbol" panose="05050102010706020507" pitchFamily="18"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rPr>
              <a:t>Downsampling:</a:t>
            </a:r>
            <a:r>
              <a:rPr lang="en-IN" sz="1600" dirty="0">
                <a:solidFill>
                  <a:srgbClr val="000000"/>
                </a:solidFill>
                <a:effectLst/>
                <a:latin typeface="Times New Roman" panose="02020603050405020304" pitchFamily="18" charset="0"/>
                <a:ea typeface="Times New Roman" panose="02020603050405020304" pitchFamily="18" charset="0"/>
              </a:rPr>
              <a:t> Pooling layers reduce dimensionality, retaining important information while discarding less relevant details.</a:t>
            </a:r>
          </a:p>
          <a:p>
            <a:pPr marL="0" marR="40005" lvl="0" indent="0" algn="just">
              <a:lnSpc>
                <a:spcPct val="150000"/>
              </a:lnSpc>
              <a:spcBef>
                <a:spcPts val="0"/>
              </a:spcBef>
              <a:spcAft>
                <a:spcPts val="20"/>
              </a:spcAft>
              <a:buNone/>
              <a:tabLst>
                <a:tab pos="457200" algn="l"/>
              </a:tabLst>
            </a:pPr>
            <a:r>
              <a:rPr lang="en-IN" sz="1600" b="1" dirty="0">
                <a:solidFill>
                  <a:srgbClr val="000000"/>
                </a:solidFill>
                <a:latin typeface="Times New Roman" panose="02020603050405020304" pitchFamily="18" charset="0"/>
                <a:ea typeface="Times New Roman" panose="02020603050405020304" pitchFamily="18" charset="0"/>
              </a:rPr>
              <a:t>4</a:t>
            </a:r>
            <a:r>
              <a:rPr lang="en-IN" sz="1600" b="1" dirty="0">
                <a:solidFill>
                  <a:srgbClr val="000000"/>
                </a:solidFill>
                <a:effectLst/>
                <a:latin typeface="Times New Roman" panose="02020603050405020304" pitchFamily="18" charset="0"/>
                <a:ea typeface="Times New Roman" panose="02020603050405020304" pitchFamily="18" charset="0"/>
              </a:rPr>
              <a:t>. Fully Connected Layers:</a:t>
            </a:r>
            <a:endParaRPr lang="en-IN" sz="1600" dirty="0">
              <a:solidFill>
                <a:srgbClr val="000000"/>
              </a:solidFill>
              <a:effectLst/>
              <a:latin typeface="Times New Roman" panose="02020603050405020304" pitchFamily="18" charset="0"/>
              <a:ea typeface="Times New Roman" panose="02020603050405020304" pitchFamily="18" charset="0"/>
            </a:endParaRPr>
          </a:p>
          <a:p>
            <a:pPr marL="742950" marR="40005" lvl="1" indent="-285750" algn="just">
              <a:lnSpc>
                <a:spcPct val="150000"/>
              </a:lnSpc>
              <a:spcBef>
                <a:spcPts val="0"/>
              </a:spcBef>
              <a:spcAft>
                <a:spcPts val="20"/>
              </a:spcAft>
              <a:buSzPts val="1000"/>
              <a:buFont typeface="Symbol" panose="05050102010706020507" pitchFamily="18"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rPr>
              <a:t>Classification:</a:t>
            </a:r>
            <a:r>
              <a:rPr lang="en-IN" sz="1600" dirty="0">
                <a:solidFill>
                  <a:srgbClr val="000000"/>
                </a:solidFill>
                <a:effectLst/>
                <a:latin typeface="Times New Roman" panose="02020603050405020304" pitchFamily="18" charset="0"/>
                <a:ea typeface="Times New Roman" panose="02020603050405020304" pitchFamily="18" charset="0"/>
              </a:rPr>
              <a:t> After feature extraction, fully connected layers interpret the learned features for classification into attack types or normal </a:t>
            </a:r>
            <a:r>
              <a:rPr lang="en-IN" sz="1600" dirty="0" err="1">
                <a:solidFill>
                  <a:srgbClr val="000000"/>
                </a:solidFill>
                <a:effectLst/>
                <a:latin typeface="Times New Roman" panose="02020603050405020304" pitchFamily="18" charset="0"/>
                <a:ea typeface="Times New Roman" panose="02020603050405020304" pitchFamily="18" charset="0"/>
              </a:rPr>
              <a:t>behavior</a:t>
            </a:r>
            <a:r>
              <a:rPr lang="en-IN" sz="1600" dirty="0">
                <a:solidFill>
                  <a:srgbClr val="000000"/>
                </a:solidFill>
                <a:effectLst/>
                <a:latin typeface="Times New Roman" panose="02020603050405020304" pitchFamily="18" charset="0"/>
                <a:ea typeface="Times New Roman" panose="02020603050405020304" pitchFamily="18" charset="0"/>
              </a:rPr>
              <a:t>.</a:t>
            </a:r>
          </a:p>
          <a:p>
            <a:endParaRPr lang="en-IN" dirty="0"/>
          </a:p>
        </p:txBody>
      </p:sp>
    </p:spTree>
    <p:extLst>
      <p:ext uri="{BB962C8B-B14F-4D97-AF65-F5344CB8AC3E}">
        <p14:creationId xmlns:p14="http://schemas.microsoft.com/office/powerpoint/2010/main" val="428783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D44A2-E39D-5E75-E047-4A65DE405A91}"/>
              </a:ext>
            </a:extLst>
          </p:cNvPr>
          <p:cNvSpPr>
            <a:spLocks noGrp="1"/>
          </p:cNvSpPr>
          <p:nvPr>
            <p:ph idx="1"/>
          </p:nvPr>
        </p:nvSpPr>
        <p:spPr>
          <a:xfrm>
            <a:off x="1295401" y="2499360"/>
            <a:ext cx="9601196" cy="3376508"/>
          </a:xfrm>
        </p:spPr>
        <p:txBody>
          <a:bodyPr>
            <a:normAutofit fontScale="55000" lnSpcReduction="20000"/>
          </a:bodyPr>
          <a:lstStyle/>
          <a:p>
            <a:pPr marL="0" marR="40005" lvl="0" indent="0" algn="just">
              <a:lnSpc>
                <a:spcPct val="170000"/>
              </a:lnSpc>
              <a:spcBef>
                <a:spcPts val="0"/>
              </a:spcBef>
              <a:spcAft>
                <a:spcPts val="20"/>
              </a:spcAft>
              <a:buNone/>
              <a:tabLst>
                <a:tab pos="457200" algn="l"/>
              </a:tabLst>
            </a:pPr>
            <a:r>
              <a:rPr lang="en-IN" sz="2900" b="1" dirty="0">
                <a:solidFill>
                  <a:srgbClr val="000000"/>
                </a:solidFill>
                <a:latin typeface="Times New Roman" panose="02020603050405020304" pitchFamily="18" charset="0"/>
                <a:ea typeface="Times New Roman" panose="02020603050405020304" pitchFamily="18" charset="0"/>
              </a:rPr>
              <a:t>5</a:t>
            </a:r>
            <a:r>
              <a:rPr lang="en-IN" sz="2900" b="1" dirty="0">
                <a:solidFill>
                  <a:srgbClr val="000000"/>
                </a:solidFill>
                <a:effectLst/>
                <a:latin typeface="Times New Roman" panose="02020603050405020304" pitchFamily="18" charset="0"/>
                <a:ea typeface="Times New Roman" panose="02020603050405020304" pitchFamily="18" charset="0"/>
              </a:rPr>
              <a:t>.Training and Optimization:</a:t>
            </a:r>
            <a:endParaRPr lang="en-IN" sz="2900" dirty="0">
              <a:solidFill>
                <a:srgbClr val="000000"/>
              </a:solidFill>
              <a:effectLst/>
              <a:latin typeface="Times New Roman" panose="02020603050405020304" pitchFamily="18" charset="0"/>
              <a:ea typeface="Times New Roman" panose="02020603050405020304" pitchFamily="18" charset="0"/>
            </a:endParaRPr>
          </a:p>
          <a:p>
            <a:pPr marL="742950" marR="40005" lvl="1" indent="-285750" algn="just">
              <a:lnSpc>
                <a:spcPct val="170000"/>
              </a:lnSpc>
              <a:spcBef>
                <a:spcPts val="0"/>
              </a:spcBef>
              <a:spcAft>
                <a:spcPts val="20"/>
              </a:spcAft>
              <a:buSzPts val="1000"/>
              <a:buFont typeface="Symbol" panose="05050102010706020507" pitchFamily="18" charset="2"/>
              <a:buChar char=""/>
              <a:tabLst>
                <a:tab pos="914400" algn="l"/>
              </a:tabLst>
            </a:pPr>
            <a:r>
              <a:rPr lang="en-IN" sz="2600" b="1" dirty="0">
                <a:solidFill>
                  <a:srgbClr val="000000"/>
                </a:solidFill>
                <a:effectLst/>
                <a:latin typeface="Times New Roman" panose="02020603050405020304" pitchFamily="18" charset="0"/>
                <a:ea typeface="Times New Roman" panose="02020603050405020304" pitchFamily="18" charset="0"/>
              </a:rPr>
              <a:t>Data Preparation:</a:t>
            </a:r>
            <a:r>
              <a:rPr lang="en-IN" sz="2600" dirty="0">
                <a:solidFill>
                  <a:srgbClr val="000000"/>
                </a:solidFill>
                <a:effectLst/>
                <a:latin typeface="Times New Roman" panose="02020603050405020304" pitchFamily="18" charset="0"/>
                <a:ea typeface="Times New Roman" panose="02020603050405020304" pitchFamily="18" charset="0"/>
              </a:rPr>
              <a:t> Preprocessing involves converting network data into a suitable format and </a:t>
            </a:r>
            <a:r>
              <a:rPr lang="en-IN" sz="2600" dirty="0" err="1">
                <a:solidFill>
                  <a:srgbClr val="000000"/>
                </a:solidFill>
                <a:effectLst/>
                <a:latin typeface="Times New Roman" panose="02020603050405020304" pitchFamily="18" charset="0"/>
                <a:ea typeface="Times New Roman" panose="02020603050405020304" pitchFamily="18" charset="0"/>
              </a:rPr>
              <a:t>labeling</a:t>
            </a:r>
            <a:r>
              <a:rPr lang="en-IN" sz="2600" dirty="0">
                <a:solidFill>
                  <a:srgbClr val="000000"/>
                </a:solidFill>
                <a:effectLst/>
                <a:latin typeface="Times New Roman" panose="02020603050405020304" pitchFamily="18" charset="0"/>
                <a:ea typeface="Times New Roman" panose="02020603050405020304" pitchFamily="18" charset="0"/>
              </a:rPr>
              <a:t> it according to attack types.</a:t>
            </a:r>
          </a:p>
          <a:p>
            <a:pPr marL="742950" marR="40005" lvl="1" indent="-285750" algn="just">
              <a:lnSpc>
                <a:spcPct val="170000"/>
              </a:lnSpc>
              <a:spcBef>
                <a:spcPts val="0"/>
              </a:spcBef>
              <a:spcAft>
                <a:spcPts val="20"/>
              </a:spcAft>
              <a:buSzPts val="1000"/>
              <a:buFont typeface="Symbol" panose="05050102010706020507" pitchFamily="18" charset="2"/>
              <a:buChar char=""/>
              <a:tabLst>
                <a:tab pos="914400" algn="l"/>
              </a:tabLst>
            </a:pPr>
            <a:r>
              <a:rPr lang="en-IN" sz="2600" b="1" dirty="0">
                <a:solidFill>
                  <a:srgbClr val="000000"/>
                </a:solidFill>
                <a:effectLst/>
                <a:latin typeface="Times New Roman" panose="02020603050405020304" pitchFamily="18" charset="0"/>
                <a:ea typeface="Times New Roman" panose="02020603050405020304" pitchFamily="18" charset="0"/>
              </a:rPr>
              <a:t>Training:</a:t>
            </a:r>
            <a:r>
              <a:rPr lang="en-IN" sz="2600" dirty="0">
                <a:solidFill>
                  <a:srgbClr val="000000"/>
                </a:solidFill>
                <a:effectLst/>
                <a:latin typeface="Times New Roman" panose="02020603050405020304" pitchFamily="18" charset="0"/>
                <a:ea typeface="Times New Roman" panose="02020603050405020304" pitchFamily="18" charset="0"/>
              </a:rPr>
              <a:t> CNNs are trained using labeled datasets, adjusting weights and biases to minimize prediction errors.</a:t>
            </a:r>
          </a:p>
          <a:p>
            <a:pPr marL="742950" marR="40005" lvl="1" indent="-285750" algn="just">
              <a:lnSpc>
                <a:spcPct val="170000"/>
              </a:lnSpc>
              <a:spcBef>
                <a:spcPts val="0"/>
              </a:spcBef>
              <a:spcAft>
                <a:spcPts val="20"/>
              </a:spcAft>
              <a:buSzPts val="1000"/>
              <a:buFont typeface="Symbol" panose="05050102010706020507" pitchFamily="18" charset="2"/>
              <a:buChar char=""/>
              <a:tabLst>
                <a:tab pos="914400" algn="l"/>
              </a:tabLst>
            </a:pPr>
            <a:r>
              <a:rPr lang="en-IN" sz="2600" b="1" dirty="0">
                <a:solidFill>
                  <a:srgbClr val="000000"/>
                </a:solidFill>
                <a:effectLst/>
                <a:latin typeface="Times New Roman" panose="02020603050405020304" pitchFamily="18" charset="0"/>
                <a:ea typeface="Times New Roman" panose="02020603050405020304" pitchFamily="18" charset="0"/>
              </a:rPr>
              <a:t>Regularization Techniques:</a:t>
            </a:r>
            <a:r>
              <a:rPr lang="en-IN" sz="2600" dirty="0">
                <a:solidFill>
                  <a:srgbClr val="000000"/>
                </a:solidFill>
                <a:effectLst/>
                <a:latin typeface="Times New Roman" panose="02020603050405020304" pitchFamily="18" charset="0"/>
                <a:ea typeface="Times New Roman" panose="02020603050405020304" pitchFamily="18" charset="0"/>
              </a:rPr>
              <a:t> Techniques like dropout or batch normalization can be employed to avoid overfitting.</a:t>
            </a:r>
          </a:p>
          <a:p>
            <a:pPr marL="0" marR="40005" lvl="0" indent="0" algn="just">
              <a:lnSpc>
                <a:spcPct val="170000"/>
              </a:lnSpc>
              <a:spcBef>
                <a:spcPts val="0"/>
              </a:spcBef>
              <a:spcAft>
                <a:spcPts val="20"/>
              </a:spcAft>
              <a:buNone/>
              <a:tabLst>
                <a:tab pos="457200" algn="l"/>
              </a:tabLst>
            </a:pPr>
            <a:r>
              <a:rPr lang="en-IN" sz="2900" b="1" dirty="0">
                <a:solidFill>
                  <a:srgbClr val="000000"/>
                </a:solidFill>
                <a:effectLst/>
                <a:latin typeface="Times New Roman" panose="02020603050405020304" pitchFamily="18" charset="0"/>
                <a:ea typeface="Times New Roman" panose="02020603050405020304" pitchFamily="18" charset="0"/>
              </a:rPr>
              <a:t>6.Evaluation and Performance:</a:t>
            </a:r>
            <a:endParaRPr lang="en-IN" sz="2900" dirty="0">
              <a:solidFill>
                <a:srgbClr val="000000"/>
              </a:solidFill>
              <a:effectLst/>
              <a:latin typeface="Times New Roman" panose="02020603050405020304" pitchFamily="18" charset="0"/>
              <a:ea typeface="Times New Roman" panose="02020603050405020304" pitchFamily="18" charset="0"/>
            </a:endParaRPr>
          </a:p>
          <a:p>
            <a:pPr marL="742950" marR="40005" lvl="1" indent="-285750" algn="just">
              <a:lnSpc>
                <a:spcPct val="170000"/>
              </a:lnSpc>
              <a:spcBef>
                <a:spcPts val="0"/>
              </a:spcBef>
              <a:spcAft>
                <a:spcPts val="20"/>
              </a:spcAft>
              <a:buSzPts val="1000"/>
              <a:buFont typeface="Symbol" panose="05050102010706020507" pitchFamily="18" charset="2"/>
              <a:buChar char=""/>
              <a:tabLst>
                <a:tab pos="914400" algn="l"/>
              </a:tabLst>
            </a:pPr>
            <a:r>
              <a:rPr lang="en-IN" sz="2600" b="1" dirty="0">
                <a:solidFill>
                  <a:srgbClr val="000000"/>
                </a:solidFill>
                <a:effectLst/>
                <a:latin typeface="Times New Roman" panose="02020603050405020304" pitchFamily="18" charset="0"/>
                <a:ea typeface="Times New Roman" panose="02020603050405020304" pitchFamily="18" charset="0"/>
              </a:rPr>
              <a:t>Metrics:</a:t>
            </a:r>
            <a:r>
              <a:rPr lang="en-IN" sz="2600" dirty="0">
                <a:solidFill>
                  <a:srgbClr val="000000"/>
                </a:solidFill>
                <a:effectLst/>
                <a:latin typeface="Times New Roman" panose="02020603050405020304" pitchFamily="18" charset="0"/>
                <a:ea typeface="Times New Roman" panose="02020603050405020304" pitchFamily="18" charset="0"/>
              </a:rPr>
              <a:t> NIDS performance is evaluated using metrics like accuracy, precision, recall, F1-score on a separate test dataset.</a:t>
            </a:r>
          </a:p>
          <a:p>
            <a:pPr marL="742950" marR="40005" lvl="1" indent="-285750" algn="just">
              <a:lnSpc>
                <a:spcPct val="170000"/>
              </a:lnSpc>
              <a:spcBef>
                <a:spcPts val="0"/>
              </a:spcBef>
              <a:spcAft>
                <a:spcPts val="20"/>
              </a:spcAft>
              <a:buSzPts val="1000"/>
              <a:buFont typeface="Symbol" panose="05050102010706020507" pitchFamily="18" charset="2"/>
              <a:buChar char=""/>
              <a:tabLst>
                <a:tab pos="914400" algn="l"/>
              </a:tabLst>
            </a:pPr>
            <a:r>
              <a:rPr lang="en-IN" sz="2600" b="1" dirty="0">
                <a:solidFill>
                  <a:srgbClr val="000000"/>
                </a:solidFill>
                <a:effectLst/>
                <a:latin typeface="Times New Roman" panose="02020603050405020304" pitchFamily="18" charset="0"/>
                <a:ea typeface="Times New Roman" panose="02020603050405020304" pitchFamily="18" charset="0"/>
              </a:rPr>
              <a:t>Fine-tuning:</a:t>
            </a:r>
            <a:r>
              <a:rPr lang="en-IN" sz="2600" dirty="0">
                <a:solidFill>
                  <a:srgbClr val="000000"/>
                </a:solidFill>
                <a:effectLst/>
                <a:latin typeface="Times New Roman" panose="02020603050405020304" pitchFamily="18" charset="0"/>
                <a:ea typeface="Times New Roman" panose="02020603050405020304" pitchFamily="18" charset="0"/>
              </a:rPr>
              <a:t> Adjustments to hyperparameters or model architecture might be necessary for optimal performance.</a:t>
            </a:r>
          </a:p>
          <a:p>
            <a:endParaRPr lang="en-IN" dirty="0"/>
          </a:p>
        </p:txBody>
      </p:sp>
    </p:spTree>
    <p:extLst>
      <p:ext uri="{BB962C8B-B14F-4D97-AF65-F5344CB8AC3E}">
        <p14:creationId xmlns:p14="http://schemas.microsoft.com/office/powerpoint/2010/main" val="3098637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00514-E492-F335-809A-2FB5408D0272}"/>
              </a:ext>
            </a:extLst>
          </p:cNvPr>
          <p:cNvSpPr>
            <a:spLocks noGrp="1"/>
          </p:cNvSpPr>
          <p:nvPr>
            <p:ph idx="1"/>
          </p:nvPr>
        </p:nvSpPr>
        <p:spPr/>
        <p:txBody>
          <a:bodyPr/>
          <a:lstStyle/>
          <a:p>
            <a:pPr marL="0" marR="40005" lvl="0" indent="0" algn="just">
              <a:lnSpc>
                <a:spcPct val="150000"/>
              </a:lnSpc>
              <a:spcBef>
                <a:spcPts val="0"/>
              </a:spcBef>
              <a:spcAft>
                <a:spcPts val="20"/>
              </a:spcAft>
              <a:buNone/>
              <a:tabLst>
                <a:tab pos="457200" algn="l"/>
              </a:tabLst>
            </a:pPr>
            <a:r>
              <a:rPr lang="en-IN" sz="1600" b="1" dirty="0">
                <a:solidFill>
                  <a:srgbClr val="000000"/>
                </a:solidFill>
                <a:latin typeface="Times New Roman" panose="02020603050405020304" pitchFamily="18" charset="0"/>
                <a:ea typeface="Times New Roman" panose="02020603050405020304" pitchFamily="18" charset="0"/>
              </a:rPr>
              <a:t>7</a:t>
            </a:r>
            <a:r>
              <a:rPr lang="en-IN" sz="1600" b="1" dirty="0">
                <a:solidFill>
                  <a:srgbClr val="000000"/>
                </a:solidFill>
                <a:effectLst/>
                <a:latin typeface="Times New Roman" panose="02020603050405020304" pitchFamily="18" charset="0"/>
                <a:ea typeface="Times New Roman" panose="02020603050405020304" pitchFamily="18" charset="0"/>
              </a:rPr>
              <a:t>.Challenges in NIDS with CNNs:</a:t>
            </a:r>
            <a:endParaRPr lang="en-IN" sz="1600" dirty="0">
              <a:solidFill>
                <a:srgbClr val="000000"/>
              </a:solidFill>
              <a:effectLst/>
              <a:latin typeface="Times New Roman" panose="02020603050405020304" pitchFamily="18" charset="0"/>
              <a:ea typeface="Times New Roman" panose="02020603050405020304" pitchFamily="18" charset="0"/>
            </a:endParaRPr>
          </a:p>
          <a:p>
            <a:pPr marL="742950" marR="40005" lvl="1" indent="-285750" algn="just">
              <a:lnSpc>
                <a:spcPct val="150000"/>
              </a:lnSpc>
              <a:spcBef>
                <a:spcPts val="0"/>
              </a:spcBef>
              <a:spcAft>
                <a:spcPts val="20"/>
              </a:spcAft>
              <a:buSzPts val="1000"/>
              <a:buFont typeface="Symbol" panose="05050102010706020507" pitchFamily="18"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rPr>
              <a:t>Imbalanced Data:</a:t>
            </a:r>
            <a:r>
              <a:rPr lang="en-IN" sz="1600" dirty="0">
                <a:solidFill>
                  <a:srgbClr val="000000"/>
                </a:solidFill>
                <a:effectLst/>
                <a:latin typeface="Times New Roman" panose="02020603050405020304" pitchFamily="18" charset="0"/>
                <a:ea typeface="Times New Roman" panose="02020603050405020304" pitchFamily="18" charset="0"/>
              </a:rPr>
              <a:t> Addressing imbalances where certain attack types are significantly less represented in the dataset.</a:t>
            </a:r>
          </a:p>
          <a:p>
            <a:pPr marL="742950" marR="40005" lvl="1" indent="-285750" algn="just">
              <a:lnSpc>
                <a:spcPct val="150000"/>
              </a:lnSpc>
              <a:spcBef>
                <a:spcPts val="0"/>
              </a:spcBef>
              <a:spcAft>
                <a:spcPts val="20"/>
              </a:spcAft>
              <a:buSzPts val="1000"/>
              <a:buFont typeface="Symbol" panose="05050102010706020507" pitchFamily="18"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rPr>
              <a:t>Adaptability:</a:t>
            </a:r>
            <a:r>
              <a:rPr lang="en-IN" sz="1600" dirty="0">
                <a:solidFill>
                  <a:srgbClr val="000000"/>
                </a:solidFill>
                <a:effectLst/>
                <a:latin typeface="Times New Roman" panose="02020603050405020304" pitchFamily="18" charset="0"/>
                <a:ea typeface="Times New Roman" panose="02020603050405020304" pitchFamily="18" charset="0"/>
              </a:rPr>
              <a:t> Ensuring the model can detect new and evolving attack types.</a:t>
            </a:r>
          </a:p>
          <a:p>
            <a:pPr marL="742950" marR="40005" lvl="1" indent="-285750" algn="just">
              <a:lnSpc>
                <a:spcPct val="150000"/>
              </a:lnSpc>
              <a:spcBef>
                <a:spcPts val="0"/>
              </a:spcBef>
              <a:spcAft>
                <a:spcPts val="20"/>
              </a:spcAft>
              <a:buSzPts val="1000"/>
              <a:buFont typeface="Symbol" panose="05050102010706020507" pitchFamily="18"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rPr>
              <a:t>Real-time Processing:</a:t>
            </a:r>
            <a:r>
              <a:rPr lang="en-IN" sz="1600" dirty="0">
                <a:solidFill>
                  <a:srgbClr val="000000"/>
                </a:solidFill>
                <a:effectLst/>
                <a:latin typeface="Times New Roman" panose="02020603050405020304" pitchFamily="18" charset="0"/>
                <a:ea typeface="Times New Roman" panose="02020603050405020304" pitchFamily="18" charset="0"/>
              </a:rPr>
              <a:t> Optimizing CNNs for efficient real-time analysis of network traffic.</a:t>
            </a:r>
          </a:p>
          <a:p>
            <a:pPr marL="0" marR="40005" lvl="0" indent="0" algn="just">
              <a:lnSpc>
                <a:spcPct val="150000"/>
              </a:lnSpc>
              <a:spcBef>
                <a:spcPts val="0"/>
              </a:spcBef>
              <a:spcAft>
                <a:spcPts val="20"/>
              </a:spcAft>
              <a:buNone/>
              <a:tabLst>
                <a:tab pos="457200" algn="l"/>
              </a:tabLst>
            </a:pPr>
            <a:r>
              <a:rPr lang="en-IN" sz="1600" b="1" dirty="0">
                <a:solidFill>
                  <a:srgbClr val="000000"/>
                </a:solidFill>
                <a:latin typeface="Times New Roman" panose="02020603050405020304" pitchFamily="18" charset="0"/>
                <a:ea typeface="Times New Roman" panose="02020603050405020304" pitchFamily="18" charset="0"/>
              </a:rPr>
              <a:t>8</a:t>
            </a:r>
            <a:r>
              <a:rPr lang="en-IN" sz="1600" b="1" dirty="0">
                <a:solidFill>
                  <a:srgbClr val="000000"/>
                </a:solidFill>
                <a:effectLst/>
                <a:latin typeface="Times New Roman" panose="02020603050405020304" pitchFamily="18" charset="0"/>
                <a:ea typeface="Times New Roman" panose="02020603050405020304" pitchFamily="18" charset="0"/>
              </a:rPr>
              <a:t>.Applications and Advantages:</a:t>
            </a:r>
            <a:endParaRPr lang="en-IN" sz="1600" dirty="0">
              <a:solidFill>
                <a:srgbClr val="000000"/>
              </a:solidFill>
              <a:effectLst/>
              <a:latin typeface="Times New Roman" panose="02020603050405020304" pitchFamily="18" charset="0"/>
              <a:ea typeface="Times New Roman" panose="02020603050405020304" pitchFamily="18" charset="0"/>
            </a:endParaRPr>
          </a:p>
          <a:p>
            <a:pPr marL="742950" marR="40005" lvl="1" indent="-285750" algn="just">
              <a:lnSpc>
                <a:spcPct val="150000"/>
              </a:lnSpc>
              <a:spcBef>
                <a:spcPts val="0"/>
              </a:spcBef>
              <a:spcAft>
                <a:spcPts val="20"/>
              </a:spcAft>
              <a:buSzPts val="1000"/>
              <a:buFont typeface="Symbol" panose="05050102010706020507" pitchFamily="18" charset="2"/>
              <a:buChar char=""/>
              <a:tabLst>
                <a:tab pos="914400" algn="l"/>
              </a:tabLst>
            </a:pPr>
            <a:r>
              <a:rPr lang="en-IN" sz="1600" dirty="0">
                <a:solidFill>
                  <a:srgbClr val="000000"/>
                </a:solidFill>
                <a:effectLst/>
                <a:latin typeface="Times New Roman" panose="02020603050405020304" pitchFamily="18" charset="0"/>
                <a:ea typeface="Times New Roman" panose="02020603050405020304" pitchFamily="18" charset="0"/>
              </a:rPr>
              <a:t>CNNs offer a powerful means to automatically learn and identify complex patterns in network traffic.</a:t>
            </a:r>
          </a:p>
          <a:p>
            <a:pPr marL="742950" marR="40005" lvl="1" indent="-285750" algn="just">
              <a:lnSpc>
                <a:spcPct val="150000"/>
              </a:lnSpc>
              <a:spcBef>
                <a:spcPts val="0"/>
              </a:spcBef>
              <a:spcAft>
                <a:spcPts val="20"/>
              </a:spcAft>
              <a:buSzPts val="1000"/>
              <a:buFont typeface="Symbol" panose="05050102010706020507" pitchFamily="18" charset="2"/>
              <a:buChar char=""/>
              <a:tabLst>
                <a:tab pos="914400" algn="l"/>
              </a:tabLst>
            </a:pPr>
            <a:r>
              <a:rPr lang="en-IN" sz="1600" dirty="0">
                <a:solidFill>
                  <a:srgbClr val="000000"/>
                </a:solidFill>
                <a:effectLst/>
                <a:latin typeface="Times New Roman" panose="02020603050405020304" pitchFamily="18" charset="0"/>
                <a:ea typeface="Times New Roman" panose="02020603050405020304" pitchFamily="18" charset="0"/>
              </a:rPr>
              <a:t>Their hierarchical feature extraction capability makes them well-suited for NIDS tasks.</a:t>
            </a:r>
          </a:p>
          <a:p>
            <a:endParaRPr lang="en-IN" dirty="0"/>
          </a:p>
        </p:txBody>
      </p:sp>
    </p:spTree>
    <p:extLst>
      <p:ext uri="{BB962C8B-B14F-4D97-AF65-F5344CB8AC3E}">
        <p14:creationId xmlns:p14="http://schemas.microsoft.com/office/powerpoint/2010/main" val="341657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CBC6-E5FA-A653-ADEC-29A87A5BBF63}"/>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CE9CE85-5806-663C-228C-9ECBEABCACB8}"/>
              </a:ext>
            </a:extLst>
          </p:cNvPr>
          <p:cNvSpPr>
            <a:spLocks noGrp="1"/>
          </p:cNvSpPr>
          <p:nvPr>
            <p:ph idx="1"/>
          </p:nvPr>
        </p:nvSpPr>
        <p:spPr>
          <a:xfrm>
            <a:off x="990601" y="2458321"/>
            <a:ext cx="9601196" cy="3417547"/>
          </a:xfrm>
        </p:spPr>
        <p:txBody>
          <a:bodyPr>
            <a:normAutofit/>
          </a:bodyPr>
          <a:lstStyle/>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Network intrusion detection technology plays an important role in maintaining network security, the main work is to continuously detect the current network status, through the detection of abnormal behavior in the network state, timely warning to alert network managers. </a:t>
            </a:r>
          </a:p>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The timeliness and accuracy of the intrusion detection system (IDS) is critical to the availability and reliability of the current network. In response to the problems of high false alarm rate, low detection efficiency and limited functions commonly found in IDS.</a:t>
            </a:r>
          </a:p>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With the growing reliance on networked systems and the increasing sophistication of cyber threats, the need for robust network intrusion detection systems (NIDS) has become paramount. </a:t>
            </a:r>
          </a:p>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We are going to implement  a Network Intrusion Detection System that leverages both traditional machine learning and deep learning algorithms to enhance network security.collecting and preprocessing network traffic data, which serves as the foundation for training and testing the intrusion detection models.</a:t>
            </a:r>
            <a:endParaRPr lang="en-IN" sz="1400" dirty="0">
              <a:solidFill>
                <a:schemeClr val="tx1"/>
              </a:solidFill>
              <a:latin typeface="Times New Roman" panose="02020603050405020304" pitchFamily="18" charset="0"/>
              <a:cs typeface="Times New Roman" panose="02020603050405020304" pitchFamily="18" charset="0"/>
            </a:endParaRPr>
          </a:p>
          <a:p>
            <a:pPr algn="just"/>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678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359C-7099-500E-ECFF-66E1BD01960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308EA71-5909-B022-A2D1-E07B81E19322}"/>
              </a:ext>
            </a:extLst>
          </p:cNvPr>
          <p:cNvSpPr>
            <a:spLocks noGrp="1"/>
          </p:cNvSpPr>
          <p:nvPr>
            <p:ph idx="1"/>
          </p:nvPr>
        </p:nvSpPr>
        <p:spPr>
          <a:xfrm>
            <a:off x="1295401" y="2285999"/>
            <a:ext cx="9601196" cy="4185921"/>
          </a:xfrm>
        </p:spPr>
        <p:txBody>
          <a:bodyPr>
            <a:normAutofit/>
          </a:bodyPr>
          <a:lstStyle/>
          <a:p>
            <a:pPr marL="6350" marR="40005" indent="-6350" algn="ctr">
              <a:lnSpc>
                <a:spcPct val="105000"/>
              </a:lnSpc>
              <a:spcBef>
                <a:spcPts val="0"/>
              </a:spcBef>
              <a:spcAft>
                <a:spcPts val="2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40005" indent="0" algn="just">
              <a:lnSpc>
                <a:spcPct val="150000"/>
              </a:lnSpc>
              <a:spcBef>
                <a:spcPts val="0"/>
              </a:spcBef>
              <a:spcAft>
                <a:spcPts val="20"/>
              </a:spcAft>
              <a:buNone/>
            </a:pPr>
            <a:r>
              <a:rPr lang="en-US" sz="1400" b="0" i="0" dirty="0">
                <a:solidFill>
                  <a:srgbClr val="0F0F0F"/>
                </a:solidFill>
                <a:effectLst/>
                <a:latin typeface="Times New Roman" panose="02020603050405020304" pitchFamily="18" charset="0"/>
                <a:cs typeface="Times New Roman" panose="02020603050405020304" pitchFamily="18" charset="0"/>
              </a:rPr>
              <a:t>Implementing a Network Intrusion Detection System (NIDS) utilizing Convolutional Neural Networks (CNNs) offers a promising solution for accurate multiclassification of attack types. CNNs, renowned for their ability to autonomously learn hierarchical features from raw data, provide a robust framework for NIDS. Their capacity to detect local patterns, exhibit translation invariance, and reduce parameter dependency makes them well-suited for analyzing diverse network traffic data and identifying various attack types. By leveraging CNNs in this system, we anticipate enhanced adaptability to different data types, scalability in model architecture, and the potential to achieve accurate and efficient classification, thus fortifying network security against evolving cyber threats.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98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23AE-C931-D77E-8D66-7064BF88D773}"/>
              </a:ext>
            </a:extLst>
          </p:cNvPr>
          <p:cNvSpPr>
            <a:spLocks noGrp="1"/>
          </p:cNvSpPr>
          <p:nvPr>
            <p:ph type="title"/>
          </p:nvPr>
        </p:nvSpPr>
        <p:spPr>
          <a:xfrm>
            <a:off x="1112522" y="955836"/>
            <a:ext cx="9601196" cy="1303867"/>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5A6C3AA-BB1F-8B14-012B-9B62320C5097}"/>
              </a:ext>
            </a:extLst>
          </p:cNvPr>
          <p:cNvSpPr>
            <a:spLocks noGrp="1"/>
          </p:cNvSpPr>
          <p:nvPr>
            <p:ph idx="1"/>
          </p:nvPr>
        </p:nvSpPr>
        <p:spPr>
          <a:xfrm>
            <a:off x="1112522" y="2529840"/>
            <a:ext cx="9601196" cy="4328160"/>
          </a:xfrm>
        </p:spPr>
        <p:txBody>
          <a:bodyPr>
            <a:normAutofit fontScale="25000" lnSpcReduction="20000"/>
          </a:bodyPr>
          <a:lstStyle/>
          <a:p>
            <a:pPr>
              <a:lnSpc>
                <a:spcPct val="170000"/>
              </a:lnSpc>
            </a:pPr>
            <a:r>
              <a:rPr lang="en-US" sz="5600" dirty="0">
                <a:latin typeface="Times New Roman" panose="02020603050405020304" pitchFamily="18" charset="0"/>
                <a:cs typeface="Times New Roman" panose="02020603050405020304" pitchFamily="18" charset="0"/>
              </a:rPr>
              <a:t>The objective of a project on a Network Intrusion Detection System (NIDS) using machine learning and deep learning algorithms is to develop a system that can effectively detect the attack type</a:t>
            </a:r>
          </a:p>
          <a:p>
            <a:pPr>
              <a:lnSpc>
                <a:spcPct val="170000"/>
              </a:lnSpc>
            </a:pPr>
            <a:r>
              <a:rPr lang="en-US" sz="5600" dirty="0">
                <a:latin typeface="Times New Roman" panose="02020603050405020304" pitchFamily="18" charset="0"/>
                <a:cs typeface="Times New Roman" panose="02020603050405020304" pitchFamily="18" charset="0"/>
              </a:rPr>
              <a:t>Use machine learning and deep learning algorithms to identify abnormal patterns and behaviors in network traffic.Identification of Intrusions: Detect and classify different types of network intrusions, such as malware attacks, 'apache2', 'back', 'buffer_overflow', 'ftp_write’ and other malicious attacks.</a:t>
            </a:r>
          </a:p>
          <a:p>
            <a:pPr>
              <a:lnSpc>
                <a:spcPct val="150000"/>
              </a:lnSpc>
            </a:pPr>
            <a:r>
              <a:rPr lang="en-US" sz="5600" dirty="0">
                <a:latin typeface="Times New Roman" panose="02020603050405020304" pitchFamily="18" charset="0"/>
                <a:cs typeface="Times New Roman" panose="02020603050405020304" pitchFamily="18" charset="0"/>
              </a:rPr>
              <a:t>We are going to implement the machine learning algorithms such as DecisionTreeClassifier,KNeighborsClassifier,LogisticRegression,MultinomialNB,RandomForestClassifier,SupportVectorMachines and deeplearing algorithms such as CNN,FNN,RNN to predict the attack type and compare their accuracies</a:t>
            </a:r>
          </a:p>
          <a:p>
            <a:pPr>
              <a:lnSpc>
                <a:spcPct val="150000"/>
              </a:lnSpc>
            </a:pPr>
            <a:r>
              <a:rPr lang="en-US" sz="5600" dirty="0">
                <a:latin typeface="Times New Roman" panose="02020603050405020304" pitchFamily="18" charset="0"/>
                <a:cs typeface="Times New Roman" panose="02020603050405020304" pitchFamily="18" charset="0"/>
              </a:rPr>
              <a:t>the final attack type is considered from the algorithm which gives the highest accuracy</a:t>
            </a:r>
          </a:p>
          <a:p>
            <a:pPr>
              <a:lnSpc>
                <a:spcPct val="170000"/>
              </a:lnSpc>
            </a:pPr>
            <a:endParaRPr lang="en-US" sz="8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5077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06F7-9B1A-672C-D991-A8C043D41BDA}"/>
              </a:ext>
            </a:extLst>
          </p:cNvPr>
          <p:cNvSpPr>
            <a:spLocks noGrp="1"/>
          </p:cNvSpPr>
          <p:nvPr>
            <p:ph type="title"/>
          </p:nvPr>
        </p:nvSpPr>
        <p:spPr>
          <a:xfrm>
            <a:off x="1295399" y="330201"/>
            <a:ext cx="9601196" cy="1303867"/>
          </a:xfrm>
        </p:spPr>
        <p:txBody>
          <a:bodyPr/>
          <a:lstStyle/>
          <a:p>
            <a:r>
              <a:rPr lang="en-US" dirty="0"/>
              <a:t>Literature Survey</a:t>
            </a:r>
            <a:endParaRPr lang="en-IN" dirty="0"/>
          </a:p>
        </p:txBody>
      </p:sp>
      <p:graphicFrame>
        <p:nvGraphicFramePr>
          <p:cNvPr id="7" name="Content Placeholder 6">
            <a:extLst>
              <a:ext uri="{FF2B5EF4-FFF2-40B4-BE49-F238E27FC236}">
                <a16:creationId xmlns:a16="http://schemas.microsoft.com/office/drawing/2014/main" id="{52673743-0A9E-E951-7794-5AF486DCE414}"/>
              </a:ext>
            </a:extLst>
          </p:cNvPr>
          <p:cNvGraphicFramePr>
            <a:graphicFrameLocks noGrp="1"/>
          </p:cNvGraphicFramePr>
          <p:nvPr>
            <p:ph idx="1"/>
            <p:extLst>
              <p:ext uri="{D42A27DB-BD31-4B8C-83A1-F6EECF244321}">
                <p14:modId xmlns:p14="http://schemas.microsoft.com/office/powerpoint/2010/main" val="4133605846"/>
              </p:ext>
            </p:extLst>
          </p:nvPr>
        </p:nvGraphicFramePr>
        <p:xfrm>
          <a:off x="629921" y="1308948"/>
          <a:ext cx="10972800" cy="49411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1689527598"/>
                    </a:ext>
                  </a:extLst>
                </a:gridCol>
                <a:gridCol w="2194560">
                  <a:extLst>
                    <a:ext uri="{9D8B030D-6E8A-4147-A177-3AD203B41FA5}">
                      <a16:colId xmlns:a16="http://schemas.microsoft.com/office/drawing/2014/main" val="2123807018"/>
                    </a:ext>
                  </a:extLst>
                </a:gridCol>
                <a:gridCol w="2194560">
                  <a:extLst>
                    <a:ext uri="{9D8B030D-6E8A-4147-A177-3AD203B41FA5}">
                      <a16:colId xmlns:a16="http://schemas.microsoft.com/office/drawing/2014/main" val="432874221"/>
                    </a:ext>
                  </a:extLst>
                </a:gridCol>
                <a:gridCol w="2194560">
                  <a:extLst>
                    <a:ext uri="{9D8B030D-6E8A-4147-A177-3AD203B41FA5}">
                      <a16:colId xmlns:a16="http://schemas.microsoft.com/office/drawing/2014/main" val="2979353899"/>
                    </a:ext>
                  </a:extLst>
                </a:gridCol>
                <a:gridCol w="2194560">
                  <a:extLst>
                    <a:ext uri="{9D8B030D-6E8A-4147-A177-3AD203B41FA5}">
                      <a16:colId xmlns:a16="http://schemas.microsoft.com/office/drawing/2014/main" val="2157170396"/>
                    </a:ext>
                  </a:extLst>
                </a:gridCol>
              </a:tblGrid>
              <a:tr h="826340">
                <a:tc>
                  <a:txBody>
                    <a:bodyPr/>
                    <a:lstStyle/>
                    <a:p>
                      <a:pPr fontAlgn="b"/>
                      <a:r>
                        <a:rPr lang="en-IN" b="1" dirty="0">
                          <a:solidFill>
                            <a:schemeClr val="tx1"/>
                          </a:solidFill>
                          <a:effectLst/>
                        </a:rPr>
                        <a:t>Year</a:t>
                      </a:r>
                    </a:p>
                  </a:txBody>
                  <a:tcPr anchor="b"/>
                </a:tc>
                <a:tc>
                  <a:txBody>
                    <a:bodyPr/>
                    <a:lstStyle/>
                    <a:p>
                      <a:pPr fontAlgn="b"/>
                      <a:r>
                        <a:rPr lang="en-IN" b="1">
                          <a:solidFill>
                            <a:schemeClr val="tx1"/>
                          </a:solidFill>
                          <a:effectLst/>
                        </a:rPr>
                        <a:t>Author(s)</a:t>
                      </a:r>
                    </a:p>
                  </a:txBody>
                  <a:tcPr anchor="b"/>
                </a:tc>
                <a:tc>
                  <a:txBody>
                    <a:bodyPr/>
                    <a:lstStyle/>
                    <a:p>
                      <a:pPr fontAlgn="b"/>
                      <a:r>
                        <a:rPr lang="en-IN" b="1">
                          <a:solidFill>
                            <a:schemeClr val="tx1"/>
                          </a:solidFill>
                          <a:effectLst/>
                        </a:rPr>
                        <a:t>Title</a:t>
                      </a:r>
                    </a:p>
                  </a:txBody>
                  <a:tcPr anchor="b"/>
                </a:tc>
                <a:tc>
                  <a:txBody>
                    <a:bodyPr/>
                    <a:lstStyle/>
                    <a:p>
                      <a:pPr fontAlgn="b"/>
                      <a:r>
                        <a:rPr lang="en-IN" b="1">
                          <a:solidFill>
                            <a:schemeClr val="tx1"/>
                          </a:solidFill>
                          <a:effectLst/>
                        </a:rPr>
                        <a:t>Methodology</a:t>
                      </a:r>
                    </a:p>
                  </a:txBody>
                  <a:tcPr anchor="b"/>
                </a:tc>
                <a:tc>
                  <a:txBody>
                    <a:bodyPr/>
                    <a:lstStyle/>
                    <a:p>
                      <a:pPr fontAlgn="b"/>
                      <a:r>
                        <a:rPr lang="en-IN" b="1" dirty="0">
                          <a:solidFill>
                            <a:schemeClr val="tx1"/>
                          </a:solidFill>
                          <a:effectLst/>
                        </a:rPr>
                        <a:t>Key Findings and Contributions</a:t>
                      </a:r>
                    </a:p>
                  </a:txBody>
                  <a:tcPr anchor="b"/>
                </a:tc>
                <a:extLst>
                  <a:ext uri="{0D108BD9-81ED-4DB2-BD59-A6C34878D82A}">
                    <a16:rowId xmlns:a16="http://schemas.microsoft.com/office/drawing/2014/main" val="1548790870"/>
                  </a:ext>
                </a:extLst>
              </a:tr>
              <a:tr h="1062438">
                <a:tc>
                  <a:txBody>
                    <a:bodyPr/>
                    <a:lstStyle/>
                    <a:p>
                      <a:pPr fontAlgn="base"/>
                      <a:r>
                        <a:rPr lang="en-IN" sz="1400" dirty="0">
                          <a:effectLst/>
                          <a:latin typeface="Times New Roman" panose="02020603050405020304" pitchFamily="18" charset="0"/>
                          <a:cs typeface="Times New Roman" panose="02020603050405020304" pitchFamily="18" charset="0"/>
                        </a:rPr>
                        <a:t>2016</a:t>
                      </a:r>
                    </a:p>
                  </a:txBody>
                  <a:tcPr anchor="ctr"/>
                </a:tc>
                <a:tc>
                  <a:txBody>
                    <a:bodyPr/>
                    <a:lstStyle/>
                    <a:p>
                      <a:pPr fontAlgn="base"/>
                      <a:r>
                        <a:rPr lang="en-IN" sz="1400">
                          <a:effectLst/>
                          <a:latin typeface="Times New Roman" panose="02020603050405020304" pitchFamily="18" charset="0"/>
                          <a:cs typeface="Times New Roman" panose="02020603050405020304" pitchFamily="18" charset="0"/>
                        </a:rPr>
                        <a:t>K. Revathi, Dr. M. Ramakrishnan</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A Survey of Network Intrusion Detection Techniques</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Survey of Network Intrusion Detection Techniques</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Provides an overview of various network intrusion detection techniques and their strengths and weaknesses.</a:t>
                      </a:r>
                    </a:p>
                  </a:txBody>
                  <a:tcPr anchor="ctr"/>
                </a:tc>
                <a:extLst>
                  <a:ext uri="{0D108BD9-81ED-4DB2-BD59-A6C34878D82A}">
                    <a16:rowId xmlns:a16="http://schemas.microsoft.com/office/drawing/2014/main" val="1268703835"/>
                  </a:ext>
                </a:extLst>
              </a:tr>
              <a:tr h="1258150">
                <a:tc>
                  <a:txBody>
                    <a:bodyPr/>
                    <a:lstStyle/>
                    <a:p>
                      <a:pPr fontAlgn="base"/>
                      <a:r>
                        <a:rPr lang="en-IN" sz="1400" dirty="0">
                          <a:effectLst/>
                          <a:latin typeface="Times New Roman" panose="02020603050405020304" pitchFamily="18" charset="0"/>
                          <a:cs typeface="Times New Roman" panose="02020603050405020304" pitchFamily="18" charset="0"/>
                        </a:rPr>
                        <a:t>2019</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S. Ma, L. He, J. Ding, and X. Wang</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Anomaly-Based Intrusion Detection System Using Autoencoders</a:t>
                      </a:r>
                    </a:p>
                  </a:txBody>
                  <a:tcPr anchor="ctr"/>
                </a:tc>
                <a:tc>
                  <a:txBody>
                    <a:bodyPr/>
                    <a:lstStyle/>
                    <a:p>
                      <a:pPr fontAlgn="base"/>
                      <a:r>
                        <a:rPr lang="en-IN" sz="1400" dirty="0">
                          <a:effectLst/>
                          <a:latin typeface="Times New Roman" panose="02020603050405020304" pitchFamily="18" charset="0"/>
                          <a:cs typeface="Times New Roman" panose="02020603050405020304" pitchFamily="18" charset="0"/>
                        </a:rPr>
                        <a:t>Autoencoders for Anomaly Detection</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Demonstrates the effectiveness of autoencoders for identifying network anomalies in intrusion detection.</a:t>
                      </a:r>
                    </a:p>
                  </a:txBody>
                  <a:tcPr anchor="ctr"/>
                </a:tc>
                <a:extLst>
                  <a:ext uri="{0D108BD9-81ED-4DB2-BD59-A6C34878D82A}">
                    <a16:rowId xmlns:a16="http://schemas.microsoft.com/office/drawing/2014/main" val="2161086530"/>
                  </a:ext>
                </a:extLst>
              </a:tr>
              <a:tr h="1453863">
                <a:tc>
                  <a:txBody>
                    <a:bodyPr/>
                    <a:lstStyle/>
                    <a:p>
                      <a:pPr fontAlgn="base"/>
                      <a:r>
                        <a:rPr lang="en-IN" sz="1400" dirty="0">
                          <a:effectLst/>
                          <a:latin typeface="Times New Roman" panose="02020603050405020304" pitchFamily="18" charset="0"/>
                          <a:cs typeface="Times New Roman" panose="02020603050405020304" pitchFamily="18" charset="0"/>
                        </a:rPr>
                        <a:t>2021</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R. K. Gupta, A. K. Bhattacharjee, and A. K. Mehta</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Deep Learning for Network Intrusion Detection: A Review</a:t>
                      </a:r>
                    </a:p>
                  </a:txBody>
                  <a:tcPr anchor="ctr"/>
                </a:tc>
                <a:tc>
                  <a:txBody>
                    <a:bodyPr/>
                    <a:lstStyle/>
                    <a:p>
                      <a:pPr fontAlgn="base"/>
                      <a:r>
                        <a:rPr lang="en-IN" sz="1400">
                          <a:effectLst/>
                          <a:latin typeface="Times New Roman" panose="02020603050405020304" pitchFamily="18" charset="0"/>
                          <a:cs typeface="Times New Roman" panose="02020603050405020304" pitchFamily="18" charset="0"/>
                        </a:rPr>
                        <a:t>Deep Learning Techniques (CNN, LSTM, etc.)</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Provides a comprehensive review of deep learning methods for network intrusion detection, emphasizing their potential in handling complex attacks.</a:t>
                      </a:r>
                    </a:p>
                  </a:txBody>
                  <a:tcPr anchor="ctr"/>
                </a:tc>
                <a:extLst>
                  <a:ext uri="{0D108BD9-81ED-4DB2-BD59-A6C34878D82A}">
                    <a16:rowId xmlns:a16="http://schemas.microsoft.com/office/drawing/2014/main" val="1240208271"/>
                  </a:ext>
                </a:extLst>
              </a:tr>
            </a:tbl>
          </a:graphicData>
        </a:graphic>
      </p:graphicFrame>
    </p:spTree>
    <p:extLst>
      <p:ext uri="{BB962C8B-B14F-4D97-AF65-F5344CB8AC3E}">
        <p14:creationId xmlns:p14="http://schemas.microsoft.com/office/powerpoint/2010/main" val="338512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47BDCF2-F579-D7E3-C61C-B95F18932264}"/>
              </a:ext>
            </a:extLst>
          </p:cNvPr>
          <p:cNvGraphicFramePr>
            <a:graphicFrameLocks noGrp="1"/>
          </p:cNvGraphicFramePr>
          <p:nvPr>
            <p:ph idx="1"/>
            <p:extLst>
              <p:ext uri="{D42A27DB-BD31-4B8C-83A1-F6EECF244321}">
                <p14:modId xmlns:p14="http://schemas.microsoft.com/office/powerpoint/2010/main" val="3230122233"/>
              </p:ext>
            </p:extLst>
          </p:nvPr>
        </p:nvGraphicFramePr>
        <p:xfrm>
          <a:off x="782320" y="726440"/>
          <a:ext cx="10779760" cy="5452297"/>
        </p:xfrm>
        <a:graphic>
          <a:graphicData uri="http://schemas.openxmlformats.org/drawingml/2006/table">
            <a:tbl>
              <a:tblPr firstRow="1" bandRow="1">
                <a:tableStyleId>{5C22544A-7EE6-4342-B048-85BDC9FD1C3A}</a:tableStyleId>
              </a:tblPr>
              <a:tblGrid>
                <a:gridCol w="2155952">
                  <a:extLst>
                    <a:ext uri="{9D8B030D-6E8A-4147-A177-3AD203B41FA5}">
                      <a16:colId xmlns:a16="http://schemas.microsoft.com/office/drawing/2014/main" val="3229608667"/>
                    </a:ext>
                  </a:extLst>
                </a:gridCol>
                <a:gridCol w="2155952">
                  <a:extLst>
                    <a:ext uri="{9D8B030D-6E8A-4147-A177-3AD203B41FA5}">
                      <a16:colId xmlns:a16="http://schemas.microsoft.com/office/drawing/2014/main" val="3267532900"/>
                    </a:ext>
                  </a:extLst>
                </a:gridCol>
                <a:gridCol w="2155952">
                  <a:extLst>
                    <a:ext uri="{9D8B030D-6E8A-4147-A177-3AD203B41FA5}">
                      <a16:colId xmlns:a16="http://schemas.microsoft.com/office/drawing/2014/main" val="3821090685"/>
                    </a:ext>
                  </a:extLst>
                </a:gridCol>
                <a:gridCol w="2155952">
                  <a:extLst>
                    <a:ext uri="{9D8B030D-6E8A-4147-A177-3AD203B41FA5}">
                      <a16:colId xmlns:a16="http://schemas.microsoft.com/office/drawing/2014/main" val="2255552390"/>
                    </a:ext>
                  </a:extLst>
                </a:gridCol>
                <a:gridCol w="2155952">
                  <a:extLst>
                    <a:ext uri="{9D8B030D-6E8A-4147-A177-3AD203B41FA5}">
                      <a16:colId xmlns:a16="http://schemas.microsoft.com/office/drawing/2014/main" val="2922059730"/>
                    </a:ext>
                  </a:extLst>
                </a:gridCol>
              </a:tblGrid>
              <a:tr h="547184">
                <a:tc>
                  <a:txBody>
                    <a:bodyPr/>
                    <a:lstStyle/>
                    <a:p>
                      <a:pPr fontAlgn="b"/>
                      <a:r>
                        <a:rPr lang="en-IN" b="1" dirty="0">
                          <a:solidFill>
                            <a:schemeClr val="tx1"/>
                          </a:solidFill>
                          <a:effectLst/>
                        </a:rPr>
                        <a:t>Year</a:t>
                      </a:r>
                    </a:p>
                  </a:txBody>
                  <a:tcPr anchor="b"/>
                </a:tc>
                <a:tc>
                  <a:txBody>
                    <a:bodyPr/>
                    <a:lstStyle/>
                    <a:p>
                      <a:pPr fontAlgn="b"/>
                      <a:r>
                        <a:rPr lang="en-IN" b="1">
                          <a:solidFill>
                            <a:schemeClr val="tx1"/>
                          </a:solidFill>
                          <a:effectLst/>
                        </a:rPr>
                        <a:t>Author(s)</a:t>
                      </a:r>
                    </a:p>
                  </a:txBody>
                  <a:tcPr anchor="b"/>
                </a:tc>
                <a:tc>
                  <a:txBody>
                    <a:bodyPr/>
                    <a:lstStyle/>
                    <a:p>
                      <a:pPr fontAlgn="b"/>
                      <a:r>
                        <a:rPr lang="en-IN" b="1">
                          <a:solidFill>
                            <a:schemeClr val="tx1"/>
                          </a:solidFill>
                          <a:effectLst/>
                        </a:rPr>
                        <a:t>Title</a:t>
                      </a:r>
                    </a:p>
                  </a:txBody>
                  <a:tcPr anchor="b"/>
                </a:tc>
                <a:tc>
                  <a:txBody>
                    <a:bodyPr/>
                    <a:lstStyle/>
                    <a:p>
                      <a:pPr fontAlgn="b"/>
                      <a:r>
                        <a:rPr lang="en-IN" b="1">
                          <a:solidFill>
                            <a:schemeClr val="tx1"/>
                          </a:solidFill>
                          <a:effectLst/>
                        </a:rPr>
                        <a:t>Methodology</a:t>
                      </a:r>
                    </a:p>
                  </a:txBody>
                  <a:tcPr anchor="b"/>
                </a:tc>
                <a:tc>
                  <a:txBody>
                    <a:bodyPr/>
                    <a:lstStyle/>
                    <a:p>
                      <a:pPr fontAlgn="b"/>
                      <a:r>
                        <a:rPr lang="en-IN" b="1" dirty="0">
                          <a:solidFill>
                            <a:schemeClr val="tx1"/>
                          </a:solidFill>
                          <a:effectLst/>
                        </a:rPr>
                        <a:t>Key Findings and Contributions</a:t>
                      </a:r>
                    </a:p>
                  </a:txBody>
                  <a:tcPr anchor="b"/>
                </a:tc>
                <a:extLst>
                  <a:ext uri="{0D108BD9-81ED-4DB2-BD59-A6C34878D82A}">
                    <a16:rowId xmlns:a16="http://schemas.microsoft.com/office/drawing/2014/main" val="33971180"/>
                  </a:ext>
                </a:extLst>
              </a:tr>
              <a:tr h="1709012">
                <a:tc>
                  <a:txBody>
                    <a:bodyPr/>
                    <a:lstStyle/>
                    <a:p>
                      <a:pPr fontAlgn="base"/>
                      <a:r>
                        <a:rPr lang="en-IN" sz="1400" dirty="0">
                          <a:effectLst/>
                          <a:latin typeface="Times New Roman" panose="02020603050405020304" pitchFamily="18" charset="0"/>
                          <a:cs typeface="Times New Roman" panose="02020603050405020304" pitchFamily="18" charset="0"/>
                        </a:rPr>
                        <a:t>2016</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A. Ahmed, R. Hu, H. Hu, and Y. Y. Hu</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Evaluating the Performance of Machine Learning Algorithms in Network Intrusion Detection</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Comparative Study of Machine Learning Algorithms</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Compares the accuracy and computational overhead of different machine learning techniques for network intrusion detection.</a:t>
                      </a:r>
                    </a:p>
                  </a:txBody>
                  <a:tcPr anchor="ctr"/>
                </a:tc>
                <a:extLst>
                  <a:ext uri="{0D108BD9-81ED-4DB2-BD59-A6C34878D82A}">
                    <a16:rowId xmlns:a16="http://schemas.microsoft.com/office/drawing/2014/main" val="1914016021"/>
                  </a:ext>
                </a:extLst>
              </a:tr>
              <a:tr h="1394193">
                <a:tc>
                  <a:txBody>
                    <a:bodyPr/>
                    <a:lstStyle/>
                    <a:p>
                      <a:pPr fontAlgn="base"/>
                      <a:r>
                        <a:rPr lang="en-IN" sz="1400" dirty="0">
                          <a:effectLst/>
                          <a:latin typeface="Times New Roman" panose="02020603050405020304" pitchFamily="18" charset="0"/>
                          <a:cs typeface="Times New Roman" panose="02020603050405020304" pitchFamily="18" charset="0"/>
                        </a:rPr>
                        <a:t>2016</a:t>
                      </a:r>
                    </a:p>
                  </a:txBody>
                  <a:tcPr anchor="ctr"/>
                </a:tc>
                <a:tc>
                  <a:txBody>
                    <a:bodyPr/>
                    <a:lstStyle/>
                    <a:p>
                      <a:pPr fontAlgn="base"/>
                      <a:r>
                        <a:rPr lang="pl-PL" sz="1400">
                          <a:effectLst/>
                          <a:latin typeface="Times New Roman" panose="02020603050405020304" pitchFamily="18" charset="0"/>
                          <a:cs typeface="Times New Roman" panose="02020603050405020304" pitchFamily="18" charset="0"/>
                        </a:rPr>
                        <a:t>Kim, Y., Lee, K., &amp; Kim, J.</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Intrusion Detection System using LSTM Networks</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Long Short-Term Memory (LSTM) Networks</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Demonstrates the benefits of using LSTM networks for capturing temporal patterns in network traffic.</a:t>
                      </a:r>
                    </a:p>
                  </a:txBody>
                  <a:tcPr anchor="ctr"/>
                </a:tc>
                <a:extLst>
                  <a:ext uri="{0D108BD9-81ED-4DB2-BD59-A6C34878D82A}">
                    <a16:rowId xmlns:a16="http://schemas.microsoft.com/office/drawing/2014/main" val="1294914012"/>
                  </a:ext>
                </a:extLst>
              </a:tr>
              <a:tr h="1709012">
                <a:tc>
                  <a:txBody>
                    <a:bodyPr/>
                    <a:lstStyle/>
                    <a:p>
                      <a:pPr fontAlgn="base"/>
                      <a:r>
                        <a:rPr lang="en-IN" sz="1400" dirty="0">
                          <a:effectLst/>
                          <a:latin typeface="Times New Roman" panose="02020603050405020304" pitchFamily="18" charset="0"/>
                          <a:cs typeface="Times New Roman" panose="02020603050405020304" pitchFamily="18" charset="0"/>
                        </a:rPr>
                        <a:t>2018</a:t>
                      </a:r>
                    </a:p>
                  </a:txBody>
                  <a:tcPr anchor="ctr"/>
                </a:tc>
                <a:tc>
                  <a:txBody>
                    <a:bodyPr/>
                    <a:lstStyle/>
                    <a:p>
                      <a:pPr fontAlgn="base"/>
                      <a:r>
                        <a:rPr lang="en-IN" sz="1400">
                          <a:effectLst/>
                          <a:latin typeface="Times New Roman" panose="02020603050405020304" pitchFamily="18" charset="0"/>
                          <a:cs typeface="Times New Roman" panose="02020603050405020304" pitchFamily="18" charset="0"/>
                        </a:rPr>
                        <a:t>A. Islam, M. Zulkernine</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A Deep Learning Approach to Network Intrusion Detection</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Stacked Autoencoders and Convolutional Neural Networks (CNN)</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Shows how CNNs can be used for feature extraction and classification in network intrusion detection.</a:t>
                      </a:r>
                    </a:p>
                  </a:txBody>
                  <a:tcPr anchor="ctr"/>
                </a:tc>
                <a:extLst>
                  <a:ext uri="{0D108BD9-81ED-4DB2-BD59-A6C34878D82A}">
                    <a16:rowId xmlns:a16="http://schemas.microsoft.com/office/drawing/2014/main" val="4233939330"/>
                  </a:ext>
                </a:extLst>
              </a:tr>
            </a:tbl>
          </a:graphicData>
        </a:graphic>
      </p:graphicFrame>
    </p:spTree>
    <p:extLst>
      <p:ext uri="{BB962C8B-B14F-4D97-AF65-F5344CB8AC3E}">
        <p14:creationId xmlns:p14="http://schemas.microsoft.com/office/powerpoint/2010/main" val="117748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0E13E3E-230A-F37C-8422-7E2B8B4FF336}"/>
              </a:ext>
            </a:extLst>
          </p:cNvPr>
          <p:cNvGraphicFramePr>
            <a:graphicFrameLocks noGrp="1"/>
          </p:cNvGraphicFramePr>
          <p:nvPr>
            <p:ph idx="1"/>
            <p:extLst>
              <p:ext uri="{D42A27DB-BD31-4B8C-83A1-F6EECF244321}">
                <p14:modId xmlns:p14="http://schemas.microsoft.com/office/powerpoint/2010/main" val="3112650609"/>
              </p:ext>
            </p:extLst>
          </p:nvPr>
        </p:nvGraphicFramePr>
        <p:xfrm>
          <a:off x="792480" y="1277303"/>
          <a:ext cx="10779760" cy="4551157"/>
        </p:xfrm>
        <a:graphic>
          <a:graphicData uri="http://schemas.openxmlformats.org/drawingml/2006/table">
            <a:tbl>
              <a:tblPr firstRow="1" bandRow="1">
                <a:tableStyleId>{5C22544A-7EE6-4342-B048-85BDC9FD1C3A}</a:tableStyleId>
              </a:tblPr>
              <a:tblGrid>
                <a:gridCol w="2155952">
                  <a:extLst>
                    <a:ext uri="{9D8B030D-6E8A-4147-A177-3AD203B41FA5}">
                      <a16:colId xmlns:a16="http://schemas.microsoft.com/office/drawing/2014/main" val="1675231980"/>
                    </a:ext>
                  </a:extLst>
                </a:gridCol>
                <a:gridCol w="2155952">
                  <a:extLst>
                    <a:ext uri="{9D8B030D-6E8A-4147-A177-3AD203B41FA5}">
                      <a16:colId xmlns:a16="http://schemas.microsoft.com/office/drawing/2014/main" val="1041239056"/>
                    </a:ext>
                  </a:extLst>
                </a:gridCol>
                <a:gridCol w="2155952">
                  <a:extLst>
                    <a:ext uri="{9D8B030D-6E8A-4147-A177-3AD203B41FA5}">
                      <a16:colId xmlns:a16="http://schemas.microsoft.com/office/drawing/2014/main" val="1994568750"/>
                    </a:ext>
                  </a:extLst>
                </a:gridCol>
                <a:gridCol w="2155952">
                  <a:extLst>
                    <a:ext uri="{9D8B030D-6E8A-4147-A177-3AD203B41FA5}">
                      <a16:colId xmlns:a16="http://schemas.microsoft.com/office/drawing/2014/main" val="3830380088"/>
                    </a:ext>
                  </a:extLst>
                </a:gridCol>
                <a:gridCol w="2155952">
                  <a:extLst>
                    <a:ext uri="{9D8B030D-6E8A-4147-A177-3AD203B41FA5}">
                      <a16:colId xmlns:a16="http://schemas.microsoft.com/office/drawing/2014/main" val="4288837510"/>
                    </a:ext>
                  </a:extLst>
                </a:gridCol>
              </a:tblGrid>
              <a:tr h="582501">
                <a:tc>
                  <a:txBody>
                    <a:bodyPr/>
                    <a:lstStyle/>
                    <a:p>
                      <a:pPr fontAlgn="b"/>
                      <a:r>
                        <a:rPr lang="en-IN" b="1" dirty="0">
                          <a:solidFill>
                            <a:schemeClr val="tx1"/>
                          </a:solidFill>
                          <a:effectLst/>
                        </a:rPr>
                        <a:t>Year</a:t>
                      </a:r>
                    </a:p>
                  </a:txBody>
                  <a:tcPr anchor="b"/>
                </a:tc>
                <a:tc>
                  <a:txBody>
                    <a:bodyPr/>
                    <a:lstStyle/>
                    <a:p>
                      <a:pPr fontAlgn="b"/>
                      <a:r>
                        <a:rPr lang="en-IN" b="1">
                          <a:solidFill>
                            <a:schemeClr val="tx1"/>
                          </a:solidFill>
                          <a:effectLst/>
                        </a:rPr>
                        <a:t>Author(s)</a:t>
                      </a:r>
                    </a:p>
                  </a:txBody>
                  <a:tcPr anchor="b"/>
                </a:tc>
                <a:tc>
                  <a:txBody>
                    <a:bodyPr/>
                    <a:lstStyle/>
                    <a:p>
                      <a:pPr fontAlgn="b"/>
                      <a:r>
                        <a:rPr lang="en-IN" b="1" dirty="0">
                          <a:solidFill>
                            <a:schemeClr val="tx1"/>
                          </a:solidFill>
                          <a:effectLst/>
                        </a:rPr>
                        <a:t>Title</a:t>
                      </a:r>
                    </a:p>
                  </a:txBody>
                  <a:tcPr anchor="b"/>
                </a:tc>
                <a:tc>
                  <a:txBody>
                    <a:bodyPr/>
                    <a:lstStyle/>
                    <a:p>
                      <a:pPr fontAlgn="b"/>
                      <a:r>
                        <a:rPr lang="en-IN" b="1">
                          <a:solidFill>
                            <a:schemeClr val="tx1"/>
                          </a:solidFill>
                          <a:effectLst/>
                        </a:rPr>
                        <a:t>Methodology</a:t>
                      </a:r>
                    </a:p>
                  </a:txBody>
                  <a:tcPr anchor="b"/>
                </a:tc>
                <a:tc>
                  <a:txBody>
                    <a:bodyPr/>
                    <a:lstStyle/>
                    <a:p>
                      <a:pPr fontAlgn="b"/>
                      <a:r>
                        <a:rPr lang="en-IN" b="1" dirty="0">
                          <a:solidFill>
                            <a:schemeClr val="tx1"/>
                          </a:solidFill>
                          <a:effectLst/>
                        </a:rPr>
                        <a:t>Key Findings and Contributions</a:t>
                      </a:r>
                    </a:p>
                  </a:txBody>
                  <a:tcPr anchor="b"/>
                </a:tc>
                <a:extLst>
                  <a:ext uri="{0D108BD9-81ED-4DB2-BD59-A6C34878D82A}">
                    <a16:rowId xmlns:a16="http://schemas.microsoft.com/office/drawing/2014/main" val="3051444869"/>
                  </a:ext>
                </a:extLst>
              </a:tr>
              <a:tr h="1581074">
                <a:tc>
                  <a:txBody>
                    <a:bodyPr/>
                    <a:lstStyle/>
                    <a:p>
                      <a:pPr fontAlgn="base"/>
                      <a:r>
                        <a:rPr lang="en-IN" sz="1400" dirty="0">
                          <a:effectLst/>
                          <a:latin typeface="Times New Roman" panose="02020603050405020304" pitchFamily="18" charset="0"/>
                          <a:cs typeface="Times New Roman" panose="02020603050405020304" pitchFamily="18" charset="0"/>
                        </a:rPr>
                        <a:t>2018</a:t>
                      </a:r>
                    </a:p>
                  </a:txBody>
                  <a:tcPr anchor="ctr"/>
                </a:tc>
                <a:tc>
                  <a:txBody>
                    <a:bodyPr/>
                    <a:lstStyle/>
                    <a:p>
                      <a:pPr fontAlgn="base"/>
                      <a:r>
                        <a:rPr lang="en-IN" sz="1400">
                          <a:effectLst/>
                          <a:latin typeface="Times New Roman" panose="02020603050405020304" pitchFamily="18" charset="0"/>
                          <a:cs typeface="Times New Roman" panose="02020603050405020304" pitchFamily="18" charset="0"/>
                        </a:rPr>
                        <a:t>A. Islam, M. Zulkernine</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A Deep Learning Approach to Network Intrusion Detection</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Stacked Autoencoders and Convolutional Neural Networks (CNN)</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Shows how CNNs can be used for feature extraction and classification in network intrusion detection.</a:t>
                      </a:r>
                    </a:p>
                  </a:txBody>
                  <a:tcPr anchor="ctr"/>
                </a:tc>
                <a:extLst>
                  <a:ext uri="{0D108BD9-81ED-4DB2-BD59-A6C34878D82A}">
                    <a16:rowId xmlns:a16="http://schemas.microsoft.com/office/drawing/2014/main" val="2712630173"/>
                  </a:ext>
                </a:extLst>
              </a:tr>
              <a:tr h="2330003">
                <a:tc>
                  <a:txBody>
                    <a:bodyPr/>
                    <a:lstStyle/>
                    <a:p>
                      <a:pPr fontAlgn="base"/>
                      <a:r>
                        <a:rPr lang="en-IN" sz="1400" dirty="0">
                          <a:effectLst/>
                          <a:latin typeface="Times New Roman" panose="02020603050405020304" pitchFamily="18" charset="0"/>
                          <a:cs typeface="Times New Roman" panose="02020603050405020304" pitchFamily="18" charset="0"/>
                        </a:rPr>
                        <a:t>2019</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S. M. Sharifipour and S. M. A. Samad</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A Survey of Network Intrusion Detection Systems</a:t>
                      </a:r>
                    </a:p>
                  </a:txBody>
                  <a:tcPr anchor="ctr"/>
                </a:tc>
                <a:tc>
                  <a:txBody>
                    <a:bodyPr/>
                    <a:lstStyle/>
                    <a:p>
                      <a:pPr fontAlgn="base"/>
                      <a:r>
                        <a:rPr lang="en-US" sz="1400">
                          <a:effectLst/>
                          <a:latin typeface="Times New Roman" panose="02020603050405020304" pitchFamily="18" charset="0"/>
                          <a:cs typeface="Times New Roman" panose="02020603050405020304" pitchFamily="18" charset="0"/>
                        </a:rPr>
                        <a:t>Survey of Network Intrusion Detection Systems</a:t>
                      </a:r>
                    </a:p>
                  </a:txBody>
                  <a:tcPr anchor="ctr"/>
                </a:tc>
                <a:tc>
                  <a:txBody>
                    <a:bodyPr/>
                    <a:lstStyle/>
                    <a:p>
                      <a:pPr fontAlgn="base"/>
                      <a:r>
                        <a:rPr lang="en-US" sz="1400" dirty="0">
                          <a:effectLst/>
                          <a:latin typeface="Times New Roman" panose="02020603050405020304" pitchFamily="18" charset="0"/>
                          <a:cs typeface="Times New Roman" panose="02020603050405020304" pitchFamily="18" charset="0"/>
                        </a:rPr>
                        <a:t>Provides an overview of various network intrusion detection systems and their evolution, emphasizing the shift towards machine learning and deep learning methods.</a:t>
                      </a:r>
                    </a:p>
                  </a:txBody>
                  <a:tcPr anchor="ctr"/>
                </a:tc>
                <a:extLst>
                  <a:ext uri="{0D108BD9-81ED-4DB2-BD59-A6C34878D82A}">
                    <a16:rowId xmlns:a16="http://schemas.microsoft.com/office/drawing/2014/main" val="2898631242"/>
                  </a:ext>
                </a:extLst>
              </a:tr>
            </a:tbl>
          </a:graphicData>
        </a:graphic>
      </p:graphicFrame>
    </p:spTree>
    <p:extLst>
      <p:ext uri="{BB962C8B-B14F-4D97-AF65-F5344CB8AC3E}">
        <p14:creationId xmlns:p14="http://schemas.microsoft.com/office/powerpoint/2010/main" val="185433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EBE3-7D36-CC3E-D164-7E2FB0D9FF8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CB26052-100E-5443-5860-E90A822D58B3}"/>
              </a:ext>
            </a:extLst>
          </p:cNvPr>
          <p:cNvSpPr>
            <a:spLocks noGrp="1"/>
          </p:cNvSpPr>
          <p:nvPr>
            <p:ph idx="1"/>
          </p:nvPr>
        </p:nvSpPr>
        <p:spPr>
          <a:xfrm>
            <a:off x="1295401" y="2458720"/>
            <a:ext cx="9601196" cy="4013200"/>
          </a:xfrm>
        </p:spPr>
        <p:txBody>
          <a:bodyPr>
            <a:normAutofit fontScale="32500" lnSpcReduction="20000"/>
          </a:bodyPr>
          <a:lstStyle/>
          <a:p>
            <a:pPr algn="l">
              <a:lnSpc>
                <a:spcPct val="170000"/>
              </a:lnSpc>
            </a:pPr>
            <a:r>
              <a:rPr lang="en-US" sz="4200" dirty="0">
                <a:latin typeface="Times New Roman" panose="02020603050405020304" pitchFamily="18" charset="0"/>
                <a:cs typeface="Times New Roman" panose="02020603050405020304" pitchFamily="18" charset="0"/>
              </a:rPr>
              <a:t>The primary problem statement involves the creation of an intelligent and adaptable NIDS capable of autonomously detecting and classifying various types of network intrusions, including novel and previously unseen threats. By harnessing the capabilities of advanced algorithms, this project seeks to enhance the accuracy and efficiency of intrusion detection while minimizing false positives</a:t>
            </a:r>
          </a:p>
          <a:p>
            <a:pPr algn="l">
              <a:lnSpc>
                <a:spcPct val="170000"/>
              </a:lnSpc>
            </a:pPr>
            <a:r>
              <a:rPr lang="en-US" sz="4200" dirty="0">
                <a:latin typeface="Times New Roman" panose="02020603050405020304" pitchFamily="18" charset="0"/>
                <a:cs typeface="Times New Roman" panose="02020603050405020304" pitchFamily="18" charset="0"/>
              </a:rPr>
              <a:t> key challenges:</a:t>
            </a:r>
          </a:p>
          <a:p>
            <a:pPr algn="l">
              <a:lnSpc>
                <a:spcPct val="170000"/>
              </a:lnSpc>
              <a:buFont typeface="+mj-lt"/>
              <a:buAutoNum type="arabicPeriod"/>
            </a:pPr>
            <a:r>
              <a:rPr lang="en-US" sz="4200" dirty="0">
                <a:latin typeface="Times New Roman" panose="02020603050405020304" pitchFamily="18" charset="0"/>
                <a:cs typeface="Times New Roman" panose="02020603050405020304" pitchFamily="18" charset="0"/>
              </a:rPr>
              <a:t>High-Dimensional Data: Network traffic data can be complex and high-dimensional, making it challenging to extract meaningful features for intrusion detection.</a:t>
            </a:r>
          </a:p>
          <a:p>
            <a:pPr algn="l">
              <a:lnSpc>
                <a:spcPct val="170000"/>
              </a:lnSpc>
              <a:buFont typeface="+mj-lt"/>
              <a:buAutoNum type="arabicPeriod"/>
            </a:pPr>
            <a:r>
              <a:rPr lang="en-US" sz="4200" dirty="0">
                <a:latin typeface="Times New Roman" panose="02020603050405020304" pitchFamily="18" charset="0"/>
                <a:cs typeface="Times New Roman" panose="02020603050405020304" pitchFamily="18" charset="0"/>
              </a:rPr>
              <a:t>Multi-Class Classification: The NIDS should classify network traffic into various categories, such as normal, intrusion, and specific attack types.</a:t>
            </a:r>
          </a:p>
          <a:p>
            <a:pPr algn="l">
              <a:lnSpc>
                <a:spcPct val="170000"/>
              </a:lnSpc>
              <a:buFont typeface="+mj-lt"/>
              <a:buAutoNum type="arabicPeriod"/>
            </a:pPr>
            <a:r>
              <a:rPr lang="en-US" sz="4200" dirty="0">
                <a:latin typeface="Times New Roman" panose="02020603050405020304" pitchFamily="18" charset="0"/>
                <a:cs typeface="Times New Roman" panose="02020603050405020304" pitchFamily="18" charset="0"/>
              </a:rPr>
              <a:t>False Positive Reduction: Minimizing false positives is crucial to avoid overwhelming security teams with irrelevant alerts.</a:t>
            </a:r>
          </a:p>
          <a:p>
            <a:endParaRPr lang="en-IN" dirty="0"/>
          </a:p>
        </p:txBody>
      </p:sp>
    </p:spTree>
    <p:extLst>
      <p:ext uri="{BB962C8B-B14F-4D97-AF65-F5344CB8AC3E}">
        <p14:creationId xmlns:p14="http://schemas.microsoft.com/office/powerpoint/2010/main" val="50231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0C9C-5FED-F52C-7F90-4988FF8E5DEF}"/>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4F048640-836D-3807-C6A6-95E6682CD048}"/>
              </a:ext>
            </a:extLst>
          </p:cNvPr>
          <p:cNvSpPr>
            <a:spLocks noGrp="1"/>
          </p:cNvSpPr>
          <p:nvPr>
            <p:ph idx="1"/>
          </p:nvPr>
        </p:nvSpPr>
        <p:spPr/>
        <p:txBody>
          <a:bodyPr/>
          <a:lstStyle/>
          <a:p>
            <a:pPr>
              <a:lnSpc>
                <a:spcPct val="150000"/>
              </a:lnSpc>
            </a:pPr>
            <a:r>
              <a:rPr lang="en-US" sz="1400" dirty="0">
                <a:solidFill>
                  <a:srgbClr val="0F0F0F"/>
                </a:solidFill>
                <a:effectLst/>
                <a:latin typeface="Times New Roman" panose="02020603050405020304" pitchFamily="18" charset="0"/>
                <a:ea typeface="Times New Roman" panose="02020603050405020304" pitchFamily="18" charset="0"/>
              </a:rPr>
              <a:t>In the context of developing a robust Network Intrusion Detection System (NIDS), the utilization of Convolutional Neural Networks (CNNs) stands as a promising approach. CNNs possess inherent capabilities in capturing intricate patterns and features within complex data, making them well-suited for analyzing network traffic data. By leveraging the hierarchical feature extraction prowess of CNNs, the system can discern subtle, abstract patterns indicative of various network attacks. The network packets or representations of network traffic can be processed through convolutional layers, extracting spatial and temporal features. The subsequent layers, including pooling and fully connected layers, allow for the abstraction and interpretation of learned features, enabling classification into different attack types or normal network behavior. Furthermore, the adaptability of CNNs to learn from large datasets and their potential for real-time analysis position them as a viable solution for detecting known and emerging threats within network infrastructures.</a:t>
            </a:r>
            <a:endParaRPr lang="en-IN" sz="14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4003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296FF-B717-143D-CF6C-3E56F2D7424B}"/>
              </a:ext>
            </a:extLst>
          </p:cNvPr>
          <p:cNvSpPr>
            <a:spLocks noGrp="1"/>
          </p:cNvSpPr>
          <p:nvPr>
            <p:ph idx="1"/>
          </p:nvPr>
        </p:nvSpPr>
        <p:spPr/>
        <p:txBody>
          <a:bodyPr>
            <a:normAutofit/>
          </a:bodyPr>
          <a:lstStyle/>
          <a:p>
            <a:pPr marL="0" indent="0">
              <a:lnSpc>
                <a:spcPct val="150000"/>
              </a:lnSpc>
              <a:spcBef>
                <a:spcPts val="0"/>
              </a:spcBef>
              <a:spcAft>
                <a:spcPts val="0"/>
              </a:spcAft>
              <a:buSzPts val="1200"/>
              <a:buNone/>
              <a:tabLst>
                <a:tab pos="154305" algn="l"/>
              </a:tabLst>
            </a:pPr>
            <a:r>
              <a:rPr lang="en-US" sz="1400" spc="-10" dirty="0">
                <a:solidFill>
                  <a:srgbClr val="000000"/>
                </a:solidFill>
                <a:effectLst/>
                <a:latin typeface="Times New Roman" panose="02020603050405020304" pitchFamily="18" charset="0"/>
                <a:ea typeface="Times New Roman" panose="02020603050405020304" pitchFamily="18" charset="0"/>
              </a:rPr>
              <a:t>The objective of this proposed system is to develop a robust Network Intrusion Detection System capable of accurately identifying and classifying various types of network attacks using Convolutional Neural Networks.</a:t>
            </a:r>
            <a:endParaRPr lang="en-US" sz="1400" b="1" dirty="0">
              <a:solidFill>
                <a:srgbClr val="000000"/>
              </a:solidFill>
              <a:latin typeface="Times New Roman" panose="02020603050405020304" pitchFamily="18" charset="0"/>
              <a:ea typeface="Times New Roman" panose="02020603050405020304" pitchFamily="18" charset="0"/>
            </a:endParaRPr>
          </a:p>
          <a:p>
            <a:pPr marL="0" marR="0" lvl="0" indent="0" algn="l">
              <a:lnSpc>
                <a:spcPct val="150000"/>
              </a:lnSpc>
              <a:spcBef>
                <a:spcPts val="0"/>
              </a:spcBef>
              <a:spcAft>
                <a:spcPts val="0"/>
              </a:spcAft>
              <a:buSzPts val="1200"/>
              <a:buNone/>
              <a:tabLst>
                <a:tab pos="154305" algn="l"/>
              </a:tabLst>
            </a:pPr>
            <a:r>
              <a:rPr lang="en-US" sz="1600" b="1" dirty="0">
                <a:solidFill>
                  <a:srgbClr val="000000"/>
                </a:solidFill>
                <a:latin typeface="Times New Roman" panose="02020603050405020304" pitchFamily="18" charset="0"/>
                <a:ea typeface="Times New Roman" panose="02020603050405020304" pitchFamily="18" charset="0"/>
              </a:rPr>
              <a:t>TECHNOLOGIES AND ALGORITHMS</a:t>
            </a:r>
            <a:endParaRPr lang="en-US" sz="1600" b="1" spc="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50000"/>
              </a:lnSpc>
              <a:spcBef>
                <a:spcPts val="0"/>
              </a:spcBef>
              <a:spcAft>
                <a:spcPts val="0"/>
              </a:spcAft>
              <a:buSzPts val="1200"/>
              <a:buFont typeface="Times New Roman" panose="02020603050405020304" pitchFamily="18" charset="0"/>
              <a:buChar char="•"/>
              <a:tabLst>
                <a:tab pos="154305" algn="l"/>
              </a:tabLst>
            </a:pPr>
            <a:r>
              <a:rPr lang="en-US" sz="1400" spc="0" dirty="0">
                <a:solidFill>
                  <a:srgbClr val="000000"/>
                </a:solidFill>
                <a:effectLst/>
                <a:latin typeface="Times New Roman" panose="02020603050405020304" pitchFamily="18" charset="0"/>
                <a:ea typeface="Times New Roman" panose="02020603050405020304" pitchFamily="18" charset="0"/>
              </a:rPr>
              <a:t>Working</a:t>
            </a:r>
            <a:r>
              <a:rPr lang="en-US" sz="1400" spc="-15" dirty="0">
                <a:solidFill>
                  <a:srgbClr val="000000"/>
                </a:solidFill>
                <a:effectLst/>
                <a:latin typeface="Times New Roman" panose="02020603050405020304" pitchFamily="18" charset="0"/>
                <a:ea typeface="Times New Roman" panose="02020603050405020304" pitchFamily="18" charset="0"/>
              </a:rPr>
              <a:t> </a:t>
            </a:r>
            <a:r>
              <a:rPr lang="en-US" sz="1400" spc="0" dirty="0">
                <a:solidFill>
                  <a:srgbClr val="000000"/>
                </a:solidFill>
                <a:effectLst/>
                <a:latin typeface="Times New Roman" panose="02020603050405020304" pitchFamily="18" charset="0"/>
                <a:ea typeface="Times New Roman" panose="02020603050405020304" pitchFamily="18" charset="0"/>
              </a:rPr>
              <a:t>of</a:t>
            </a:r>
            <a:r>
              <a:rPr lang="en-US" sz="1400" spc="-5" dirty="0">
                <a:solidFill>
                  <a:srgbClr val="000000"/>
                </a:solidFill>
                <a:effectLst/>
                <a:latin typeface="Times New Roman" panose="02020603050405020304" pitchFamily="18" charset="0"/>
                <a:ea typeface="Times New Roman" panose="02020603050405020304" pitchFamily="18" charset="0"/>
              </a:rPr>
              <a:t> </a:t>
            </a:r>
            <a:r>
              <a:rPr lang="en-US" sz="1400" spc="0" dirty="0">
                <a:solidFill>
                  <a:srgbClr val="000000"/>
                </a:solidFill>
                <a:effectLst/>
                <a:latin typeface="Times New Roman" panose="02020603050405020304" pitchFamily="18" charset="0"/>
                <a:ea typeface="Times New Roman" panose="02020603050405020304" pitchFamily="18" charset="0"/>
              </a:rPr>
              <a:t>Tensor </a:t>
            </a:r>
            <a:r>
              <a:rPr lang="en-US" sz="1400" spc="-20" dirty="0">
                <a:solidFill>
                  <a:srgbClr val="000000"/>
                </a:solidFill>
                <a:effectLst/>
                <a:latin typeface="Times New Roman" panose="02020603050405020304" pitchFamily="18" charset="0"/>
                <a:ea typeface="Times New Roman" panose="02020603050405020304" pitchFamily="18" charset="0"/>
              </a:rPr>
              <a:t>Flow,html,css,javascript,python</a:t>
            </a:r>
            <a:endParaRPr lang="en-IN" sz="1400" dirty="0">
              <a:latin typeface="Times New Roman" panose="02020603050405020304" pitchFamily="18" charset="0"/>
              <a:ea typeface="Times New Roman" panose="02020603050405020304" pitchFamily="18" charset="0"/>
            </a:endParaRPr>
          </a:p>
          <a:p>
            <a:pPr marL="342900" marR="0" lvl="0" indent="-342900" algn="l">
              <a:lnSpc>
                <a:spcPct val="150000"/>
              </a:lnSpc>
              <a:spcBef>
                <a:spcPts val="0"/>
              </a:spcBef>
              <a:spcAft>
                <a:spcPts val="0"/>
              </a:spcAft>
              <a:buSzPts val="1200"/>
              <a:buFont typeface="Times New Roman" panose="02020603050405020304" pitchFamily="18" charset="0"/>
              <a:buChar char="•"/>
              <a:tabLst>
                <a:tab pos="154305" algn="l"/>
              </a:tabLst>
            </a:pPr>
            <a:r>
              <a:rPr lang="en-US" sz="1400" spc="0" dirty="0">
                <a:solidFill>
                  <a:srgbClr val="000000"/>
                </a:solidFill>
                <a:effectLst/>
                <a:latin typeface="Times New Roman" panose="02020603050405020304" pitchFamily="18" charset="0"/>
                <a:ea typeface="Times New Roman" panose="02020603050405020304" pitchFamily="18" charset="0"/>
              </a:rPr>
              <a:t>Implementation</a:t>
            </a:r>
            <a:r>
              <a:rPr lang="en-US" sz="1400" spc="-10" dirty="0">
                <a:solidFill>
                  <a:srgbClr val="000000"/>
                </a:solidFill>
                <a:effectLst/>
                <a:latin typeface="Times New Roman" panose="02020603050405020304" pitchFamily="18" charset="0"/>
                <a:ea typeface="Times New Roman" panose="02020603050405020304" pitchFamily="18" charset="0"/>
              </a:rPr>
              <a:t> </a:t>
            </a:r>
            <a:r>
              <a:rPr lang="en-US" sz="1400" spc="0" dirty="0">
                <a:solidFill>
                  <a:srgbClr val="000000"/>
                </a:solidFill>
                <a:effectLst/>
                <a:latin typeface="Times New Roman" panose="02020603050405020304" pitchFamily="18" charset="0"/>
                <a:ea typeface="Times New Roman" panose="02020603050405020304" pitchFamily="18" charset="0"/>
              </a:rPr>
              <a:t>of</a:t>
            </a:r>
            <a:r>
              <a:rPr lang="en-US" sz="1400" spc="-10" dirty="0">
                <a:solidFill>
                  <a:srgbClr val="000000"/>
                </a:solidFill>
                <a:effectLst/>
                <a:latin typeface="Times New Roman" panose="02020603050405020304" pitchFamily="18" charset="0"/>
                <a:ea typeface="Times New Roman" panose="02020603050405020304" pitchFamily="18" charset="0"/>
              </a:rPr>
              <a:t> </a:t>
            </a:r>
            <a:r>
              <a:rPr lang="en-US" sz="1400" spc="0" dirty="0">
                <a:solidFill>
                  <a:srgbClr val="000000"/>
                </a:solidFill>
                <a:effectLst/>
                <a:latin typeface="Times New Roman" panose="02020603050405020304" pitchFamily="18" charset="0"/>
                <a:ea typeface="Times New Roman" panose="02020603050405020304" pitchFamily="18" charset="0"/>
              </a:rPr>
              <a:t>Deep</a:t>
            </a:r>
            <a:r>
              <a:rPr lang="en-US" sz="1400" spc="-10" dirty="0">
                <a:solidFill>
                  <a:srgbClr val="000000"/>
                </a:solidFill>
                <a:effectLst/>
                <a:latin typeface="Times New Roman" panose="02020603050405020304" pitchFamily="18" charset="0"/>
                <a:ea typeface="Times New Roman" panose="02020603050405020304" pitchFamily="18" charset="0"/>
              </a:rPr>
              <a:t> </a:t>
            </a:r>
            <a:r>
              <a:rPr lang="en-US" sz="1400" spc="0" dirty="0">
                <a:solidFill>
                  <a:srgbClr val="000000"/>
                </a:solidFill>
                <a:effectLst/>
                <a:latin typeface="Times New Roman" panose="02020603050405020304" pitchFamily="18" charset="0"/>
                <a:ea typeface="Times New Roman" panose="02020603050405020304" pitchFamily="18" charset="0"/>
              </a:rPr>
              <a:t>Learning</a:t>
            </a:r>
            <a:r>
              <a:rPr lang="en-US" sz="1400" spc="-5" dirty="0">
                <a:solidFill>
                  <a:srgbClr val="000000"/>
                </a:solidFill>
                <a:effectLst/>
                <a:latin typeface="Times New Roman" panose="02020603050405020304" pitchFamily="18" charset="0"/>
                <a:ea typeface="Times New Roman" panose="02020603050405020304" pitchFamily="18" charset="0"/>
              </a:rPr>
              <a:t> </a:t>
            </a:r>
            <a:r>
              <a:rPr lang="en-US" sz="1400" spc="-10" dirty="0">
                <a:solidFill>
                  <a:srgbClr val="000000"/>
                </a:solidFill>
                <a:effectLst/>
                <a:latin typeface="Times New Roman" panose="02020603050405020304" pitchFamily="18" charset="0"/>
                <a:ea typeface="Times New Roman" panose="02020603050405020304" pitchFamily="18" charset="0"/>
              </a:rPr>
              <a:t>techniques</a:t>
            </a:r>
            <a:endParaRPr lang="en-IN" sz="1400" dirty="0">
              <a:solidFill>
                <a:srgbClr val="000000"/>
              </a:solidFill>
              <a:latin typeface="Times New Roman" panose="02020603050405020304" pitchFamily="18" charset="0"/>
              <a:ea typeface="Times New Roman" panose="02020603050405020304" pitchFamily="18" charset="0"/>
            </a:endParaRPr>
          </a:p>
          <a:p>
            <a:pPr marL="342900" marR="0" lvl="0" indent="-342900" algn="l">
              <a:lnSpc>
                <a:spcPct val="150000"/>
              </a:lnSpc>
              <a:spcBef>
                <a:spcPts val="0"/>
              </a:spcBef>
              <a:spcAft>
                <a:spcPts val="0"/>
              </a:spcAft>
              <a:buSzPts val="1200"/>
              <a:buFont typeface="Times New Roman" panose="02020603050405020304" pitchFamily="18" charset="0"/>
              <a:buChar char="•"/>
              <a:tabLst>
                <a:tab pos="154305" algn="l"/>
              </a:tabLst>
            </a:pPr>
            <a:r>
              <a:rPr lang="en-US" sz="1400" spc="0" dirty="0">
                <a:solidFill>
                  <a:srgbClr val="000000"/>
                </a:solidFill>
                <a:effectLst/>
                <a:latin typeface="Times New Roman" panose="02020603050405020304" pitchFamily="18" charset="0"/>
                <a:ea typeface="Times New Roman" panose="02020603050405020304" pitchFamily="18" charset="0"/>
              </a:rPr>
              <a:t>Working</a:t>
            </a:r>
            <a:r>
              <a:rPr lang="en-US" sz="1400" spc="-5" dirty="0">
                <a:solidFill>
                  <a:srgbClr val="000000"/>
                </a:solidFill>
                <a:effectLst/>
                <a:latin typeface="Times New Roman" panose="02020603050405020304" pitchFamily="18" charset="0"/>
                <a:ea typeface="Times New Roman" panose="02020603050405020304" pitchFamily="18" charset="0"/>
              </a:rPr>
              <a:t> </a:t>
            </a:r>
            <a:r>
              <a:rPr lang="en-US" sz="1400" spc="0" dirty="0">
                <a:solidFill>
                  <a:srgbClr val="000000"/>
                </a:solidFill>
                <a:effectLst/>
                <a:latin typeface="Times New Roman" panose="02020603050405020304" pitchFamily="18" charset="0"/>
                <a:ea typeface="Times New Roman" panose="02020603050405020304" pitchFamily="18" charset="0"/>
              </a:rPr>
              <a:t>of</a:t>
            </a:r>
            <a:r>
              <a:rPr lang="en-US" sz="1400" spc="-10" dirty="0">
                <a:solidFill>
                  <a:srgbClr val="000000"/>
                </a:solidFill>
                <a:effectLst/>
                <a:latin typeface="Times New Roman" panose="02020603050405020304" pitchFamily="18" charset="0"/>
                <a:ea typeface="Times New Roman" panose="02020603050405020304" pitchFamily="18" charset="0"/>
              </a:rPr>
              <a:t> </a:t>
            </a:r>
            <a:r>
              <a:rPr lang="en-US" sz="1400" spc="0" dirty="0">
                <a:solidFill>
                  <a:srgbClr val="000000"/>
                </a:solidFill>
                <a:effectLst/>
                <a:latin typeface="Times New Roman" panose="02020603050405020304" pitchFamily="18" charset="0"/>
                <a:ea typeface="Times New Roman" panose="02020603050405020304" pitchFamily="18" charset="0"/>
              </a:rPr>
              <a:t>CNN</a:t>
            </a:r>
            <a:r>
              <a:rPr lang="en-US" sz="1400" spc="-5" dirty="0">
                <a:solidFill>
                  <a:srgbClr val="000000"/>
                </a:solidFill>
                <a:effectLst/>
                <a:latin typeface="Times New Roman" panose="02020603050405020304" pitchFamily="18" charset="0"/>
                <a:ea typeface="Times New Roman" panose="02020603050405020304" pitchFamily="18" charset="0"/>
              </a:rPr>
              <a:t> </a:t>
            </a:r>
            <a:r>
              <a:rPr lang="en-US" sz="1400" spc="-10" dirty="0">
                <a:solidFill>
                  <a:srgbClr val="000000"/>
                </a:solidFill>
                <a:effectLst/>
                <a:latin typeface="Times New Roman" panose="02020603050405020304" pitchFamily="18" charset="0"/>
                <a:ea typeface="Times New Roman" panose="02020603050405020304" pitchFamily="18" charset="0"/>
              </a:rPr>
              <a:t>algorithm,RNN,FNN and Machine Learing algorithms</a:t>
            </a:r>
            <a:endParaRPr lang="en-IN" sz="1400" dirty="0">
              <a:solidFill>
                <a:srgbClr val="000000"/>
              </a:solidFill>
              <a:latin typeface="Times New Roman" panose="02020603050405020304" pitchFamily="18" charset="0"/>
              <a:ea typeface="Times New Roman" panose="02020603050405020304" pitchFamily="18" charset="0"/>
            </a:endParaRPr>
          </a:p>
          <a:p>
            <a:pPr marL="342900" marR="0" lvl="0" indent="-342900" algn="l">
              <a:lnSpc>
                <a:spcPct val="150000"/>
              </a:lnSpc>
              <a:spcBef>
                <a:spcPts val="0"/>
              </a:spcBef>
              <a:spcAft>
                <a:spcPts val="0"/>
              </a:spcAft>
              <a:buSzPts val="1200"/>
              <a:buFont typeface="Times New Roman" panose="02020603050405020304" pitchFamily="18" charset="0"/>
              <a:buChar char="•"/>
              <a:tabLst>
                <a:tab pos="154305" algn="l"/>
              </a:tabLst>
            </a:pPr>
            <a:r>
              <a:rPr lang="en-US" sz="1400" spc="0" dirty="0">
                <a:solidFill>
                  <a:srgbClr val="000000"/>
                </a:solidFill>
                <a:effectLst/>
                <a:latin typeface="Times New Roman" panose="02020603050405020304" pitchFamily="18" charset="0"/>
                <a:ea typeface="Times New Roman" panose="02020603050405020304" pitchFamily="18" charset="0"/>
              </a:rPr>
              <a:t>Building</a:t>
            </a:r>
            <a:r>
              <a:rPr lang="en-US" sz="1400" spc="-5" dirty="0">
                <a:solidFill>
                  <a:srgbClr val="000000"/>
                </a:solidFill>
                <a:effectLst/>
                <a:latin typeface="Times New Roman" panose="02020603050405020304" pitchFamily="18" charset="0"/>
                <a:ea typeface="Times New Roman" panose="02020603050405020304" pitchFamily="18" charset="0"/>
              </a:rPr>
              <a:t> </a:t>
            </a:r>
            <a:r>
              <a:rPr lang="en-US" sz="1400" spc="0" dirty="0">
                <a:solidFill>
                  <a:srgbClr val="000000"/>
                </a:solidFill>
                <a:effectLst/>
                <a:latin typeface="Times New Roman" panose="02020603050405020304" pitchFamily="18" charset="0"/>
                <a:ea typeface="Times New Roman" panose="02020603050405020304" pitchFamily="18" charset="0"/>
              </a:rPr>
              <a:t>of model </a:t>
            </a:r>
            <a:r>
              <a:rPr lang="en-US" sz="1400" spc="-10" dirty="0">
                <a:solidFill>
                  <a:srgbClr val="000000"/>
                </a:solidFill>
                <a:effectLst/>
                <a:latin typeface="Times New Roman" panose="02020603050405020304" pitchFamily="18" charset="0"/>
                <a:ea typeface="Times New Roman" panose="02020603050405020304" pitchFamily="18" charset="0"/>
              </a:rPr>
              <a:t>creations</a:t>
            </a:r>
            <a:endParaRPr lang="en-IN" sz="1400" spc="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325972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161</TotalTime>
  <Words>2254</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Garamond</vt:lpstr>
      <vt:lpstr>Söhne</vt:lpstr>
      <vt:lpstr>Symbol</vt:lpstr>
      <vt:lpstr>Times New Roman</vt:lpstr>
      <vt:lpstr>Organic</vt:lpstr>
      <vt:lpstr>Network Intrusion Detection System</vt:lpstr>
      <vt:lpstr>Abstract</vt:lpstr>
      <vt:lpstr>Objective</vt:lpstr>
      <vt:lpstr>Literature Survey</vt:lpstr>
      <vt:lpstr>PowerPoint Presentation</vt:lpstr>
      <vt:lpstr>PowerPoint Presentation</vt:lpstr>
      <vt:lpstr>Problem Statement</vt:lpstr>
      <vt:lpstr>Proposed System</vt:lpstr>
      <vt:lpstr>PowerPoint Presentation</vt:lpstr>
      <vt:lpstr>PowerPoint Presentation</vt:lpstr>
      <vt:lpstr>PowerPoint Presentation</vt:lpstr>
      <vt:lpstr>Data Collection and Preprocessing: </vt:lpstr>
      <vt:lpstr>CNNs in Multiclassification of Attack Types </vt:lpstr>
      <vt:lpstr>Advantages of CNNs in Classification for NIDS: </vt:lpstr>
      <vt:lpstr>Advantages of CNNs in Classification for NIDS: </vt:lpstr>
      <vt:lpstr>CNNs in Network Intrusion Detection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using Decision Tree Classifier</dc:title>
  <dc:creator>pathakamuri lakshmi chaitanya</dc:creator>
  <cp:lastModifiedBy>pathakamuri lakshmi chaitanya</cp:lastModifiedBy>
  <cp:revision>6</cp:revision>
  <dcterms:created xsi:type="dcterms:W3CDTF">2023-08-21T06:30:09Z</dcterms:created>
  <dcterms:modified xsi:type="dcterms:W3CDTF">2024-01-10T23:48:09Z</dcterms:modified>
</cp:coreProperties>
</file>