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田 维希" initials="田" lastIdx="3" clrIdx="0"/>
  <p:cmAuthor id="2" name="Microsoft Office User" initials="MOU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AC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479"/>
  </p:normalViewPr>
  <p:slideViewPr>
    <p:cSldViewPr snapToGrid="0" snapToObjects="1">
      <p:cViewPr>
        <p:scale>
          <a:sx n="125" d="100"/>
          <a:sy n="125" d="100"/>
        </p:scale>
        <p:origin x="-56" y="-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6C1A1-AE6E-2443-8593-FFB248CAAD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F3796-0BE0-B34E-B795-14DD14D9947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F3796-0BE0-B34E-B795-14DD14D9947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Britannic Bold" panose="020B090306070302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65C5-6387-F24D-99D7-FEB60AFFEB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D23-7932-5D40-8011-1973B76B97AE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0" name="图片 9" descr="/Users/morazhu/Downloads/Parami Branding Assets/main_0 margin.pngmain_0 margin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721360" y="728980"/>
            <a:ext cx="1665605" cy="2749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9626216">
            <a:off x="7408538" y="-2912739"/>
            <a:ext cx="6858000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alphaModFix amt="25000"/>
          </a:blip>
          <a:stretch>
            <a:fillRect/>
          </a:stretch>
        </p:blipFill>
        <p:spPr>
          <a:xfrm rot="19472657">
            <a:off x="-7012894" y="693074"/>
            <a:ext cx="9742077" cy="9742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65C5-6387-F24D-99D7-FEB60AFFEB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D23-7932-5D40-8011-1973B76B97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65C5-6387-F24D-99D7-FEB60AFFEB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D23-7932-5D40-8011-1973B76B97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ritannic Bold" panose="020B090306070302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  <a:lvl2pPr>
              <a:defRPr>
                <a:latin typeface="Avenir Book" panose="02000503020000020003" pitchFamily="2" charset="0"/>
              </a:defRPr>
            </a:lvl2pPr>
            <a:lvl3pPr>
              <a:defRPr>
                <a:latin typeface="Avenir Book" panose="02000503020000020003" pitchFamily="2" charset="0"/>
              </a:defRPr>
            </a:lvl3pPr>
            <a:lvl4pPr>
              <a:defRPr>
                <a:latin typeface="Avenir Book" panose="02000503020000020003" pitchFamily="2" charset="0"/>
              </a:defRPr>
            </a:lvl4pPr>
            <a:lvl5pPr>
              <a:defRPr>
                <a:latin typeface="Avenir Book" panose="02000503020000020003" pitchFamily="2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65C5-6387-F24D-99D7-FEB60AFFEB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D23-7932-5D40-8011-1973B76B97AE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8" name="图片 7" descr="/Users/morazhu/Downloads/Parami Branding Assets/main.pngmain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700770" y="516890"/>
            <a:ext cx="2562860" cy="6496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65C5-6387-F24D-99D7-FEB60AFFEB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D23-7932-5D40-8011-1973B76B97AE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24038" y="-1709738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65C5-6387-F24D-99D7-FEB60AFFEB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D23-7932-5D40-8011-1973B76B97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65C5-6387-F24D-99D7-FEB60AFFEB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D23-7932-5D40-8011-1973B76B97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65C5-6387-F24D-99D7-FEB60AFFEB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D23-7932-5D40-8011-1973B76B97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65C5-6387-F24D-99D7-FEB60AFFEB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D23-7932-5D40-8011-1973B76B97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65C5-6387-F24D-99D7-FEB60AFFEB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D23-7932-5D40-8011-1973B76B97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65C5-6387-F24D-99D7-FEB60AFFEB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D23-7932-5D40-8011-1973B76B97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Regular" panose="020B0604020202090204" charset="0"/>
                <a:cs typeface="Arial Regular" panose="020B0604020202090204" charset="0"/>
              </a:defRPr>
            </a:lvl1pPr>
          </a:lstStyle>
          <a:p>
            <a:fld id="{D7A665C5-6387-F24D-99D7-FEB60AFFEB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Regular" panose="020B0604020202090204" charset="0"/>
                <a:cs typeface="Arial Regular" panose="020B0604020202090204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Regular" panose="020B0604020202090204" charset="0"/>
                <a:cs typeface="Arial Regular" panose="020B0604020202090204" charset="0"/>
              </a:defRPr>
            </a:lvl1pPr>
          </a:lstStyle>
          <a:p>
            <a:fld id="{06523D23-7932-5D40-8011-1973B76B97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Regular" panose="020B060402020209020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Arial Regular" panose="020B060402020209020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Arial Regular" panose="020B060402020209020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Arial Regular" panose="020B060402020209020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Arial Regular" panose="020B060402020209020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Arial Regular" panose="020B060402020209020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hyperlink" Target="http://medium.com/paramiprotocol" TargetMode="External"/><Relationship Id="rId8" Type="http://schemas.openxmlformats.org/officeDocument/2006/relationships/image" Target="../media/image17.png"/><Relationship Id="rId7" Type="http://schemas.openxmlformats.org/officeDocument/2006/relationships/hyperlink" Target="http://twitter.com/paramiprotocol" TargetMode="External"/><Relationship Id="rId6" Type="http://schemas.openxmlformats.org/officeDocument/2006/relationships/image" Target="../media/image16.png"/><Relationship Id="rId5" Type="http://schemas.openxmlformats.org/officeDocument/2006/relationships/hyperlink" Target="http://github.com/parami-protocol" TargetMode="External"/><Relationship Id="rId4" Type="http://schemas.openxmlformats.org/officeDocument/2006/relationships/image" Target="../media/image15.png"/><Relationship Id="rId3" Type="http://schemas.openxmlformats.org/officeDocument/2006/relationships/hyperlink" Target="mailto:info@parami.io" TargetMode="External"/><Relationship Id="rId2" Type="http://schemas.openxmlformats.org/officeDocument/2006/relationships/image" Target="../media/image14.png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8.png"/><Relationship Id="rId1" Type="http://schemas.openxmlformats.org/officeDocument/2006/relationships/hyperlink" Target="https://parami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059498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zh-CN" sz="4800" dirty="0" err="1">
                <a:solidFill>
                  <a:srgbClr val="BDCAC3"/>
                </a:solidFill>
                <a:latin typeface="Heiti TC Light" panose="02000000000000000000" charset="-122"/>
                <a:ea typeface="Heiti TC Light" panose="02000000000000000000" charset="-122"/>
                <a:cs typeface="Raanana" pitchFamily="2" charset="-79"/>
              </a:rPr>
              <a:t>Parami</a:t>
            </a:r>
            <a:r>
              <a:rPr kumimoji="1" lang="zh-CN" altLang="en-US" sz="4800" dirty="0">
                <a:solidFill>
                  <a:srgbClr val="BDCAC3"/>
                </a:solidFill>
                <a:latin typeface="Heiti TC Light" panose="02000000000000000000" charset="-122"/>
                <a:ea typeface="Heiti TC Light" panose="02000000000000000000" charset="-122"/>
                <a:cs typeface="Raanana" pitchFamily="2" charset="-79"/>
              </a:rPr>
              <a:t> </a:t>
            </a:r>
            <a:r>
              <a:rPr kumimoji="1" lang="en-US" altLang="zh-CN" sz="4800" dirty="0">
                <a:solidFill>
                  <a:srgbClr val="BDCAC3"/>
                </a:solidFill>
                <a:latin typeface="Heiti TC Light" panose="02000000000000000000" charset="-122"/>
                <a:ea typeface="Heiti TC Light" panose="02000000000000000000" charset="-122"/>
                <a:cs typeface="Raanana" pitchFamily="2" charset="-79"/>
              </a:rPr>
              <a:t>Protocol</a:t>
            </a:r>
            <a:r>
              <a:rPr kumimoji="1" lang="zh-CN" altLang="en-US" sz="4800" dirty="0">
                <a:solidFill>
                  <a:srgbClr val="BDCAC3"/>
                </a:solidFill>
                <a:latin typeface="Heiti TC Light" panose="02000000000000000000" charset="-122"/>
                <a:ea typeface="Heiti TC Light" panose="02000000000000000000" charset="-122"/>
                <a:cs typeface="Raanana" pitchFamily="2" charset="-79"/>
              </a:rPr>
              <a:t> </a:t>
            </a:r>
            <a:r>
              <a:rPr kumimoji="1" lang="en-US" altLang="zh-CN" sz="4800" dirty="0" err="1">
                <a:solidFill>
                  <a:srgbClr val="BDCAC3"/>
                </a:solidFill>
                <a:latin typeface="Heiti TC Light" panose="02000000000000000000" charset="-122"/>
                <a:ea typeface="Heiti TC Light" panose="02000000000000000000" charset="-122"/>
                <a:cs typeface="Raanana" pitchFamily="2" charset="-79"/>
              </a:rPr>
              <a:t>Lightpaper</a:t>
            </a:r>
            <a:endParaRPr kumimoji="1" lang="en-US" altLang="zh-CN" sz="4800" dirty="0" err="1">
              <a:solidFill>
                <a:srgbClr val="BDCAC3"/>
              </a:solidFill>
              <a:latin typeface="Heiti TC Light" panose="02000000000000000000" charset="-122"/>
              <a:ea typeface="Heiti TC Light" panose="02000000000000000000" charset="-122"/>
              <a:cs typeface="Raanana" pitchFamily="2" charset="-79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latin typeface="Heiti TC Light" panose="02000000000000000000" charset="-122"/>
                <a:ea typeface="Heiti TC Light" panose="02000000000000000000" charset="-122"/>
                <a:cs typeface="+mj-ea"/>
              </a:rPr>
              <a:t>Building</a:t>
            </a:r>
            <a:r>
              <a:rPr kumimoji="1" lang="zh-CN" altLang="en-US" dirty="0">
                <a:solidFill>
                  <a:schemeClr val="bg1"/>
                </a:solidFill>
                <a:latin typeface="Heiti TC Light" panose="02000000000000000000" charset="-122"/>
                <a:ea typeface="Heiti TC Light" panose="02000000000000000000" charset="-122"/>
                <a:cs typeface="+mj-ea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Heiti TC Light" panose="02000000000000000000" charset="-122"/>
                <a:ea typeface="Heiti TC Light" panose="02000000000000000000" charset="-122"/>
                <a:cs typeface="+mj-ea"/>
              </a:rPr>
              <a:t>Ad 3.0</a:t>
            </a:r>
            <a:r>
              <a:rPr kumimoji="1" lang="zh-CN" altLang="en-US" dirty="0">
                <a:solidFill>
                  <a:schemeClr val="bg1"/>
                </a:solidFill>
                <a:latin typeface="Heiti TC Light" panose="02000000000000000000" charset="-122"/>
                <a:ea typeface="Heiti TC Light" panose="02000000000000000000" charset="-122"/>
                <a:cs typeface="+mj-ea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Heiti TC Light" panose="02000000000000000000" charset="-122"/>
                <a:ea typeface="Heiti TC Light" panose="02000000000000000000" charset="-122"/>
                <a:cs typeface="+mj-ea"/>
              </a:rPr>
              <a:t>For</a:t>
            </a:r>
            <a:r>
              <a:rPr kumimoji="1" lang="zh-CN" altLang="en-US" dirty="0">
                <a:solidFill>
                  <a:schemeClr val="bg1"/>
                </a:solidFill>
                <a:latin typeface="Heiti TC Light" panose="02000000000000000000" charset="-122"/>
                <a:ea typeface="Heiti TC Light" panose="02000000000000000000" charset="-122"/>
                <a:cs typeface="+mj-ea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Heiti TC Light" panose="02000000000000000000" charset="-122"/>
                <a:ea typeface="Heiti TC Light" panose="02000000000000000000" charset="-122"/>
                <a:cs typeface="+mj-ea"/>
              </a:rPr>
              <a:t>Web 3.0</a:t>
            </a:r>
            <a:endParaRPr kumimoji="1" lang="en-US" altLang="zh-CN" dirty="0">
              <a:solidFill>
                <a:schemeClr val="bg1"/>
              </a:solidFill>
              <a:latin typeface="Heiti TC Light" panose="02000000000000000000" charset="-122"/>
              <a:ea typeface="Heiti TC Light" panose="02000000000000000000" charset="-122"/>
              <a:cs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90185" y="5412471"/>
            <a:ext cx="16116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BDCAC3">
                    <a:alpha val="70000"/>
                  </a:srgbClr>
                </a:solidFill>
                <a:latin typeface="Heiti TC Light" panose="02000000000000000000" charset="-122"/>
                <a:ea typeface="Heiti TC Light" panose="02000000000000000000" charset="-122"/>
              </a:rPr>
              <a:t>Version:</a:t>
            </a:r>
            <a:r>
              <a:rPr kumimoji="1" lang="zh-CN" altLang="en-US" dirty="0">
                <a:solidFill>
                  <a:srgbClr val="BDCAC3">
                    <a:alpha val="70000"/>
                  </a:srgbClr>
                </a:solidFill>
                <a:latin typeface="Heiti TC Light" panose="02000000000000000000" charset="-122"/>
                <a:ea typeface="Heiti TC Light" panose="02000000000000000000" charset="-122"/>
              </a:rPr>
              <a:t> </a:t>
            </a:r>
            <a:r>
              <a:rPr kumimoji="1" lang="en-US" altLang="zh-CN" dirty="0">
                <a:solidFill>
                  <a:srgbClr val="BDCAC3">
                    <a:alpha val="70000"/>
                  </a:srgbClr>
                </a:solidFill>
                <a:latin typeface="Heiti TC Light" panose="02000000000000000000" charset="-122"/>
                <a:ea typeface="Heiti TC Light" panose="02000000000000000000" charset="-122"/>
              </a:rPr>
              <a:t>1.0.0</a:t>
            </a:r>
            <a:endParaRPr kumimoji="1" lang="en-US" altLang="zh-CN" dirty="0">
              <a:solidFill>
                <a:srgbClr val="BDCAC3">
                  <a:alpha val="70000"/>
                </a:srgbClr>
              </a:solidFill>
              <a:latin typeface="Heiti TC Light" panose="02000000000000000000" charset="-122"/>
              <a:ea typeface="Heiti TC Light" panose="02000000000000000000" charset="-122"/>
            </a:endParaRPr>
          </a:p>
          <a:p>
            <a:pPr algn="ctr"/>
            <a:r>
              <a:rPr kumimoji="1" lang="en-US" altLang="zh-CN" dirty="0">
                <a:solidFill>
                  <a:srgbClr val="BDCAC3">
                    <a:alpha val="70000"/>
                  </a:srgbClr>
                </a:solidFill>
                <a:latin typeface="Heiti TC Light" panose="02000000000000000000" charset="-122"/>
                <a:ea typeface="Heiti TC Light" panose="02000000000000000000" charset="-122"/>
              </a:rPr>
              <a:t>2021-01-20</a:t>
            </a:r>
            <a:endParaRPr kumimoji="1" lang="en-US" altLang="zh-CN" dirty="0">
              <a:solidFill>
                <a:srgbClr val="BDCAC3">
                  <a:alpha val="70000"/>
                </a:srgbClr>
              </a:solidFill>
              <a:latin typeface="Heiti TC Light" panose="02000000000000000000" charset="-122"/>
              <a:ea typeface="Heiti TC Light" panose="020000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Team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5481" y="1547376"/>
            <a:ext cx="1327589" cy="164084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906780" y="3493135"/>
            <a:ext cx="3547745" cy="3203575"/>
            <a:chOff x="838200" y="3244334"/>
            <a:chExt cx="3547745" cy="3203575"/>
          </a:xfrm>
        </p:grpSpPr>
        <p:sp>
          <p:nvSpPr>
            <p:cNvPr id="10" name="文本框 9"/>
            <p:cNvSpPr txBox="1"/>
            <p:nvPr/>
          </p:nvSpPr>
          <p:spPr>
            <a:xfrm>
              <a:off x="838200" y="3244334"/>
              <a:ext cx="1630680" cy="734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lnSpc>
                  <a:spcPct val="110000"/>
                </a:lnSpc>
              </a:pPr>
              <a:r>
                <a:rPr kumimoji="1" lang="en-US" altLang="zh-CN" sz="2000" b="1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Dorian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	</a:t>
              </a:r>
              <a:endParaRPr kumimoji="1" lang="en-US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  <a:p>
              <a:pPr fontAlgn="auto">
                <a:lnSpc>
                  <a:spcPct val="110000"/>
                </a:lnSpc>
              </a:pPr>
              <a:r>
                <a:rPr kumimoji="1" lang="en-US" altLang="zh-CN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Core</a:t>
              </a:r>
              <a:r>
                <a:rPr kumimoji="1" lang="zh-CN" altLang="en-US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Architect</a:t>
              </a:r>
              <a:endPara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38200" y="3921244"/>
              <a:ext cx="3547745" cy="2526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Dorian was the senior architect of DCEP (Digital Currency Electronic Payment), the core architect &amp; technical leader of TRON and has rich practical experience in consensus mechanism, privacy calculation, cross-chain mechanism, etc. He is an early evangelist and investor of BTC.</a:t>
              </a:r>
              <a:endParaRPr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l="13380" r="13210" b="23300"/>
          <a:stretch>
            <a:fillRect/>
          </a:stretch>
        </p:blipFill>
        <p:spPr>
          <a:xfrm>
            <a:off x="5432205" y="1547376"/>
            <a:ext cx="1327589" cy="1695296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4714877" y="3493016"/>
            <a:ext cx="3408680" cy="2391410"/>
            <a:chOff x="838200" y="3244334"/>
            <a:chExt cx="3408680" cy="2391410"/>
          </a:xfrm>
        </p:grpSpPr>
        <p:sp>
          <p:nvSpPr>
            <p:cNvPr id="15" name="文本框 14"/>
            <p:cNvSpPr txBox="1"/>
            <p:nvPr/>
          </p:nvSpPr>
          <p:spPr>
            <a:xfrm>
              <a:off x="838200" y="3244334"/>
              <a:ext cx="2011680" cy="734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lnSpc>
                  <a:spcPct val="110000"/>
                </a:lnSpc>
              </a:pPr>
              <a:r>
                <a:rPr kumimoji="1" lang="en-US" altLang="zh-CN" sz="2000" b="1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Mono</a:t>
              </a:r>
              <a:r>
                <a:rPr kumimoji="1" lang="zh-CN" altLang="en-US" sz="2000" b="1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2000" b="1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Wang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	</a:t>
              </a:r>
              <a:endParaRPr kumimoji="1" lang="en-US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  <a:p>
              <a:pPr fontAlgn="auto">
                <a:lnSpc>
                  <a:spcPct val="110000"/>
                </a:lnSpc>
              </a:pPr>
              <a:r>
                <a:rPr kumimoji="1" lang="en-US" altLang="zh-CN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Core</a:t>
              </a:r>
              <a:r>
                <a:rPr kumimoji="1" lang="zh-CN" altLang="en-US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Dev</a:t>
              </a:r>
              <a:endPara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38200" y="3921244"/>
              <a:ext cx="3408680" cy="1714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lang="en-GB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Full-stack engineer; senior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r</a:t>
              </a:r>
              <a:r>
                <a:rPr lang="en-GB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ust engineer</a:t>
              </a:r>
              <a:r>
                <a:rPr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with</a:t>
              </a:r>
              <a:r>
                <a:rPr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6</a:t>
              </a:r>
              <a:r>
                <a:rPr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years‘</a:t>
              </a:r>
              <a:r>
                <a:rPr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experience</a:t>
              </a:r>
              <a:r>
                <a:rPr lang="en-GB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;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Core</a:t>
              </a:r>
              <a:r>
                <a:rPr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lang="en-GB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Rust Chinese community evangelist; Open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T</a:t>
              </a:r>
              <a:r>
                <a:rPr lang="en-GB" altLang="zh-CN" sz="1600" dirty="0" err="1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ron</a:t>
              </a:r>
              <a:r>
                <a:rPr lang="en-GB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independent developer;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former</a:t>
              </a:r>
              <a:r>
                <a:rPr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lang="en-GB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Core dev of Ledge</a:t>
              </a:r>
              <a:r>
                <a:rPr lang="en-US" altLang="en-GB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r</a:t>
              </a:r>
              <a:r>
                <a:rPr lang="en-GB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.</a:t>
              </a:r>
              <a:endParaRPr kumimoji="1"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/>
          <a:srcRect l="42326" t="11848" r="33674" b="49432"/>
          <a:stretch>
            <a:fillRect/>
          </a:stretch>
        </p:blipFill>
        <p:spPr>
          <a:xfrm>
            <a:off x="9128929" y="1690688"/>
            <a:ext cx="1255141" cy="1518724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8258175" y="3493016"/>
            <a:ext cx="3308350" cy="3203575"/>
            <a:chOff x="838200" y="3244334"/>
            <a:chExt cx="3308350" cy="3203575"/>
          </a:xfrm>
        </p:grpSpPr>
        <p:sp>
          <p:nvSpPr>
            <p:cNvPr id="20" name="文本框 19"/>
            <p:cNvSpPr txBox="1"/>
            <p:nvPr/>
          </p:nvSpPr>
          <p:spPr>
            <a:xfrm>
              <a:off x="838200" y="3244334"/>
              <a:ext cx="1148080" cy="734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lnSpc>
                  <a:spcPct val="110000"/>
                </a:lnSpc>
              </a:pPr>
              <a:r>
                <a:rPr kumimoji="1" lang="en-US" altLang="zh-CN" sz="2000" b="1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Edison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	</a:t>
              </a:r>
              <a:endParaRPr kumimoji="1" lang="en-US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  <a:p>
              <a:pPr fontAlgn="auto">
                <a:lnSpc>
                  <a:spcPct val="110000"/>
                </a:lnSpc>
              </a:pPr>
              <a:r>
                <a:rPr kumimoji="1" lang="en-US" altLang="zh-CN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Core</a:t>
              </a:r>
              <a:r>
                <a:rPr kumimoji="1" lang="zh-CN" altLang="en-US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Dev</a:t>
              </a:r>
              <a:endPara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38200" y="3921244"/>
              <a:ext cx="3308350" cy="2526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sz="160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Edison was the core architect of TRON‘s TRONZ team, and is the core developer of the zero-knowledge proof virtual machine. He has deep research in the fields of zero-knowledge proof, MPC, and homomorphic encryption, and is committed to solving Web 3.0 data privacy problems.</a:t>
              </a:r>
              <a:endParaRPr sz="160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Roadmap</a:t>
            </a:r>
            <a:endParaRPr kumimoji="1" lang="zh-CN" altLang="en-US" dirty="0"/>
          </a:p>
        </p:txBody>
      </p:sp>
      <p:cxnSp>
        <p:nvCxnSpPr>
          <p:cNvPr id="4" name="直线连接符 3"/>
          <p:cNvCxnSpPr/>
          <p:nvPr/>
        </p:nvCxnSpPr>
        <p:spPr>
          <a:xfrm>
            <a:off x="1036041" y="3729318"/>
            <a:ext cx="9946958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452283" y="3523130"/>
            <a:ext cx="412376" cy="41237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3990199"/>
            <a:ext cx="178336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2021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Q1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spcAft>
                <a:spcPts val="600"/>
              </a:spcAft>
            </a:pPr>
            <a:r>
              <a:rPr lang="en-GB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Test</a:t>
            </a:r>
            <a:r>
              <a:rPr lang="en-US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N</a:t>
            </a:r>
            <a:r>
              <a:rPr lang="en-GB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et</a:t>
            </a:r>
            <a:r>
              <a:rPr lang="en-US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:</a:t>
            </a:r>
            <a:r>
              <a:rPr lang="zh-CN" altLang="en-US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GB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Dāna</a:t>
            </a:r>
            <a:endParaRPr lang="en-GB" altLang="zh-CN" b="1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PoC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and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</a:t>
            </a:r>
            <a:r>
              <a:rPr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ode</a:t>
            </a:r>
            <a:r>
              <a:rPr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security audit</a:t>
            </a:r>
            <a:endParaRPr lang="en-GB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W</a:t>
            </a:r>
            <a:r>
              <a:rPr kumimoji="1"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e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</a:t>
            </a:r>
            <a:r>
              <a:rPr kumimoji="1"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hat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wallet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Web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SDK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343836" y="3523130"/>
            <a:ext cx="412376" cy="41237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97785" y="1675130"/>
            <a:ext cx="2368550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2021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Q2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spcAft>
                <a:spcPts val="600"/>
              </a:spcAft>
            </a:pPr>
            <a:r>
              <a:rPr lang="en-US" altLang="zh-CN" b="1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MainNet</a:t>
            </a:r>
            <a:r>
              <a:rPr lang="zh-CN" altLang="en-US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V1:</a:t>
            </a:r>
            <a:r>
              <a:rPr lang="zh-CN" altLang="en-US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GB" altLang="zh-CN" b="1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śīla</a:t>
            </a:r>
            <a:endParaRPr lang="en-GB" altLang="zh-CN" b="1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NPOS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mining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platform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Mobile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wallet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271864" y="3523130"/>
            <a:ext cx="412376" cy="41237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86885" y="4018915"/>
            <a:ext cx="3055620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2021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Q3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spcAft>
                <a:spcPts val="600"/>
              </a:spcAft>
            </a:pPr>
            <a:r>
              <a:rPr lang="en-US" altLang="zh-CN" b="1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MainNet</a:t>
            </a:r>
            <a:r>
              <a:rPr lang="zh-CN" altLang="en-US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V2:</a:t>
            </a:r>
            <a:r>
              <a:rPr lang="zh-CN" altLang="en-US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GB" altLang="zh-CN" b="1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Vīrya</a:t>
            </a:r>
            <a:endParaRPr lang="en-GB" altLang="zh-CN" b="1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Governance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Decentralized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oracles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NFT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support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342711" y="3563472"/>
            <a:ext cx="412376" cy="41237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700429" y="3563472"/>
            <a:ext cx="412376" cy="41237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48022" y="1681431"/>
            <a:ext cx="260175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2021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Q4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spcAft>
                <a:spcPts val="600"/>
              </a:spcAft>
            </a:pPr>
            <a:r>
              <a:rPr lang="en-US" altLang="zh-CN" b="1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MainNet</a:t>
            </a:r>
            <a:r>
              <a:rPr lang="zh-CN" altLang="en-US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V3:</a:t>
            </a:r>
            <a:r>
              <a:rPr lang="zh-CN" altLang="en-US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GB" altLang="zh-CN" b="1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dhyāna</a:t>
            </a:r>
            <a:endParaRPr lang="en-GB" altLang="zh-CN" b="1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Privacy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Computing(ZKP)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Monetization</a:t>
            </a:r>
            <a:endParaRPr lang="en-GB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O</a:t>
            </a:r>
            <a:r>
              <a:rPr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n</a:t>
            </a:r>
            <a:r>
              <a:rPr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-</a:t>
            </a:r>
            <a:r>
              <a:rPr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chain</a:t>
            </a:r>
            <a:r>
              <a:rPr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analyzer</a:t>
            </a:r>
            <a:endParaRPr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15179" y="4178450"/>
            <a:ext cx="238287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2022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Q1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spcAft>
                <a:spcPts val="600"/>
              </a:spcAft>
            </a:pPr>
            <a:r>
              <a:rPr lang="en-US" altLang="zh-CN" b="1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MainNet</a:t>
            </a:r>
            <a:r>
              <a:rPr lang="zh-CN" altLang="en-US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V4:</a:t>
            </a:r>
            <a:r>
              <a:rPr lang="zh-CN" altLang="en-US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GB" altLang="zh-CN" b="1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Prajñā</a:t>
            </a:r>
            <a:endParaRPr lang="en-GB" altLang="zh-CN" b="1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Parachain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plug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in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Cross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chain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90204" pitchFamily="34" charset="0"/>
              <a:buChar char="•"/>
            </a:pP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cs typeface="Arial Regular" panose="020B0604020202090204" charset="0"/>
              </a:rPr>
              <a:t>Parami</a:t>
            </a:r>
            <a:r>
              <a:rPr kumimoji="1" lang="zh-CN" altLang="en-US" dirty="0">
                <a:cs typeface="Arial Regular" panose="020B0604020202090204" charset="0"/>
              </a:rPr>
              <a:t> </a:t>
            </a:r>
            <a:r>
              <a:rPr kumimoji="1" lang="en-US" altLang="zh-CN" dirty="0">
                <a:cs typeface="Arial Regular" panose="020B0604020202090204" charset="0"/>
              </a:rPr>
              <a:t>Protocol</a:t>
            </a:r>
            <a:endParaRPr kumimoji="1" lang="zh-CN" altLang="en-US" dirty="0">
              <a:cs typeface="Arial Regular" panose="020B060402020209020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6737993" cy="1500187"/>
          </a:xfrm>
        </p:spPr>
        <p:txBody>
          <a:bodyPr/>
          <a:lstStyle/>
          <a:p>
            <a:r>
              <a:rPr kumimoji="1" lang="en-US" altLang="zh-CN" dirty="0">
                <a:solidFill>
                  <a:srgbClr val="BDCAC3"/>
                </a:solidFill>
                <a:cs typeface="Arial Regular" panose="020B0604020202090204" charset="0"/>
              </a:rPr>
              <a:t>Building</a:t>
            </a:r>
            <a:r>
              <a:rPr kumimoji="1" lang="zh-CN" altLang="en-US" dirty="0">
                <a:solidFill>
                  <a:srgbClr val="BDCAC3"/>
                </a:solidFill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rgbClr val="BDCAC3"/>
                </a:solidFill>
                <a:cs typeface="Arial Regular" panose="020B0604020202090204" charset="0"/>
              </a:rPr>
              <a:t>AD</a:t>
            </a:r>
            <a:r>
              <a:rPr kumimoji="1" lang="zh-CN" altLang="en-US" dirty="0">
                <a:solidFill>
                  <a:srgbClr val="BDCAC3"/>
                </a:solidFill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rgbClr val="BDCAC3"/>
                </a:solidFill>
                <a:cs typeface="Arial Regular" panose="020B0604020202090204" charset="0"/>
              </a:rPr>
              <a:t>3.0</a:t>
            </a:r>
            <a:r>
              <a:rPr kumimoji="1" lang="zh-CN" altLang="en-US" dirty="0">
                <a:solidFill>
                  <a:srgbClr val="BDCAC3"/>
                </a:solidFill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rgbClr val="BDCAC3"/>
                </a:solidFill>
                <a:cs typeface="Arial Regular" panose="020B0604020202090204" charset="0"/>
              </a:rPr>
              <a:t>for</a:t>
            </a:r>
            <a:r>
              <a:rPr kumimoji="1" lang="zh-CN" altLang="en-US" dirty="0">
                <a:solidFill>
                  <a:srgbClr val="BDCAC3"/>
                </a:solidFill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rgbClr val="BDCAC3"/>
                </a:solidFill>
                <a:cs typeface="Arial Regular" panose="020B0604020202090204" charset="0"/>
              </a:rPr>
              <a:t>Web</a:t>
            </a:r>
            <a:r>
              <a:rPr kumimoji="1" lang="zh-CN" altLang="en-US" dirty="0">
                <a:solidFill>
                  <a:srgbClr val="BDCAC3"/>
                </a:solidFill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rgbClr val="BDCAC3"/>
                </a:solidFill>
                <a:cs typeface="Arial Regular" panose="020B0604020202090204" charset="0"/>
              </a:rPr>
              <a:t>3.0</a:t>
            </a:r>
            <a:endParaRPr kumimoji="1" lang="en-US" altLang="zh-CN" dirty="0">
              <a:solidFill>
                <a:srgbClr val="BDCAC3"/>
              </a:solidFill>
              <a:cs typeface="Arial Regular" panose="020B060402020209020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296797" y="1297551"/>
            <a:ext cx="1594111" cy="412187"/>
            <a:chOff x="7463419" y="1297551"/>
            <a:chExt cx="1594111" cy="412187"/>
          </a:xfrm>
        </p:grpSpPr>
        <p:pic>
          <p:nvPicPr>
            <p:cNvPr id="5" name="图片 4">
              <a:hlinkClick r:id="rId1"/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>
              <a:off x="7463419" y="1297551"/>
              <a:ext cx="412187" cy="412187"/>
            </a:xfrm>
            <a:prstGeom prst="rect">
              <a:avLst/>
            </a:prstGeom>
          </p:spPr>
        </p:pic>
        <p:sp>
          <p:nvSpPr>
            <p:cNvPr id="6" name="文本框 5">
              <a:hlinkClick r:id="rId1"/>
            </p:cNvPr>
            <p:cNvSpPr txBox="1"/>
            <p:nvPr/>
          </p:nvSpPr>
          <p:spPr>
            <a:xfrm>
              <a:off x="7949534" y="131897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solidFill>
                    <a:schemeClr val="bg1">
                      <a:lumMod val="75000"/>
                    </a:schemeClr>
                  </a:solidFill>
                  <a:latin typeface="Arial Regular" panose="020B0604020202090204" charset="0"/>
                  <a:cs typeface="Arial Regular" panose="020B0604020202090204" charset="0"/>
                </a:rPr>
                <a:t>parami.io</a:t>
              </a:r>
              <a:endParaRPr kumimoji="1" lang="en-US" altLang="zh-CN" dirty="0" err="1">
                <a:solidFill>
                  <a:schemeClr val="bg1">
                    <a:lumMod val="75000"/>
                  </a:schemeClr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pic>
        <p:nvPicPr>
          <p:cNvPr id="9" name="图片 8">
            <a:hlinkClick r:id="rId3"/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8296775" y="2121925"/>
            <a:ext cx="412187" cy="412187"/>
          </a:xfrm>
          <a:prstGeom prst="rect">
            <a:avLst/>
          </a:prstGeom>
        </p:spPr>
      </p:pic>
      <p:sp>
        <p:nvSpPr>
          <p:cNvPr id="12" name="文本框 11">
            <a:hlinkClick r:id="rId3"/>
          </p:cNvPr>
          <p:cNvSpPr txBox="1"/>
          <p:nvPr/>
        </p:nvSpPr>
        <p:spPr>
          <a:xfrm>
            <a:off x="8782912" y="2121926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bg1">
                    <a:lumMod val="75000"/>
                  </a:schemeClr>
                </a:solidFill>
                <a:latin typeface="Arial Regular" panose="020B0604020202090204" charset="0"/>
                <a:cs typeface="Arial Regular" panose="020B0604020202090204" charset="0"/>
              </a:rPr>
              <a:t>info@parami.io</a:t>
            </a:r>
            <a:endParaRPr kumimoji="1" lang="en-US" altLang="zh-CN" dirty="0" err="1">
              <a:solidFill>
                <a:schemeClr val="bg1">
                  <a:lumMod val="75000"/>
                </a:schemeClr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pic>
        <p:nvPicPr>
          <p:cNvPr id="14" name="图片 13">
            <a:hlinkClick r:id="rId5"/>
          </p:cNvPr>
          <p:cNvPicPr>
            <a:picLocks noChangeAspect="1"/>
          </p:cNvPicPr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>
            <a:off x="8296775" y="2933216"/>
            <a:ext cx="405779" cy="405779"/>
          </a:xfrm>
          <a:prstGeom prst="rect">
            <a:avLst/>
          </a:prstGeom>
        </p:spPr>
      </p:pic>
      <p:sp>
        <p:nvSpPr>
          <p:cNvPr id="15" name="文本框 14">
            <a:hlinkClick r:id="rId1"/>
          </p:cNvPr>
          <p:cNvSpPr txBox="1"/>
          <p:nvPr/>
        </p:nvSpPr>
        <p:spPr>
          <a:xfrm>
            <a:off x="8788645" y="293321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bg1">
                    <a:lumMod val="75000"/>
                  </a:schemeClr>
                </a:solidFill>
                <a:latin typeface="Arial Regular" panose="020B0604020202090204" charset="0"/>
                <a:cs typeface="Arial Regular" panose="020B0604020202090204" charset="0"/>
              </a:rPr>
              <a:t>Github</a:t>
            </a:r>
            <a:endParaRPr kumimoji="1" lang="en-US" altLang="zh-CN" dirty="0" err="1">
              <a:solidFill>
                <a:schemeClr val="bg1">
                  <a:lumMod val="75000"/>
                </a:schemeClr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pic>
        <p:nvPicPr>
          <p:cNvPr id="17" name="图片 16">
            <a:hlinkClick r:id="rId7"/>
          </p:cNvPr>
          <p:cNvPicPr>
            <a:picLocks noChangeAspect="1"/>
          </p:cNvPicPr>
          <p:nvPr/>
        </p:nvPicPr>
        <p:blipFill>
          <a:blip r:embed="rId8">
            <a:alphaModFix amt="70000"/>
          </a:blip>
          <a:stretch>
            <a:fillRect/>
          </a:stretch>
        </p:blipFill>
        <p:spPr>
          <a:xfrm>
            <a:off x="8296775" y="3738099"/>
            <a:ext cx="405779" cy="405779"/>
          </a:xfrm>
          <a:prstGeom prst="rect">
            <a:avLst/>
          </a:prstGeom>
        </p:spPr>
      </p:pic>
      <p:sp>
        <p:nvSpPr>
          <p:cNvPr id="18" name="文本框 17">
            <a:hlinkClick r:id="rId7"/>
          </p:cNvPr>
          <p:cNvSpPr txBox="1"/>
          <p:nvPr/>
        </p:nvSpPr>
        <p:spPr>
          <a:xfrm>
            <a:off x="8788645" y="374450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  <a:latin typeface="Arial Regular" panose="020B0604020202090204" charset="0"/>
                <a:cs typeface="Arial Regular" panose="020B0604020202090204" charset="0"/>
              </a:rPr>
              <a:t>Twitter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pic>
        <p:nvPicPr>
          <p:cNvPr id="20" name="图片 19">
            <a:hlinkClick r:id="rId9"/>
          </p:cNvPr>
          <p:cNvPicPr>
            <a:picLocks noChangeAspect="1"/>
          </p:cNvPicPr>
          <p:nvPr/>
        </p:nvPicPr>
        <p:blipFill>
          <a:blip r:embed="rId10">
            <a:alphaModFix amt="70000"/>
          </a:blip>
          <a:stretch>
            <a:fillRect/>
          </a:stretch>
        </p:blipFill>
        <p:spPr>
          <a:xfrm>
            <a:off x="8290367" y="4531734"/>
            <a:ext cx="412187" cy="412187"/>
          </a:xfrm>
          <a:prstGeom prst="rect">
            <a:avLst/>
          </a:prstGeom>
        </p:spPr>
      </p:pic>
      <p:sp>
        <p:nvSpPr>
          <p:cNvPr id="22" name="文本框 21">
            <a:hlinkClick r:id="rId1"/>
          </p:cNvPr>
          <p:cNvSpPr txBox="1"/>
          <p:nvPr/>
        </p:nvSpPr>
        <p:spPr>
          <a:xfrm>
            <a:off x="8788645" y="4547138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  <a:latin typeface="Arial Regular" panose="020B0604020202090204" charset="0"/>
                <a:cs typeface="Arial Regular" panose="020B0604020202090204" charset="0"/>
              </a:rPr>
              <a:t>Medium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lnSpc>
                <a:spcPct val="110000"/>
              </a:lnSpc>
            </a:pPr>
            <a:r>
              <a:rPr kumimoji="1" lang="en-US" altLang="zh-CN" dirty="0"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  <a:t>Definition</a:t>
            </a:r>
            <a:r>
              <a:rPr kumimoji="1" lang="zh-CN" altLang="en-US" dirty="0"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  <a:t> </a:t>
            </a:r>
            <a:r>
              <a:rPr kumimoji="1" lang="en-US" altLang="zh-CN" dirty="0"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  <a:t>&amp;</a:t>
            </a:r>
            <a:r>
              <a:rPr kumimoji="1" lang="zh-CN" altLang="en-US" dirty="0"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  <a:t> </a:t>
            </a:r>
            <a:r>
              <a:rPr kumimoji="1" lang="en-US" altLang="zh-CN" dirty="0"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  <a:t>Motivation</a:t>
            </a:r>
            <a:endParaRPr kumimoji="1" lang="zh-CN" altLang="en-US" dirty="0">
              <a:latin typeface="Arial Regular" panose="020B0604020202090204" charset="0"/>
              <a:ea typeface="Heiti TC Medium" panose="02000000000000000000" charset="-122"/>
              <a:cs typeface="Arial Regular" panose="020B060402020209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1375" y="1690688"/>
            <a:ext cx="10073640" cy="1004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  <a:t>“</a:t>
            </a:r>
            <a:r>
              <a:rPr lang="en-GB" altLang="zh-CN" dirty="0">
                <a:solidFill>
                  <a:schemeClr val="tx1"/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  <a:t>AD</a:t>
            </a:r>
            <a:r>
              <a:rPr lang="zh-CN" altLang="en-US" dirty="0">
                <a:solidFill>
                  <a:schemeClr val="tx1"/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  <a:t> </a:t>
            </a:r>
            <a:r>
              <a:rPr lang="en-GB" altLang="zh-CN" dirty="0">
                <a:solidFill>
                  <a:schemeClr val="tx1"/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  <a:t>3.0 is a human-centric and privacy-preserving network powered by blockchain, where users are smart-rewarded for attention and data while their self-sovereign identity is protected on a trust-free basis.</a:t>
            </a:r>
            <a:r>
              <a:rPr lang="zh-CN" altLang="en-US" dirty="0">
                <a:solidFill>
                  <a:schemeClr val="tx1"/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  <a:t>”</a:t>
            </a:r>
            <a:endParaRPr kumimoji="1" lang="zh-CN" altLang="en-US" dirty="0">
              <a:solidFill>
                <a:schemeClr val="tx1"/>
              </a:solidFill>
              <a:latin typeface="Arial Regular" panose="020B0604020202090204" charset="0"/>
              <a:ea typeface="Heiti TC Medium" panose="02000000000000000000" charset="-122"/>
              <a:cs typeface="Arial Regular" panose="020B060402020209020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838199" y="3004304"/>
            <a:ext cx="3143491" cy="2353072"/>
            <a:chOff x="838199" y="3244334"/>
            <a:chExt cx="3143491" cy="2353072"/>
          </a:xfrm>
        </p:grpSpPr>
        <p:sp>
          <p:nvSpPr>
            <p:cNvPr id="7" name="文本框 6"/>
            <p:cNvSpPr txBox="1"/>
            <p:nvPr/>
          </p:nvSpPr>
          <p:spPr>
            <a:xfrm>
              <a:off x="838200" y="3244334"/>
              <a:ext cx="2557780" cy="395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lnSpc>
                  <a:spcPct val="110000"/>
                </a:lnSpc>
              </a:pP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AD</a:t>
              </a:r>
              <a:r>
                <a:rPr kumimoji="1" lang="zh-CN" altLang="en-US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1.0:</a:t>
              </a:r>
              <a:r>
                <a:rPr kumimoji="1" lang="zh-CN" altLang="en-US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Era</a:t>
              </a:r>
              <a:r>
                <a:rPr kumimoji="1" lang="zh-CN" altLang="en-US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of</a:t>
              </a:r>
              <a:r>
                <a:rPr kumimoji="1" lang="zh-CN" altLang="en-US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Slavery</a:t>
              </a:r>
              <a:endParaRPr kumimoji="1" lang="en-US" altLang="zh-CN" b="1" dirty="0">
                <a:solidFill>
                  <a:schemeClr val="tx1"/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38199" y="3613666"/>
              <a:ext cx="3143491" cy="198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The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AD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model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is inefficient and not transparent.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Advertisers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are faced with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ambiguousness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and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fraud while users’ data are being monetized without consent. Users become DATA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SLAVES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when they have no right over their data and cannot benefit from their engagement.</a:t>
              </a:r>
              <a:endParaRPr kumimoji="1" lang="en-US" altLang="zh-CN" sz="1400" dirty="0">
                <a:solidFill>
                  <a:schemeClr val="tx1"/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418188" y="3004304"/>
            <a:ext cx="2875280" cy="2430542"/>
            <a:chOff x="4454364" y="3244334"/>
            <a:chExt cx="2875280" cy="2430542"/>
          </a:xfrm>
        </p:grpSpPr>
        <p:sp>
          <p:nvSpPr>
            <p:cNvPr id="8" name="文本框 7"/>
            <p:cNvSpPr txBox="1"/>
            <p:nvPr/>
          </p:nvSpPr>
          <p:spPr>
            <a:xfrm>
              <a:off x="4454364" y="3244334"/>
              <a:ext cx="2875280" cy="395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lnSpc>
                  <a:spcPct val="110000"/>
                </a:lnSpc>
              </a:pP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AD</a:t>
              </a:r>
              <a:r>
                <a:rPr kumimoji="1" lang="zh-CN" altLang="en-US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2.0:</a:t>
              </a:r>
              <a:r>
                <a:rPr kumimoji="1" lang="zh-CN" altLang="en-US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Era</a:t>
              </a:r>
              <a:r>
                <a:rPr kumimoji="1" lang="zh-CN" altLang="en-US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of</a:t>
              </a:r>
              <a:r>
                <a:rPr kumimoji="1" lang="zh-CN" altLang="en-US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Feudalism</a:t>
              </a:r>
              <a:endParaRPr kumimoji="1" lang="en-US" altLang="zh-CN" b="1" dirty="0">
                <a:solidFill>
                  <a:schemeClr val="tx1"/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54364" y="3613666"/>
              <a:ext cx="2860078" cy="206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Incentive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AD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return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parts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of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profits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back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to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users but users are still not in charge of their own identity and data.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endParaRPr kumimoji="1" lang="en-US" altLang="zh-CN" sz="1400" dirty="0">
                <a:solidFill>
                  <a:schemeClr val="tx1"/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endParaRPr>
            </a:p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Data are dispersed and isolated in various apps and websites where they can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not be aggregated and utilized.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 </a:t>
              </a:r>
              <a:endParaRPr kumimoji="1" lang="zh-CN" altLang="en-US" sz="1400" dirty="0">
                <a:solidFill>
                  <a:schemeClr val="tx1"/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840735" y="3004304"/>
            <a:ext cx="3155170" cy="3376692"/>
            <a:chOff x="8328415" y="3244334"/>
            <a:chExt cx="3155170" cy="3376692"/>
          </a:xfrm>
        </p:grpSpPr>
        <p:sp>
          <p:nvSpPr>
            <p:cNvPr id="9" name="文本框 8"/>
            <p:cNvSpPr txBox="1"/>
            <p:nvPr/>
          </p:nvSpPr>
          <p:spPr>
            <a:xfrm>
              <a:off x="8328415" y="3244334"/>
              <a:ext cx="2976880" cy="395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lnSpc>
                  <a:spcPct val="110000"/>
                </a:lnSpc>
              </a:pP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AD</a:t>
              </a:r>
              <a:r>
                <a:rPr kumimoji="1" lang="zh-CN" altLang="en-US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3.0:</a:t>
              </a:r>
              <a:r>
                <a:rPr kumimoji="1" lang="zh-CN" altLang="en-US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Era</a:t>
              </a:r>
              <a:r>
                <a:rPr kumimoji="1" lang="zh-CN" altLang="en-US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of</a:t>
              </a:r>
              <a:r>
                <a:rPr kumimoji="1" lang="zh-CN" altLang="en-US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Democracy</a:t>
              </a:r>
              <a:endParaRPr kumimoji="1" lang="en-US" altLang="zh-CN" b="1" dirty="0">
                <a:solidFill>
                  <a:schemeClr val="tx1"/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328415" y="3613666"/>
              <a:ext cx="3155170" cy="3007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The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AD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network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is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GB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democratic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and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governed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by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all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token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holders.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The future network traffic is directly generated from the influence of each creator and token holders, instead of being acquired from a certain website or application.</a:t>
              </a:r>
              <a:endParaRPr kumimoji="1" lang="en-US" altLang="zh-CN" sz="1400" dirty="0">
                <a:solidFill>
                  <a:schemeClr val="tx1"/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endParaRPr>
            </a:p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Users have absolute sovereignty over their own identity and data.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They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will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receive smart-reward based on their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attention paid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and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relevance score.</a:t>
              </a:r>
              <a:endParaRPr kumimoji="1" lang="en-US" altLang="zh-CN" sz="1400" dirty="0">
                <a:solidFill>
                  <a:schemeClr val="tx1"/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endParaRPr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841307" y="5645887"/>
            <a:ext cx="6436894" cy="901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10000"/>
              </a:lnSpc>
            </a:pPr>
            <a:r>
              <a:rPr kumimoji="1" lang="en-US" altLang="zh-CN" sz="1200" b="1" dirty="0">
                <a:solidFill>
                  <a:schemeClr val="bg1">
                    <a:lumMod val="65000"/>
                  </a:schemeClr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  <a:t>Definition of Important Terms:</a:t>
            </a:r>
            <a:br>
              <a:rPr kumimoji="1" lang="en-US" altLang="zh-CN" sz="1200" b="1" dirty="0">
                <a:solidFill>
                  <a:schemeClr val="bg1">
                    <a:lumMod val="65000"/>
                  </a:schemeClr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</a:br>
            <a:r>
              <a:rPr kumimoji="1" lang="en-US" altLang="zh-CN" sz="1200" dirty="0">
                <a:solidFill>
                  <a:schemeClr val="bg1">
                    <a:lumMod val="65000"/>
                  </a:schemeClr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  <a:t>1. AD: Advertisement; Ads: Advertisements</a:t>
            </a:r>
            <a:br>
              <a:rPr kumimoji="1" lang="en-US" altLang="zh-CN" sz="1200" dirty="0">
                <a:solidFill>
                  <a:schemeClr val="bg1">
                    <a:lumMod val="65000"/>
                  </a:schemeClr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</a:br>
            <a:r>
              <a:rPr kumimoji="1" lang="en-US" altLang="zh-CN" sz="1200" dirty="0">
                <a:solidFill>
                  <a:schemeClr val="bg1">
                    <a:lumMod val="65000"/>
                  </a:schemeClr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  <a:t>2. Smart-Reward: A reward given to users automatically based on their </a:t>
            </a:r>
            <a:r>
              <a:rPr kumimoji="1" lang="en-US" altLang="zh-CN" sz="1200" dirty="0" err="1">
                <a:solidFill>
                  <a:schemeClr val="bg1">
                    <a:lumMod val="65000"/>
                  </a:schemeClr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  <a:t>behaviour</a:t>
            </a:r>
            <a:r>
              <a:rPr kumimoji="1" lang="en-US" altLang="zh-CN" sz="1200" dirty="0">
                <a:solidFill>
                  <a:schemeClr val="bg1">
                    <a:lumMod val="65000"/>
                  </a:schemeClr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  <a:t>, attention paid and data contributed in the network/online.</a:t>
            </a:r>
            <a:endParaRPr kumimoji="1" lang="en-US" altLang="zh-CN" sz="1200" dirty="0">
              <a:solidFill>
                <a:schemeClr val="bg1">
                  <a:lumMod val="65000"/>
                </a:schemeClr>
              </a:solidFill>
              <a:latin typeface="Arial Regular" panose="020B0604020202090204" charset="0"/>
              <a:ea typeface="Heiti TC Medium" panose="02000000000000000000" charset="-122"/>
              <a:cs typeface="Arial Regular" panose="020B060402020209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 rot="2320275">
            <a:off x="2532078" y="3550382"/>
            <a:ext cx="1716869" cy="1760843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indent="-15875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1778609230"/>
                </a:ext>
              </a:extLst>
            </a:pP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</a:t>
            </a:r>
            <a:r>
              <a:rPr kumimoji="1" lang="zh-CN" altLang="en-US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Privacy</a:t>
            </a:r>
            <a:r>
              <a:rPr kumimoji="1" lang="zh-CN" altLang="en-US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Layer</a:t>
            </a:r>
            <a:endParaRPr kumimoji="1" lang="en-US" altLang="zh-CN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9370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3878482071"/>
                </a:ext>
              </a:extLst>
            </a:pPr>
            <a:r>
              <a:rPr kumimoji="1" lang="en-US" altLang="zh-CN" dirty="0">
                <a:latin typeface="Arial Regular" panose="020B0604020202090204" charset="0"/>
                <a:cs typeface="Arial Regular" panose="020B0604020202090204" charset="0"/>
              </a:rPr>
              <a:t>Protocol</a:t>
            </a:r>
            <a:r>
              <a:rPr kumimoji="1" lang="zh-CN" altLang="en-US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latin typeface="Arial Regular" panose="020B0604020202090204" charset="0"/>
                <a:cs typeface="Arial Regular" panose="020B0604020202090204" charset="0"/>
              </a:rPr>
              <a:t>Overview</a:t>
            </a:r>
            <a:endParaRPr kumimoji="1" lang="zh-CN" altLang="en-US" dirty="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491933"/>
            <a:ext cx="10088880" cy="902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3970" algn="just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3687038274"/>
                </a:ext>
              </a:extLst>
            </a:pPr>
            <a:r>
              <a:rPr lang="en-GB" altLang="zh-CN" sz="1600" b="1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Parami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Protocol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proposed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an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3.0 paradigm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powered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by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blockchain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for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Web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3.0.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It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provides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protocol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stack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for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building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user-centric,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tokenized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advertising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economy.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As a </a:t>
            </a:r>
            <a:r>
              <a:rPr lang="en-US" altLang="zh-CN" sz="1600" b="1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parachain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built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on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Substrate,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it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serves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all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other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parachains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in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Polkadot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/Kusama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through </a:t>
            </a:r>
            <a:r>
              <a:rPr lang="en-US" altLang="zh-CN" sz="1600" b="1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relaychain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.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endParaRPr kumimoji="1" lang="zh-CN" altLang="en-US" sz="1600" b="1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558059" y="2847129"/>
            <a:ext cx="4251959" cy="310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3970" fontAlgn="auto">
              <a:lnSpc>
                <a:spcPct val="110000"/>
              </a:lnSpc>
              <a:spcAft>
                <a:spcPts val="1200"/>
              </a:spcAft>
              <a:buFont typeface="Arial" panose="020B060402020209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7" checksum="3687038274"/>
                </a:ext>
              </a:extLst>
            </a:pP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DID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Layer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: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Decentralized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Identity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management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including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registry,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update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and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revoke.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DID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aggregates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both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social media identities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and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blockchain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identity.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13970" fontAlgn="auto">
              <a:lnSpc>
                <a:spcPct val="110000"/>
              </a:lnSpc>
              <a:spcAft>
                <a:spcPts val="1200"/>
              </a:spcAft>
              <a:buFont typeface="Arial" panose="020B060402020209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7" checksum="3687038274"/>
                </a:ext>
              </a:extLst>
            </a:pP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AD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Privacy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Layer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: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Privacy on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advertising,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including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private file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bonding,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updating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and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monetization.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13970" fontAlgn="auto">
              <a:lnSpc>
                <a:spcPct val="110000"/>
              </a:lnSpc>
              <a:spcAft>
                <a:spcPts val="1200"/>
              </a:spcAft>
              <a:buFont typeface="Arial" panose="020B060402020209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7" checksum="3687038274"/>
                </a:ext>
              </a:extLst>
            </a:pP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Application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Layer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: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Tokenized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activities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such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SmartDrop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,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Yield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Farming,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Social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Coin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Generation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and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NFT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869375" y="4308129"/>
            <a:ext cx="1097915" cy="361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13970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3687038274"/>
                </a:ext>
              </a:extLs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DID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Layer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2778230" y="3852891"/>
            <a:ext cx="1257300" cy="12573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5875" algn="ctr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1778609230"/>
                </a:ext>
              </a:extLst>
            </a:pPr>
            <a:endParaRPr kumimoji="1" lang="zh-CN" altLang="en-US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184758" y="3175889"/>
            <a:ext cx="2458046" cy="245804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5875" algn="ctr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1778609230"/>
                </a:ext>
              </a:extLst>
            </a:pPr>
            <a:endParaRPr kumimoji="1" lang="zh-CN" altLang="en-US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1724188" y="2691007"/>
            <a:ext cx="3417726" cy="341772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5875" algn="ctr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1778609230"/>
                </a:ext>
              </a:extLst>
            </a:pPr>
            <a:endParaRPr kumimoji="1" lang="zh-CN" altLang="en-US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370710" y="2350229"/>
            <a:ext cx="4099282" cy="4099282"/>
          </a:xfrm>
          <a:prstGeom prst="ellipse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indent="-15875" algn="ctr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1778609230"/>
                </a:ext>
              </a:extLst>
            </a:pP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Application</a:t>
            </a:r>
            <a:r>
              <a:rPr kumimoji="1" lang="zh-CN" altLang="en-US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Layer</a:t>
            </a:r>
            <a:endParaRPr kumimoji="1" lang="zh-CN" altLang="en-US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476660" y="4763985"/>
            <a:ext cx="918845" cy="1092613"/>
            <a:chOff x="4476660" y="4935441"/>
            <a:chExt cx="918845" cy="1092613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638371" y="4935441"/>
              <a:ext cx="584200" cy="812800"/>
            </a:xfrm>
            <a:prstGeom prst="rect">
              <a:avLst/>
            </a:prstGeom>
          </p:spPr>
        </p:pic>
        <p:sp>
          <p:nvSpPr>
            <p:cNvPr id="46" name="文本框 45"/>
            <p:cNvSpPr txBox="1"/>
            <p:nvPr/>
          </p:nvSpPr>
          <p:spPr>
            <a:xfrm>
              <a:off x="4476660" y="5734049"/>
              <a:ext cx="918845" cy="294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-10795" fontAlgn="auto">
                <a:lnSpc>
                  <a:spcPct val="110000"/>
                </a:lnSpc>
                <a:extLst>
                  <a:ext uri="{35155182-B16C-46BC-9424-99874614C6A1}">
                    <wpsdc:indentchars xmlns:wpsdc="http://www.wps.cn/officeDocument/2017/drawingmlCustomData" val="-7" checksum="2587381072"/>
                  </a:ext>
                </a:extLst>
              </a:pPr>
              <a:r>
                <a:rPr kumimoji="1" lang="en-US" altLang="zh-CN" sz="1200" dirty="0" err="1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SmartDrop</a:t>
              </a:r>
              <a:endParaRPr kumimoji="1" lang="en-US" altLang="zh-CN" sz="1200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489979" y="3175889"/>
            <a:ext cx="990536" cy="853700"/>
            <a:chOff x="4461488" y="3340004"/>
            <a:chExt cx="990536" cy="853700"/>
          </a:xfrm>
        </p:grpSpPr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1488" y="3340004"/>
              <a:ext cx="926902" cy="549275"/>
            </a:xfrm>
            <a:prstGeom prst="rect">
              <a:avLst/>
            </a:prstGeom>
          </p:spPr>
        </p:pic>
        <p:sp>
          <p:nvSpPr>
            <p:cNvPr id="50" name="文本框 49"/>
            <p:cNvSpPr txBox="1"/>
            <p:nvPr/>
          </p:nvSpPr>
          <p:spPr>
            <a:xfrm>
              <a:off x="4516034" y="3899699"/>
              <a:ext cx="935990" cy="294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-10795" fontAlgn="auto">
                <a:lnSpc>
                  <a:spcPct val="110000"/>
                </a:lnSpc>
                <a:extLst>
                  <a:ext uri="{35155182-B16C-46BC-9424-99874614C6A1}">
                    <wpsdc:indentchars xmlns:wpsdc="http://www.wps.cn/officeDocument/2017/drawingmlCustomData" val="-7" checksum="2587381072"/>
                  </a:ext>
                </a:extLst>
              </a:pPr>
              <a:r>
                <a:rPr kumimoji="1" lang="en-US" altLang="zh-CN" sz="12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Social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NFT</a:t>
              </a:r>
              <a:endParaRPr kumimoji="1" lang="en-US" altLang="zh-CN" sz="12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724024" y="5298563"/>
            <a:ext cx="1121410" cy="863261"/>
            <a:chOff x="5338012" y="3727536"/>
            <a:chExt cx="1121410" cy="863261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7888" y="3727536"/>
              <a:ext cx="584200" cy="593622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5338012" y="4296792"/>
              <a:ext cx="1121410" cy="294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-10795" fontAlgn="auto">
                <a:lnSpc>
                  <a:spcPct val="110000"/>
                </a:lnSpc>
                <a:extLst>
                  <a:ext uri="{35155182-B16C-46BC-9424-99874614C6A1}">
                    <wpsdc:indentchars xmlns:wpsdc="http://www.wps.cn/officeDocument/2017/drawingmlCustomData" val="-7" checksum="2587381072"/>
                  </a:ext>
                </a:extLst>
              </a:pPr>
              <a:r>
                <a:rPr kumimoji="1" lang="en-US" altLang="zh-CN" sz="12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Yield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Farming</a:t>
              </a:r>
              <a:endParaRPr kumimoji="1" lang="en-US" altLang="zh-CN" sz="12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pic>
        <p:nvPicPr>
          <p:cNvPr id="1026" name="Picture 2" descr="communication128PX PNG 图标下载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082" y="3449695"/>
            <a:ext cx="724723" cy="72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文本框 57"/>
          <p:cNvSpPr txBox="1"/>
          <p:nvPr/>
        </p:nvSpPr>
        <p:spPr>
          <a:xfrm>
            <a:off x="1238282" y="4122871"/>
            <a:ext cx="951865" cy="294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10795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2587381072"/>
                </a:ext>
              </a:extLst>
            </a:pPr>
            <a:r>
              <a:rPr kumimoji="1" lang="en-US" altLang="zh-CN" sz="12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Social</a:t>
            </a:r>
            <a:r>
              <a:rPr kumimoji="1" lang="zh-CN" altLang="en-US" sz="12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Coin</a:t>
            </a:r>
            <a:endParaRPr kumimoji="1" lang="en-US" altLang="zh-CN" sz="12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9370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3878482071"/>
                </a:ext>
              </a:extLst>
            </a:pPr>
            <a:r>
              <a:rPr kumimoji="1" lang="en-US" altLang="zh-CN" dirty="0">
                <a:latin typeface="Arial Regular" panose="020B0604020202090204" charset="0"/>
                <a:cs typeface="Arial Regular" panose="020B0604020202090204" charset="0"/>
              </a:rPr>
              <a:t>Protocol:</a:t>
            </a:r>
            <a:r>
              <a:rPr kumimoji="1" lang="zh-CN" altLang="en-US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latin typeface="Arial Regular" panose="020B0604020202090204" charset="0"/>
                <a:cs typeface="Arial Regular" panose="020B0604020202090204" charset="0"/>
              </a:rPr>
              <a:t>DID</a:t>
            </a:r>
            <a:endParaRPr kumimoji="1" lang="zh-CN" altLang="en-US" dirty="0">
              <a:latin typeface="Arial Regular" panose="020B0604020202090204" charset="0"/>
              <a:cs typeface="Arial Regular" panose="020B060402020209020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5520" y="2945666"/>
            <a:ext cx="5435600" cy="27813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38200" y="1690688"/>
            <a:ext cx="10180320" cy="902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3970" algn="just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3687038274"/>
                </a:ext>
              </a:extLst>
            </a:pPr>
            <a:r>
              <a:rPr lang="en-GB" altLang="zh-CN" sz="1600" b="1" dirty="0" err="1">
                <a:latin typeface="Arial Regular" panose="020B0604020202090204" charset="0"/>
                <a:cs typeface="Arial Regular" panose="020B0604020202090204" charset="0"/>
              </a:rPr>
              <a:t>Parami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latin typeface="Arial Regular" panose="020B0604020202090204" charset="0"/>
                <a:cs typeface="Arial Regular" panose="020B0604020202090204" charset="0"/>
              </a:rPr>
              <a:t>Protocol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GB" altLang="zh-CN" sz="1600" b="1" dirty="0">
                <a:latin typeface="Arial Regular" panose="020B0604020202090204" charset="0"/>
                <a:cs typeface="Arial Regular" panose="020B0604020202090204" charset="0"/>
              </a:rPr>
              <a:t>provides a complete set of PDID (</a:t>
            </a:r>
            <a:r>
              <a:rPr lang="en-GB" altLang="zh-CN" sz="1600" b="1" dirty="0" err="1">
                <a:latin typeface="Arial Regular" panose="020B0604020202090204" charset="0"/>
                <a:cs typeface="Arial Regular" panose="020B0604020202090204" charset="0"/>
              </a:rPr>
              <a:t>Parami</a:t>
            </a:r>
            <a:r>
              <a:rPr lang="en-GB" altLang="zh-CN" sz="1600" b="1" dirty="0">
                <a:latin typeface="Arial Regular" panose="020B0604020202090204" charset="0"/>
                <a:cs typeface="Arial Regular" panose="020B0604020202090204" charset="0"/>
              </a:rPr>
              <a:t> DID) solutions compatible with W3C DID standard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latin typeface="Arial Regular" panose="020B0604020202090204" charset="0"/>
                <a:cs typeface="Arial Regular" panose="020B0604020202090204" charset="0"/>
              </a:rPr>
              <a:t>on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 err="1">
                <a:latin typeface="Arial Regular" panose="020B0604020202090204" charset="0"/>
                <a:cs typeface="Arial Regular" panose="020B0604020202090204" charset="0"/>
              </a:rPr>
              <a:t>Parami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latin typeface="Arial Regular" panose="020B0604020202090204" charset="0"/>
                <a:cs typeface="Arial Regular" panose="020B0604020202090204" charset="0"/>
              </a:rPr>
              <a:t>Node</a:t>
            </a:r>
            <a:r>
              <a:rPr lang="en-GB" altLang="zh-CN" sz="1600" b="1" dirty="0">
                <a:latin typeface="Arial Regular" panose="020B0604020202090204" charset="0"/>
                <a:cs typeface="Arial Regular" panose="020B0604020202090204" charset="0"/>
              </a:rPr>
              <a:t>, and expands its business on the basis of DID standard.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 err="1">
                <a:latin typeface="Arial Regular" panose="020B0604020202090204" charset="0"/>
                <a:cs typeface="Arial Regular" panose="020B0604020202090204" charset="0"/>
              </a:rPr>
              <a:t>Parami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latin typeface="Arial Regular" panose="020B0604020202090204" charset="0"/>
                <a:cs typeface="Arial Regular" panose="020B0604020202090204" charset="0"/>
              </a:rPr>
              <a:t>Protocol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latin typeface="Arial Regular" panose="020B0604020202090204" charset="0"/>
                <a:cs typeface="Arial Regular" panose="020B0604020202090204" charset="0"/>
              </a:rPr>
              <a:t>will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latin typeface="Arial Regular" panose="020B0604020202090204" charset="0"/>
                <a:cs typeface="Arial Regular" panose="020B0604020202090204" charset="0"/>
              </a:rPr>
              <a:t>also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latin typeface="Arial Regular" panose="020B0604020202090204" charset="0"/>
                <a:cs typeface="Arial Regular" panose="020B0604020202090204" charset="0"/>
              </a:rPr>
              <a:t>provide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 </a:t>
            </a:r>
            <a:r>
              <a:rPr lang="en-US" altLang="zh-CN" sz="1600" b="1" dirty="0">
                <a:latin typeface="Arial Regular" panose="020B0604020202090204" charset="0"/>
                <a:cs typeface="Arial Regular" panose="020B0604020202090204" charset="0"/>
              </a:rPr>
              <a:t>DID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latin typeface="Arial Regular" panose="020B0604020202090204" charset="0"/>
                <a:cs typeface="Arial Regular" panose="020B0604020202090204" charset="0"/>
              </a:rPr>
              <a:t>aggregators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latin typeface="Arial Regular" panose="020B0604020202090204" charset="0"/>
                <a:cs typeface="Arial Regular" panose="020B0604020202090204" charset="0"/>
              </a:rPr>
              <a:t>for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latin typeface="Arial Regular" panose="020B0604020202090204" charset="0"/>
                <a:cs typeface="Arial Regular" panose="020B0604020202090204" charset="0"/>
              </a:rPr>
              <a:t>other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latin typeface="Arial Regular" panose="020B0604020202090204" charset="0"/>
                <a:cs typeface="Arial Regular" panose="020B0604020202090204" charset="0"/>
              </a:rPr>
              <a:t>DID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latin typeface="Arial Regular" panose="020B0604020202090204" charset="0"/>
                <a:cs typeface="Arial Regular" panose="020B0604020202090204" charset="0"/>
              </a:rPr>
              <a:t>standards.</a:t>
            </a:r>
            <a:endParaRPr kumimoji="1" lang="zh-CN" altLang="en-US" sz="1600" dirty="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56120" y="2862363"/>
            <a:ext cx="3962400" cy="240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3970" fontAlgn="auto">
              <a:lnSpc>
                <a:spcPct val="110000"/>
              </a:lnSpc>
              <a:spcAft>
                <a:spcPts val="1200"/>
              </a:spcAft>
              <a:buFont typeface="Arial" panose="020B060402020209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7" checksum="3687038274"/>
                </a:ext>
              </a:extLst>
            </a:pP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Web2.0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Compatible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: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Parami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DID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provides a verification method that can connect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</a:t>
            </a:r>
            <a:r>
              <a:rPr kumimoji="1"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GB" altLang="zh-CN" sz="1600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users’Web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2.0 social media identities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.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13970" fontAlgn="auto">
              <a:lnSpc>
                <a:spcPct val="110000"/>
              </a:lnSpc>
              <a:spcAft>
                <a:spcPts val="1200"/>
              </a:spcAft>
              <a:buFont typeface="Arial" panose="020B060402020209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7" checksum="3687038274"/>
                </a:ext>
              </a:extLst>
            </a:pP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NO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KYC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: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PDID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allows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users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 verify DID</a:t>
            </a:r>
            <a:r>
              <a:rPr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uniqueness by</a:t>
            </a:r>
            <a:r>
              <a:rPr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building</a:t>
            </a:r>
            <a:r>
              <a:rPr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social graphs</a:t>
            </a:r>
            <a:r>
              <a:rPr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and</a:t>
            </a:r>
            <a:r>
              <a:rPr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running</a:t>
            </a:r>
            <a:r>
              <a:rPr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anti-sybil</a:t>
            </a:r>
            <a:r>
              <a:rPr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analysis</a:t>
            </a:r>
            <a:r>
              <a:rPr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without</a:t>
            </a:r>
            <a:r>
              <a:rPr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any</a:t>
            </a:r>
            <a:r>
              <a:rPr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KYC</a:t>
            </a:r>
            <a:r>
              <a:rPr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process.</a:t>
            </a:r>
            <a:endParaRPr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28863" y="5726966"/>
            <a:ext cx="2188210" cy="395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15875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1778609230"/>
                </a:ext>
              </a:extLst>
            </a:pPr>
            <a:r>
              <a:rPr kumimoji="1" lang="en-US" altLang="zh-CN" dirty="0" err="1">
                <a:latin typeface="Arial Regular" panose="020B0604020202090204" charset="0"/>
                <a:cs typeface="Arial Regular" panose="020B0604020202090204" charset="0"/>
              </a:rPr>
              <a:t>Parami</a:t>
            </a:r>
            <a:r>
              <a:rPr kumimoji="1" lang="zh-CN" altLang="en-US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latin typeface="Arial Regular" panose="020B0604020202090204" charset="0"/>
                <a:cs typeface="Arial Regular" panose="020B0604020202090204" charset="0"/>
              </a:rPr>
              <a:t>DID</a:t>
            </a:r>
            <a:r>
              <a:rPr kumimoji="1" lang="zh-CN" altLang="en-US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GB" altLang="zh-CN" dirty="0">
                <a:latin typeface="Arial Regular" panose="020B0604020202090204" charset="0"/>
                <a:cs typeface="Arial Regular" panose="020B0604020202090204" charset="0"/>
              </a:rPr>
              <a:t>extension</a:t>
            </a:r>
            <a:endParaRPr kumimoji="1" lang="zh-CN" altLang="en-US" dirty="0">
              <a:latin typeface="Arial Regular" panose="020B0604020202090204" charset="0"/>
              <a:cs typeface="Arial Regular" panose="020B060402020209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lnSpc>
                <a:spcPct val="110000"/>
              </a:lnSpc>
            </a:pPr>
            <a:r>
              <a:rPr kumimoji="1" lang="en-US" altLang="zh-CN" dirty="0">
                <a:latin typeface="Arial Regular" panose="020B0604020202090204" charset="0"/>
                <a:cs typeface="Arial Regular" panose="020B0604020202090204" charset="0"/>
              </a:rPr>
              <a:t>Protocol:</a:t>
            </a:r>
            <a:r>
              <a:rPr kumimoji="1" lang="zh-CN" altLang="en-US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latin typeface="Arial Regular" panose="020B0604020202090204" charset="0"/>
                <a:cs typeface="Arial Regular" panose="020B0604020202090204" charset="0"/>
              </a:rPr>
              <a:t>AD</a:t>
            </a:r>
            <a:r>
              <a:rPr kumimoji="1" lang="zh-CN" altLang="en-US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latin typeface="Arial Regular" panose="020B0604020202090204" charset="0"/>
                <a:cs typeface="Arial Regular" panose="020B0604020202090204" charset="0"/>
              </a:rPr>
              <a:t>Privacy</a:t>
            </a:r>
            <a:endParaRPr kumimoji="1" lang="zh-CN" altLang="en-US" dirty="0">
              <a:latin typeface="Arial Regular" panose="020B0604020202090204" charset="0"/>
              <a:cs typeface="Arial Regular" panose="020B060402020209020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964555" y="2435860"/>
            <a:ext cx="5389880" cy="1269447"/>
            <a:chOff x="838200" y="3244334"/>
            <a:chExt cx="3128249" cy="1279337"/>
          </a:xfrm>
        </p:grpSpPr>
        <p:sp>
          <p:nvSpPr>
            <p:cNvPr id="6" name="文本框 5"/>
            <p:cNvSpPr txBox="1"/>
            <p:nvPr/>
          </p:nvSpPr>
          <p:spPr>
            <a:xfrm>
              <a:off x="838200" y="3244334"/>
              <a:ext cx="1605716" cy="398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</a:pP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Blind Signature</a:t>
              </a:r>
              <a:endParaRPr kumimoji="1" lang="en-US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38200" y="3613666"/>
              <a:ext cx="3128249" cy="910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Advertisers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use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blind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signature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to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prove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they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have confirmed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user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interaction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with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AD,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which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avoid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further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malicious behavior.</a:t>
              </a:r>
              <a:endPara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964555" y="4900295"/>
            <a:ext cx="5389245" cy="1555550"/>
            <a:chOff x="838200" y="3244334"/>
            <a:chExt cx="3017520" cy="1503686"/>
          </a:xfrm>
        </p:grpSpPr>
        <p:sp>
          <p:nvSpPr>
            <p:cNvPr id="9" name="文本框 8"/>
            <p:cNvSpPr txBox="1"/>
            <p:nvPr/>
          </p:nvSpPr>
          <p:spPr>
            <a:xfrm>
              <a:off x="838200" y="3244334"/>
              <a:ext cx="1410658" cy="38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</a:pP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ZKP</a:t>
              </a:r>
              <a:r>
                <a:rPr kumimoji="1" lang="zh-CN" altLang="en-US" b="1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based</a:t>
              </a:r>
              <a:endParaRPr kumimoji="1" lang="en-US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38200" y="3613666"/>
              <a:ext cx="3017520" cy="1134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The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Zero-Knowledge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Proof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（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ZKP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）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algorithm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is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used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so that users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can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get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the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reward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he/she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deserves.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The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ZKP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generates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the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corresponding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proof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and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 err="1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verifiy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it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on-chain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to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determine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the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reward.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 </a:t>
              </a:r>
              <a:endPara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964555" y="3656330"/>
            <a:ext cx="5713095" cy="1242096"/>
            <a:chOff x="838199" y="3274508"/>
            <a:chExt cx="3017521" cy="1242213"/>
          </a:xfrm>
        </p:grpSpPr>
        <p:sp>
          <p:nvSpPr>
            <p:cNvPr id="12" name="文本框 11"/>
            <p:cNvSpPr txBox="1"/>
            <p:nvPr/>
          </p:nvSpPr>
          <p:spPr>
            <a:xfrm>
              <a:off x="838199" y="3274508"/>
              <a:ext cx="1989545" cy="395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</a:pP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Homomorphic Encryption</a:t>
              </a:r>
              <a:endParaRPr kumimoji="1" lang="en-US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38200" y="3613666"/>
              <a:ext cx="3017520" cy="903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User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crypto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advertising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preference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(PCAP)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data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is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homomorphic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encrypted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so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that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advertisers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could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update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 err="1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users’PCAP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in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an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encrypted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way.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endPara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751205" y="1459230"/>
            <a:ext cx="10515600" cy="902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10000"/>
              </a:lnSpc>
            </a:pP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Privacy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Layer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provides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personal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crypto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advertising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preference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(PCAP)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document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attached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user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DID,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which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contains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user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advertising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privacy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management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service.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PCAP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document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works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not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only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for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payment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but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also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for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user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preference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data.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preserved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data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can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be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used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but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can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not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be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seen.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endParaRPr kumimoji="1" lang="zh-CN" altLang="en-US" sz="1600" b="1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205" y="2633345"/>
            <a:ext cx="4824730" cy="249047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576013" y="5384765"/>
            <a:ext cx="3157855" cy="395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10000"/>
              </a:lnSpc>
            </a:pP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ZKP</a:t>
            </a:r>
            <a:r>
              <a:rPr kumimoji="1" lang="zh-CN" altLang="en-US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based</a:t>
            </a:r>
            <a:r>
              <a:rPr kumimoji="1" lang="zh-CN" altLang="en-US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User</a:t>
            </a:r>
            <a:r>
              <a:rPr kumimoji="1" lang="zh-CN" altLang="en-US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Privacy</a:t>
            </a:r>
            <a:r>
              <a:rPr kumimoji="1" lang="zh-CN" altLang="en-US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Update</a:t>
            </a:r>
            <a:endParaRPr kumimoji="1" lang="en-US" altLang="zh-CN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9370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3878482071"/>
                </a:ext>
              </a:extLst>
            </a:pPr>
            <a:r>
              <a:rPr kumimoji="1" lang="en-US" altLang="zh-CN" dirty="0">
                <a:latin typeface="Arial Regular" panose="020B0604020202090204" charset="0"/>
                <a:cs typeface="Arial Regular" panose="020B0604020202090204" charset="0"/>
              </a:rPr>
              <a:t>Protocol:</a:t>
            </a:r>
            <a:r>
              <a:rPr kumimoji="1" lang="zh-CN" altLang="en-US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latin typeface="Arial Regular" panose="020B0604020202090204" charset="0"/>
                <a:cs typeface="Arial Regular" panose="020B0604020202090204" charset="0"/>
              </a:rPr>
              <a:t>Application</a:t>
            </a:r>
            <a:r>
              <a:rPr kumimoji="1" lang="zh-CN" altLang="en-US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latin typeface="Arial Regular" panose="020B0604020202090204" charset="0"/>
                <a:cs typeface="Arial Regular" panose="020B0604020202090204" charset="0"/>
              </a:rPr>
              <a:t>layer</a:t>
            </a:r>
            <a:endParaRPr kumimoji="1" lang="zh-CN" altLang="en-US" dirty="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690688"/>
            <a:ext cx="10180320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3970" algn="just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3687038274"/>
                </a:ext>
              </a:extLst>
            </a:pP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application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layer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provides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decentralized oracle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collect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data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from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conventional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Internet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for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verification.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It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also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defines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interfaces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for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tokenized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advertising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dapp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get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privacy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support.</a:t>
            </a:r>
            <a:endParaRPr kumimoji="1" lang="en-US" altLang="zh-CN" sz="1600" b="1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80589" y="2952087"/>
            <a:ext cx="3962400" cy="2680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3970" fontAlgn="auto">
              <a:lnSpc>
                <a:spcPct val="110000"/>
              </a:lnSpc>
              <a:spcAft>
                <a:spcPts val="1200"/>
              </a:spcAft>
              <a:buFont typeface="Arial" panose="020B060402020209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7" checksum="3687038274"/>
                </a:ext>
              </a:extLst>
            </a:pP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PCAP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data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fetch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: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Dapp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can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fetch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PCAP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data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(ZKP)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of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some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DID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determine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and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verify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user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reward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he/she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deserves.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13970" fontAlgn="auto">
              <a:lnSpc>
                <a:spcPct val="110000"/>
              </a:lnSpc>
              <a:spcAft>
                <a:spcPts val="1200"/>
              </a:spcAft>
              <a:buFont typeface="Arial" panose="020B060402020209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7" checksum="3687038274"/>
                </a:ext>
              </a:extLst>
            </a:pP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PCAP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data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update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: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Dapp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can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update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(scoring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some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tags)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PCAP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data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each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time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it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sends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reward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users,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with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updated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data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encrypted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homomorphically.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endParaRPr kumimoji="1" lang="zh-CN" altLang="en-US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29" name="对角圆角矩形 28"/>
          <p:cNvSpPr/>
          <p:nvPr/>
        </p:nvSpPr>
        <p:spPr>
          <a:xfrm>
            <a:off x="2705295" y="4611820"/>
            <a:ext cx="1774917" cy="945748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3970" algn="ctr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3687038274"/>
                </a:ext>
              </a:extLs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Runtime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215442" y="2683280"/>
            <a:ext cx="1376265" cy="1289652"/>
            <a:chOff x="3929063" y="692010"/>
            <a:chExt cx="1843816" cy="1727779"/>
          </a:xfrm>
        </p:grpSpPr>
        <p:sp>
          <p:nvSpPr>
            <p:cNvPr id="31" name="矩形 30"/>
            <p:cNvSpPr/>
            <p:nvPr/>
          </p:nvSpPr>
          <p:spPr>
            <a:xfrm>
              <a:off x="3929063" y="692010"/>
              <a:ext cx="1843087" cy="1727779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3970" algn="ctr" fontAlgn="auto">
                <a:lnSpc>
                  <a:spcPct val="110000"/>
                </a:lnSpc>
                <a:extLst>
                  <a:ext uri="{35155182-B16C-46BC-9424-99874614C6A1}">
                    <wpsdc:indentchars xmlns:wpsdc="http://www.wps.cn/officeDocument/2017/drawingmlCustomData" val="-7" checksum="3687038274"/>
                  </a:ext>
                </a:extLst>
              </a:pPr>
              <a:endPara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076700" y="1101352"/>
              <a:ext cx="1547812" cy="53239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2700" algn="ctr" fontAlgn="auto">
                <a:lnSpc>
                  <a:spcPct val="110000"/>
                </a:lnSpc>
                <a:extLst>
                  <a:ext uri="{35155182-B16C-46BC-9424-99874614C6A1}">
                    <wpsdc:indentchars xmlns:wpsdc="http://www.wps.cn/officeDocument/2017/drawingmlCustomData" val="-7" checksum="862324917"/>
                  </a:ext>
                </a:extLst>
              </a:pP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On-chain</a:t>
              </a:r>
              <a:endParaRPr kumimoji="1" lang="en-US" altLang="zh-CN" sz="14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938716" y="713584"/>
              <a:ext cx="1834163" cy="484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-13970" fontAlgn="auto">
                <a:lnSpc>
                  <a:spcPct val="110000"/>
                </a:lnSpc>
                <a:extLst>
                  <a:ext uri="{35155182-B16C-46BC-9424-99874614C6A1}">
                    <wpsdc:indentchars xmlns:wpsdc="http://www.wps.cn/officeDocument/2017/drawingmlCustomData" val="-7" checksum="3687038274"/>
                  </a:ext>
                </a:extLst>
              </a:pPr>
              <a:r>
                <a:rPr kumimoji="1" lang="en-US" altLang="zh-CN" sz="1600" dirty="0" err="1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Parami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Node</a:t>
              </a:r>
              <a:endPara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076700" y="1724240"/>
              <a:ext cx="1547812" cy="53239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2700" algn="ctr" fontAlgn="auto">
                <a:lnSpc>
                  <a:spcPct val="110000"/>
                </a:lnSpc>
                <a:extLst>
                  <a:ext uri="{35155182-B16C-46BC-9424-99874614C6A1}">
                    <wpsdc:indentchars xmlns:wpsdc="http://www.wps.cn/officeDocument/2017/drawingmlCustomData" val="-7" checksum="862324917"/>
                  </a:ext>
                </a:extLst>
              </a:pP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Off-chain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Oracle</a:t>
              </a:r>
              <a:endParaRPr kumimoji="1" lang="en-US" altLang="zh-CN" sz="14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sp>
        <p:nvSpPr>
          <p:cNvPr id="35" name="圆角右箭头 34"/>
          <p:cNvSpPr/>
          <p:nvPr/>
        </p:nvSpPr>
        <p:spPr>
          <a:xfrm rot="5400000">
            <a:off x="2822534" y="3761717"/>
            <a:ext cx="771525" cy="760568"/>
          </a:xfrm>
          <a:prstGeom prst="ben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5875" algn="ctr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1778609230"/>
                </a:ext>
              </a:extLst>
            </a:pPr>
            <a:endParaRPr kumimoji="1" lang="zh-CN" altLang="en-US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36" name="圆角右箭头 35"/>
          <p:cNvSpPr/>
          <p:nvPr/>
        </p:nvSpPr>
        <p:spPr>
          <a:xfrm rot="16200000" flipH="1">
            <a:off x="3641956" y="3763615"/>
            <a:ext cx="771525" cy="760568"/>
          </a:xfrm>
          <a:prstGeom prst="ben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5875" algn="ctr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1778609230"/>
                </a:ext>
              </a:extLst>
            </a:pPr>
            <a:endParaRPr kumimoji="1" lang="zh-CN" altLang="en-US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887194" y="3339399"/>
            <a:ext cx="1414780" cy="395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15875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1778609230"/>
                </a:ext>
              </a:extLst>
            </a:pP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Aggregation</a:t>
            </a:r>
            <a:endParaRPr kumimoji="1" lang="en-US" altLang="zh-CN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38" name="圆角右箭头 37"/>
          <p:cNvSpPr/>
          <p:nvPr/>
        </p:nvSpPr>
        <p:spPr>
          <a:xfrm rot="16200000">
            <a:off x="1799287" y="4149326"/>
            <a:ext cx="771525" cy="760568"/>
          </a:xfrm>
          <a:prstGeom prst="ben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5875" algn="ctr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1778609230"/>
                </a:ext>
              </a:extLst>
            </a:pPr>
            <a:endParaRPr kumimoji="1" lang="zh-CN" altLang="en-US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39" name="圆角右箭头 38"/>
          <p:cNvSpPr/>
          <p:nvPr/>
        </p:nvSpPr>
        <p:spPr>
          <a:xfrm rot="5400000" flipH="1">
            <a:off x="4593891" y="4126793"/>
            <a:ext cx="771525" cy="760568"/>
          </a:xfrm>
          <a:prstGeom prst="ben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5875" algn="ctr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1778609230"/>
                </a:ext>
              </a:extLst>
            </a:pPr>
            <a:endParaRPr kumimoji="1" lang="zh-CN" altLang="en-US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624773" y="4915373"/>
            <a:ext cx="1143000" cy="361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13970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3687038274"/>
                </a:ext>
              </a:extLs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Deploy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job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325642" y="4915373"/>
            <a:ext cx="1143000" cy="361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13970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3687038274"/>
                </a:ext>
              </a:extLs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Deploy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job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4552639" y="2714623"/>
            <a:ext cx="1376265" cy="1289652"/>
            <a:chOff x="3929063" y="692010"/>
            <a:chExt cx="1843816" cy="1727779"/>
          </a:xfrm>
        </p:grpSpPr>
        <p:sp>
          <p:nvSpPr>
            <p:cNvPr id="43" name="矩形 42"/>
            <p:cNvSpPr/>
            <p:nvPr/>
          </p:nvSpPr>
          <p:spPr>
            <a:xfrm>
              <a:off x="3929063" y="692010"/>
              <a:ext cx="1843087" cy="1727779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3970" algn="ctr" fontAlgn="auto">
                <a:lnSpc>
                  <a:spcPct val="110000"/>
                </a:lnSpc>
                <a:extLst>
                  <a:ext uri="{35155182-B16C-46BC-9424-99874614C6A1}">
                    <wpsdc:indentchars xmlns:wpsdc="http://www.wps.cn/officeDocument/2017/drawingmlCustomData" val="-7" checksum="3687038274"/>
                  </a:ext>
                </a:extLst>
              </a:pPr>
              <a:endPara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076700" y="1101352"/>
              <a:ext cx="1547812" cy="53239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2700" algn="ctr" fontAlgn="auto">
                <a:lnSpc>
                  <a:spcPct val="110000"/>
                </a:lnSpc>
                <a:extLst>
                  <a:ext uri="{35155182-B16C-46BC-9424-99874614C6A1}">
                    <wpsdc:indentchars xmlns:wpsdc="http://www.wps.cn/officeDocument/2017/drawingmlCustomData" val="-7" checksum="862324917"/>
                  </a:ext>
                </a:extLst>
              </a:pP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On-chain</a:t>
              </a:r>
              <a:endParaRPr kumimoji="1" lang="en-US" altLang="zh-CN" sz="14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938716" y="713584"/>
              <a:ext cx="1834163" cy="484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-13970" fontAlgn="auto">
                <a:lnSpc>
                  <a:spcPct val="110000"/>
                </a:lnSpc>
                <a:extLst>
                  <a:ext uri="{35155182-B16C-46BC-9424-99874614C6A1}">
                    <wpsdc:indentchars xmlns:wpsdc="http://www.wps.cn/officeDocument/2017/drawingmlCustomData" val="-7" checksum="3687038274"/>
                  </a:ext>
                </a:extLst>
              </a:pPr>
              <a:r>
                <a:rPr kumimoji="1" lang="en-US" altLang="zh-CN" sz="1600" dirty="0" err="1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Parami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Node</a:t>
              </a:r>
              <a:endPara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076700" y="1724240"/>
              <a:ext cx="1547812" cy="53239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2700" algn="ctr" fontAlgn="auto">
                <a:lnSpc>
                  <a:spcPct val="110000"/>
                </a:lnSpc>
                <a:extLst>
                  <a:ext uri="{35155182-B16C-46BC-9424-99874614C6A1}">
                    <wpsdc:indentchars xmlns:wpsdc="http://www.wps.cn/officeDocument/2017/drawingmlCustomData" val="-7" checksum="862324917"/>
                  </a:ext>
                </a:extLst>
              </a:pP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Off-chain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Oracle</a:t>
              </a:r>
              <a:endParaRPr kumimoji="1" lang="en-US" altLang="zh-CN" sz="14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2007364" y="5722568"/>
            <a:ext cx="3002280" cy="395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15875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1778609230"/>
                </a:ext>
              </a:extLst>
            </a:pP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De-oracle</a:t>
            </a:r>
            <a:r>
              <a:rPr kumimoji="1" lang="zh-CN" altLang="en-US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for</a:t>
            </a:r>
            <a:r>
              <a:rPr kumimoji="1" lang="zh-CN" altLang="en-US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</a:t>
            </a:r>
            <a:r>
              <a:rPr kumimoji="1" lang="zh-CN" altLang="en-US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verification</a:t>
            </a:r>
            <a:endParaRPr kumimoji="1" lang="en-US" altLang="zh-CN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lnSpc>
                <a:spcPct val="110000"/>
              </a:lnSpc>
            </a:pPr>
            <a:r>
              <a:rPr kumimoji="1" lang="en-US" altLang="zh-CN" dirty="0">
                <a:latin typeface="Arial Regular" panose="020B0604020202090204" charset="0"/>
                <a:cs typeface="Arial Regular" panose="020B0604020202090204" charset="0"/>
              </a:rPr>
              <a:t>More</a:t>
            </a:r>
            <a:r>
              <a:rPr kumimoji="1" lang="zh-CN" altLang="en-US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latin typeface="Arial Regular" panose="020B0604020202090204" charset="0"/>
                <a:cs typeface="Arial Regular" panose="020B0604020202090204" charset="0"/>
              </a:rPr>
              <a:t>Highlights</a:t>
            </a:r>
            <a:endParaRPr kumimoji="1" lang="zh-CN" altLang="en-US" dirty="0">
              <a:latin typeface="Arial Regular" panose="020B0604020202090204" charset="0"/>
              <a:cs typeface="Arial Regular" panose="020B060402020209020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8200" y="1657697"/>
            <a:ext cx="3185160" cy="1813322"/>
            <a:chOff x="838200" y="3244334"/>
            <a:chExt cx="3185160" cy="1813322"/>
          </a:xfrm>
        </p:grpSpPr>
        <p:sp>
          <p:nvSpPr>
            <p:cNvPr id="5" name="文本框 4"/>
            <p:cNvSpPr txBox="1"/>
            <p:nvPr/>
          </p:nvSpPr>
          <p:spPr>
            <a:xfrm>
              <a:off x="838200" y="3244334"/>
              <a:ext cx="1351280" cy="395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lnSpc>
                  <a:spcPct val="110000"/>
                </a:lnSpc>
              </a:pPr>
              <a:r>
                <a:rPr kumimoji="1" lang="en-US" altLang="zh-CN" b="1" dirty="0">
                  <a:latin typeface="Arial Regular" panose="020B0604020202090204" charset="0"/>
                  <a:cs typeface="Arial Regular" panose="020B0604020202090204" charset="0"/>
                </a:rPr>
                <a:t>IM</a:t>
              </a:r>
              <a:r>
                <a:rPr kumimoji="1" lang="zh-CN" altLang="en-US" b="1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latin typeface="Arial Regular" panose="020B0604020202090204" charset="0"/>
                  <a:cs typeface="Arial Regular" panose="020B0604020202090204" charset="0"/>
                </a:rPr>
                <a:t>support</a:t>
              </a:r>
              <a:endParaRPr kumimoji="1" lang="zh-CN" altLang="en-US" b="1" dirty="0"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38200" y="3613666"/>
              <a:ext cx="3185160" cy="1443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kumimoji="1" lang="en-US" altLang="zh-CN" sz="1600" dirty="0" err="1">
                  <a:latin typeface="Arial Regular" panose="020B0604020202090204" charset="0"/>
                  <a:cs typeface="Arial Regular" panose="020B0604020202090204" charset="0"/>
                </a:rPr>
                <a:t>Parami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is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designed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for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IM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apps. 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The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 err="1">
                  <a:latin typeface="Arial Regular" panose="020B0604020202090204" charset="0"/>
                  <a:cs typeface="Arial Regular" panose="020B0604020202090204" charset="0"/>
                </a:rPr>
                <a:t>Parami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SDK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will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support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users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to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participate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in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Ad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interaction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in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IM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explorer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or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 err="1">
                  <a:latin typeface="Arial Regular" panose="020B0604020202090204" charset="0"/>
                  <a:cs typeface="Arial Regular" panose="020B0604020202090204" charset="0"/>
                </a:rPr>
                <a:t>MiniApps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.</a:t>
              </a:r>
              <a:endParaRPr kumimoji="1" lang="zh-CN" altLang="en-US" sz="1600" dirty="0"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503420" y="1690688"/>
            <a:ext cx="3299460" cy="1813322"/>
            <a:chOff x="838200" y="3244334"/>
            <a:chExt cx="3299460" cy="1813322"/>
          </a:xfrm>
        </p:grpSpPr>
        <p:sp>
          <p:nvSpPr>
            <p:cNvPr id="8" name="文本框 7"/>
            <p:cNvSpPr txBox="1"/>
            <p:nvPr/>
          </p:nvSpPr>
          <p:spPr>
            <a:xfrm>
              <a:off x="838200" y="3244334"/>
              <a:ext cx="1605280" cy="395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lnSpc>
                  <a:spcPct val="110000"/>
                </a:lnSpc>
              </a:pPr>
              <a:r>
                <a:rPr kumimoji="1" lang="en-US" altLang="zh-CN" b="1" dirty="0">
                  <a:latin typeface="Arial Regular" panose="020B0604020202090204" charset="0"/>
                  <a:cs typeface="Arial Regular" panose="020B0604020202090204" charset="0"/>
                </a:rPr>
                <a:t>DAO</a:t>
              </a:r>
              <a:r>
                <a:rPr kumimoji="1" lang="zh-CN" altLang="en-US" b="1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latin typeface="Arial Regular" panose="020B0604020202090204" charset="0"/>
                  <a:cs typeface="Arial Regular" panose="020B0604020202090204" charset="0"/>
                </a:rPr>
                <a:t>support</a:t>
              </a:r>
              <a:endParaRPr kumimoji="1" lang="zh-CN" altLang="en-US" b="1" dirty="0"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38200" y="3613666"/>
              <a:ext cx="3299460" cy="1443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kumimoji="1" lang="en-US" altLang="zh-CN" sz="1600" dirty="0" err="1">
                  <a:latin typeface="Arial Regular" panose="020B0604020202090204" charset="0"/>
                  <a:cs typeface="Arial Regular" panose="020B0604020202090204" charset="0"/>
                </a:rPr>
                <a:t>Parami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will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support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other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DAOs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as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seed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groups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to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expand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DID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ecosystem.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Other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DAOs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can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register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on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 err="1">
                  <a:latin typeface="Arial Regular" panose="020B0604020202090204" charset="0"/>
                  <a:cs typeface="Arial Regular" panose="020B0604020202090204" charset="0"/>
                </a:rPr>
                <a:t>Parami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and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manage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their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DAOs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on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it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for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extra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incentive.</a:t>
              </a:r>
              <a:endParaRPr kumimoji="1" lang="zh-CN" altLang="en-US" sz="1600" dirty="0"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168640" y="1690688"/>
            <a:ext cx="3185160" cy="1813322"/>
            <a:chOff x="838200" y="3244334"/>
            <a:chExt cx="3185160" cy="1813322"/>
          </a:xfrm>
        </p:grpSpPr>
        <p:sp>
          <p:nvSpPr>
            <p:cNvPr id="11" name="文本框 10"/>
            <p:cNvSpPr txBox="1"/>
            <p:nvPr/>
          </p:nvSpPr>
          <p:spPr>
            <a:xfrm>
              <a:off x="838200" y="3244334"/>
              <a:ext cx="2418080" cy="395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lnSpc>
                  <a:spcPct val="110000"/>
                </a:lnSpc>
              </a:pPr>
              <a:r>
                <a:rPr kumimoji="1" lang="en-US" altLang="zh-CN" b="1" dirty="0">
                  <a:latin typeface="Arial Regular" panose="020B0604020202090204" charset="0"/>
                  <a:cs typeface="Arial Regular" panose="020B0604020202090204" charset="0"/>
                </a:rPr>
                <a:t>Governance</a:t>
              </a:r>
              <a:r>
                <a:rPr kumimoji="1" lang="zh-CN" altLang="en-US" b="1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latin typeface="Arial Regular" panose="020B0604020202090204" charset="0"/>
                  <a:cs typeface="Arial Regular" panose="020B0604020202090204" charset="0"/>
                </a:rPr>
                <a:t>support</a:t>
              </a:r>
              <a:endParaRPr kumimoji="1" lang="zh-CN" altLang="en-US" b="1" dirty="0"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38200" y="3613666"/>
              <a:ext cx="3185160" cy="1443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kumimoji="1" lang="en-US" altLang="zh-CN" sz="1600" dirty="0" err="1">
                  <a:latin typeface="Arial Regular" panose="020B0604020202090204" charset="0"/>
                  <a:cs typeface="Arial Regular" panose="020B0604020202090204" charset="0"/>
                </a:rPr>
                <a:t>Parami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Protocol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is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fully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governed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by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all token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holders.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They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can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vote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for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the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council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and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all the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proposals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to optimize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the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network.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endParaRPr kumimoji="1" lang="zh-CN" altLang="en-US" sz="1600" dirty="0"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38200" y="3969801"/>
            <a:ext cx="3185160" cy="1272302"/>
            <a:chOff x="838200" y="3244334"/>
            <a:chExt cx="3185160" cy="1272302"/>
          </a:xfrm>
        </p:grpSpPr>
        <p:sp>
          <p:nvSpPr>
            <p:cNvPr id="14" name="文本框 13"/>
            <p:cNvSpPr txBox="1"/>
            <p:nvPr/>
          </p:nvSpPr>
          <p:spPr>
            <a:xfrm>
              <a:off x="838200" y="3244334"/>
              <a:ext cx="1541780" cy="395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lnSpc>
                  <a:spcPct val="110000"/>
                </a:lnSpc>
              </a:pPr>
              <a:r>
                <a:rPr kumimoji="1" lang="en-US" altLang="zh-CN" b="1" dirty="0">
                  <a:latin typeface="Arial Regular" panose="020B0604020202090204" charset="0"/>
                  <a:cs typeface="Arial Regular" panose="020B0604020202090204" charset="0"/>
                </a:rPr>
                <a:t>NFT</a:t>
              </a:r>
              <a:r>
                <a:rPr kumimoji="1" lang="zh-CN" altLang="en-US" b="1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latin typeface="Arial Regular" panose="020B0604020202090204" charset="0"/>
                  <a:cs typeface="Arial Regular" panose="020B0604020202090204" charset="0"/>
                </a:rPr>
                <a:t>support</a:t>
              </a:r>
              <a:endParaRPr kumimoji="1" lang="zh-CN" altLang="en-US" b="1" dirty="0"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38200" y="3613666"/>
              <a:ext cx="3185160" cy="902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kumimoji="1" lang="en-US" altLang="zh-CN" sz="1600" dirty="0" err="1">
                  <a:latin typeface="Arial Regular" panose="020B0604020202090204" charset="0"/>
                  <a:cs typeface="Arial Regular" panose="020B0604020202090204" charset="0"/>
                </a:rPr>
                <a:t>Parami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Protocol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supports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NFT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as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ticket,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badge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or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collector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for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advertising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campaign.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endParaRPr kumimoji="1" lang="zh-CN" altLang="en-US" sz="1600" dirty="0"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474088" y="3969801"/>
            <a:ext cx="3328792" cy="1813322"/>
            <a:chOff x="838200" y="3244334"/>
            <a:chExt cx="3328792" cy="1813322"/>
          </a:xfrm>
        </p:grpSpPr>
        <p:sp>
          <p:nvSpPr>
            <p:cNvPr id="19" name="文本框 18"/>
            <p:cNvSpPr txBox="1"/>
            <p:nvPr/>
          </p:nvSpPr>
          <p:spPr>
            <a:xfrm>
              <a:off x="838200" y="3244334"/>
              <a:ext cx="2608580" cy="395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lnSpc>
                  <a:spcPct val="110000"/>
                </a:lnSpc>
              </a:pPr>
              <a:r>
                <a:rPr kumimoji="1" lang="en-US" altLang="zh-CN" b="1" dirty="0">
                  <a:latin typeface="Arial Regular" panose="020B0604020202090204" charset="0"/>
                  <a:cs typeface="Arial Regular" panose="020B0604020202090204" charset="0"/>
                </a:rPr>
                <a:t>Yield</a:t>
              </a:r>
              <a:r>
                <a:rPr kumimoji="1" lang="zh-CN" altLang="en-US" b="1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latin typeface="Arial Regular" panose="020B0604020202090204" charset="0"/>
                  <a:cs typeface="Arial Regular" panose="020B0604020202090204" charset="0"/>
                </a:rPr>
                <a:t>Farming</a:t>
              </a:r>
              <a:r>
                <a:rPr kumimoji="1" lang="zh-CN" altLang="en-US" b="1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latin typeface="Arial Regular" panose="020B0604020202090204" charset="0"/>
                  <a:cs typeface="Arial Regular" panose="020B0604020202090204" charset="0"/>
                </a:rPr>
                <a:t>support</a:t>
              </a:r>
              <a:endParaRPr kumimoji="1" lang="zh-CN" altLang="en-US" b="1" dirty="0"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38200" y="3613666"/>
              <a:ext cx="3328792" cy="1443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kumimoji="1" lang="en-US" altLang="zh-CN" sz="1600" dirty="0" err="1">
                  <a:latin typeface="Arial Regular" panose="020B0604020202090204" charset="0"/>
                  <a:cs typeface="Arial Regular" panose="020B0604020202090204" charset="0"/>
                </a:rPr>
                <a:t>Parami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 supports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liquidity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mining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(Yield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Farming)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so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that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users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are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able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to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exchange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rewarded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token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to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stable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coins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and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advertisers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can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easily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build an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advertising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fund.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 </a:t>
              </a:r>
              <a:endParaRPr kumimoji="1" lang="zh-CN" altLang="en-US" sz="1600" dirty="0"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9252747" y="4569965"/>
            <a:ext cx="589280" cy="632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10000"/>
              </a:lnSpc>
            </a:pPr>
            <a:r>
              <a:rPr kumimoji="1" lang="en-US" altLang="zh-CN" sz="3200" dirty="0">
                <a:cs typeface="Arial Regular" panose="020B0604020202090204" charset="0"/>
              </a:rPr>
              <a:t>…</a:t>
            </a:r>
            <a:endParaRPr kumimoji="1" lang="en-US" altLang="zh-CN" sz="3200" dirty="0">
              <a:cs typeface="Arial Regular" panose="020B060402020209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fontAlgn="auto">
              <a:lnSpc>
                <a:spcPct val="110000"/>
              </a:lnSpc>
            </a:pP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Token</a:t>
            </a:r>
            <a:r>
              <a:rPr kumimoji="1" lang="zh-CN" altLang="en-US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Economic</a:t>
            </a:r>
            <a:r>
              <a:rPr kumimoji="1" lang="zh-CN" altLang="en-US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Model</a:t>
            </a:r>
            <a:endParaRPr kumimoji="1" lang="en-US" altLang="zh-CN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51383" y="2282240"/>
            <a:ext cx="1275080" cy="395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fontAlgn="auto">
              <a:lnSpc>
                <a:spcPct val="110000"/>
              </a:lnSpc>
            </a:pP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Settlement</a:t>
            </a:r>
            <a:endParaRPr kumimoji="1" lang="en-US" altLang="zh-CN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61390" y="3115537"/>
            <a:ext cx="944880" cy="395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fontAlgn="auto">
              <a:lnSpc>
                <a:spcPct val="110000"/>
              </a:lnSpc>
            </a:pP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Staking</a:t>
            </a:r>
            <a:endParaRPr kumimoji="1" lang="en-US" altLang="zh-CN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59840" y="4284561"/>
            <a:ext cx="1427480" cy="395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fontAlgn="auto">
              <a:lnSpc>
                <a:spcPct val="110000"/>
              </a:lnSpc>
            </a:pP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Governance</a:t>
            </a:r>
            <a:endParaRPr kumimoji="1" lang="en-US" altLang="zh-CN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43429" y="4284561"/>
            <a:ext cx="881380" cy="395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fontAlgn="auto">
              <a:lnSpc>
                <a:spcPct val="110000"/>
              </a:lnSpc>
            </a:pP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Paying</a:t>
            </a:r>
            <a:endParaRPr kumimoji="1" lang="en-US" altLang="zh-CN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74832" y="3123027"/>
            <a:ext cx="944880" cy="395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fontAlgn="auto">
              <a:lnSpc>
                <a:spcPct val="110000"/>
              </a:lnSpc>
            </a:pP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Bidding</a:t>
            </a:r>
            <a:endParaRPr kumimoji="1" lang="en-US" altLang="zh-CN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82640" y="1968500"/>
            <a:ext cx="5851525" cy="399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10000"/>
              </a:lnSpc>
              <a:spcAft>
                <a:spcPts val="1200"/>
              </a:spcAf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native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token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on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Parami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Protocol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AD3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.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It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an UTILITY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TOKEN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that can be used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in 5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scenarios: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0" fontAlgn="auto">
              <a:lnSpc>
                <a:spcPct val="110000"/>
              </a:lnSpc>
              <a:spcAft>
                <a:spcPts val="12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Settlement: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 price of the Ad and the price of the</a:t>
            </a:r>
            <a:r>
              <a:rPr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token will jointly determine the number of rewards the user </a:t>
            </a:r>
            <a:r>
              <a:rPr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will</a:t>
            </a:r>
            <a:r>
              <a:rPr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receive for a single advertising campaign</a:t>
            </a:r>
            <a:r>
              <a:rPr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.</a:t>
            </a:r>
            <a:r>
              <a:rPr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endParaRPr lang="en-GB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0" fontAlgn="auto">
              <a:lnSpc>
                <a:spcPct val="110000"/>
              </a:lnSpc>
              <a:spcAft>
                <a:spcPts val="12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Bidding: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tokens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bid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for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advertising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opportunities.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0" fontAlgn="auto">
              <a:lnSpc>
                <a:spcPct val="110000"/>
              </a:lnSpc>
              <a:spcAft>
                <a:spcPts val="12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Synthesizing: </a:t>
            </a:r>
            <a:r>
              <a:rPr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 AD3 to generate social coins and NFT.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0" fontAlgn="auto">
              <a:lnSpc>
                <a:spcPct val="110000"/>
              </a:lnSpc>
              <a:spcAft>
                <a:spcPts val="12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Paying: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AD3 will be used to pay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operation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fee.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0" fontAlgn="auto">
              <a:lnSpc>
                <a:spcPct val="110000"/>
              </a:lnSpc>
              <a:spcAft>
                <a:spcPts val="12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Governance: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Vote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and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adjust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chain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parameter.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0" fontAlgn="auto">
              <a:lnSpc>
                <a:spcPct val="110000"/>
              </a:lnSpc>
              <a:spcAft>
                <a:spcPts val="12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Staking: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Stake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tokens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for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mining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and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community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development.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3" name="六边形 12"/>
          <p:cNvSpPr/>
          <p:nvPr/>
        </p:nvSpPr>
        <p:spPr>
          <a:xfrm>
            <a:off x="2236506" y="2778396"/>
            <a:ext cx="1854032" cy="1598303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>
              <a:lnSpc>
                <a:spcPct val="110000"/>
              </a:lnSpc>
            </a:pPr>
            <a:endParaRPr kumimoji="1" lang="zh-CN" altLang="en-US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46769" y="3384388"/>
            <a:ext cx="640080" cy="395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fontAlgn="auto">
              <a:lnSpc>
                <a:spcPct val="110000"/>
              </a:lnSpc>
            </a:pPr>
            <a:r>
              <a:rPr kumimoji="1" lang="en-US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AD3</a:t>
            </a:r>
            <a:endParaRPr kumimoji="1" lang="en-US" altLang="zh-CN" b="1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07358" y="4999679"/>
            <a:ext cx="2171065" cy="361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fontAlgn="auto">
              <a:lnSpc>
                <a:spcPct val="110000"/>
              </a:lnSpc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AD3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usage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scenarios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endParaRPr kumimoji="1" lang="zh-CN" altLang="en-US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27017" y="2282240"/>
            <a:ext cx="1478280" cy="395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fontAlgn="auto">
              <a:lnSpc>
                <a:spcPct val="110000"/>
              </a:lnSpc>
            </a:pP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Synthesizing</a:t>
            </a:r>
            <a:endParaRPr kumimoji="1" lang="en-US" altLang="zh-CN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</a:t>
            </a:r>
            <a:r>
              <a:rPr kumimoji="1" lang="zh-CN" altLang="en-US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Case</a:t>
            </a:r>
            <a:endParaRPr kumimoji="1" lang="en-US" altLang="zh-CN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" t="5132"/>
          <a:stretch>
            <a:fillRect/>
          </a:stretch>
        </p:blipFill>
        <p:spPr bwMode="auto">
          <a:xfrm>
            <a:off x="747395" y="1535430"/>
            <a:ext cx="6139180" cy="458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233920" y="2049780"/>
            <a:ext cx="4642485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0.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Users are shown an Ad, which is published by other user’s community through IM apps.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spcAft>
                <a:spcPts val="600"/>
              </a:spcAf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1.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advertiser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gets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user’s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DID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according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platform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hash.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spcAft>
                <a:spcPts val="600"/>
              </a:spcAf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2.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SDK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requests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content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from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Decentralized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Storage.</a:t>
            </a:r>
            <a:b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</a:b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3.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SDK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tracks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user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action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data.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spcAft>
                <a:spcPts val="600"/>
              </a:spcAf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4.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advertiser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tags and scores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DID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with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encrypted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data after evaluating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user’s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action.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spcAft>
                <a:spcPts val="600"/>
              </a:spcAf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5.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OCW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requests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PCAP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from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Decentralized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Storage.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spcAft>
                <a:spcPts val="600"/>
              </a:spcAf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6.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Runtime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calculates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reward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of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user.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spcAft>
                <a:spcPts val="600"/>
              </a:spcAf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7.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OCW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updates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PCAP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endParaRPr kumimoji="1" lang="zh-CN" altLang="en-US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7252</Words>
  <Application>WPS Presentation</Application>
  <PresentationFormat>寬螢幕</PresentationFormat>
  <Paragraphs>228</Paragraphs>
  <Slides>12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SimSun</vt:lpstr>
      <vt:lpstr>Wingdings</vt:lpstr>
      <vt:lpstr>Arial Regular</vt:lpstr>
      <vt:lpstr>Britannic Bold</vt:lpstr>
      <vt:lpstr>苹方-简</vt:lpstr>
      <vt:lpstr>Avenir Book</vt:lpstr>
      <vt:lpstr>Heiti TC Light</vt:lpstr>
      <vt:lpstr>Raanana</vt:lpstr>
      <vt:lpstr>Heiti TC Medium</vt:lpstr>
      <vt:lpstr>微软雅黑</vt:lpstr>
      <vt:lpstr>汉仪旗黑</vt:lpstr>
      <vt:lpstr>Arial Unicode MS</vt:lpstr>
      <vt:lpstr>等线</vt:lpstr>
      <vt:lpstr>等线 Light</vt:lpstr>
      <vt:lpstr>Office 主题​​</vt:lpstr>
      <vt:lpstr>Parami Protocol Lightpaper</vt:lpstr>
      <vt:lpstr>Definition &amp; Motivation</vt:lpstr>
      <vt:lpstr>Protocol Overview</vt:lpstr>
      <vt:lpstr>Protocol: DID</vt:lpstr>
      <vt:lpstr>Protocol: AD Privacy</vt:lpstr>
      <vt:lpstr>Protocol: Application layer</vt:lpstr>
      <vt:lpstr>More Highlights</vt:lpstr>
      <vt:lpstr>Token Economic Model</vt:lpstr>
      <vt:lpstr>Use Case</vt:lpstr>
      <vt:lpstr>Team</vt:lpstr>
      <vt:lpstr>Roadmap</vt:lpstr>
      <vt:lpstr>Parami Protocol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Parami Protocol Light Paper</dc:title>
  <dc:creator>Microsoft Office User</dc:creator>
  <cp:lastModifiedBy>show</cp:lastModifiedBy>
  <cp:revision>235</cp:revision>
  <dcterms:created xsi:type="dcterms:W3CDTF">2021-05-15T06:51:29Z</dcterms:created>
  <dcterms:modified xsi:type="dcterms:W3CDTF">2021-05-15T06:51:29Z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1033-3.1.1.5096</vt:lpwstr>
  </property>
</Properties>
</file>