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39"/>
  </p:notesMasterIdLst>
  <p:sldIdLst>
    <p:sldId id="256" r:id="rId2"/>
    <p:sldId id="258" r:id="rId3"/>
    <p:sldId id="279" r:id="rId4"/>
    <p:sldId id="259" r:id="rId5"/>
    <p:sldId id="260" r:id="rId6"/>
    <p:sldId id="263" r:id="rId7"/>
    <p:sldId id="275" r:id="rId8"/>
    <p:sldId id="265" r:id="rId9"/>
    <p:sldId id="267" r:id="rId10"/>
    <p:sldId id="277" r:id="rId11"/>
    <p:sldId id="273" r:id="rId12"/>
    <p:sldId id="281" r:id="rId13"/>
    <p:sldId id="296" r:id="rId14"/>
    <p:sldId id="297" r:id="rId15"/>
    <p:sldId id="299" r:id="rId16"/>
    <p:sldId id="271" r:id="rId17"/>
    <p:sldId id="284" r:id="rId18"/>
    <p:sldId id="285" r:id="rId19"/>
    <p:sldId id="308" r:id="rId20"/>
    <p:sldId id="300" r:id="rId21"/>
    <p:sldId id="301" r:id="rId22"/>
    <p:sldId id="302" r:id="rId23"/>
    <p:sldId id="309" r:id="rId24"/>
    <p:sldId id="303" r:id="rId25"/>
    <p:sldId id="304" r:id="rId26"/>
    <p:sldId id="305" r:id="rId27"/>
    <p:sldId id="292" r:id="rId28"/>
    <p:sldId id="293" r:id="rId29"/>
    <p:sldId id="311" r:id="rId30"/>
    <p:sldId id="314" r:id="rId31"/>
    <p:sldId id="315" r:id="rId32"/>
    <p:sldId id="316" r:id="rId33"/>
    <p:sldId id="317" r:id="rId34"/>
    <p:sldId id="320" r:id="rId35"/>
    <p:sldId id="319" r:id="rId36"/>
    <p:sldId id="318"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4E2DB1-ED50-4404-9EAE-C936FD3BC69F}">
          <p14:sldIdLst>
            <p14:sldId id="256"/>
            <p14:sldId id="258"/>
            <p14:sldId id="279"/>
            <p14:sldId id="259"/>
            <p14:sldId id="260"/>
            <p14:sldId id="263"/>
            <p14:sldId id="275"/>
            <p14:sldId id="265"/>
            <p14:sldId id="267"/>
            <p14:sldId id="277"/>
            <p14:sldId id="273"/>
            <p14:sldId id="281"/>
            <p14:sldId id="296"/>
            <p14:sldId id="297"/>
            <p14:sldId id="299"/>
            <p14:sldId id="271"/>
            <p14:sldId id="284"/>
            <p14:sldId id="285"/>
            <p14:sldId id="308"/>
            <p14:sldId id="300"/>
            <p14:sldId id="301"/>
            <p14:sldId id="302"/>
            <p14:sldId id="309"/>
            <p14:sldId id="303"/>
            <p14:sldId id="304"/>
            <p14:sldId id="305"/>
            <p14:sldId id="292"/>
            <p14:sldId id="293"/>
            <p14:sldId id="311"/>
            <p14:sldId id="314"/>
            <p14:sldId id="315"/>
            <p14:sldId id="316"/>
            <p14:sldId id="317"/>
            <p14:sldId id="320"/>
            <p14:sldId id="319"/>
            <p14:sldId id="318"/>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F4246-DBFD-4A0A-9008-0391BA0DD376}" v="128" dt="2020-01-23T21:09:41.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5.xml.rels><?xml version="1.0" encoding="UTF-8" standalone="yes"?>
<Relationships xmlns="http://schemas.openxmlformats.org/package/2006/relationships"><Relationship Id="rId1" Type="http://schemas.openxmlformats.org/officeDocument/2006/relationships/hyperlink" Target="https://docs.microsoft.com/en-us/visualstudio/releases/2019/release-notes-v16.3#16.3.0"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docs.microsoft.com/en-us/visualstudio/releases/2019/release-notes-v16.3#16.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66613-94D3-4DEA-B6D0-1041C065BA9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415CCA5-76A0-4433-B45A-EBB6A3587BF6}">
      <dgm:prSet custT="1"/>
      <dgm:spPr/>
      <dgm:t>
        <a:bodyPr anchor="ctr"/>
        <a:lstStyle/>
        <a:p>
          <a:pPr>
            <a:lnSpc>
              <a:spcPct val="150000"/>
            </a:lnSpc>
          </a:pPr>
          <a:r>
            <a:rPr lang="en-US" sz="3600" dirty="0"/>
            <a:t>Software Engineer</a:t>
          </a:r>
        </a:p>
      </dgm:t>
    </dgm:pt>
    <dgm:pt modelId="{F0272964-F6A2-432B-AABF-E765D6065BF0}" type="parTrans" cxnId="{AFE81280-BD4A-487D-B44C-D548FDC06477}">
      <dgm:prSet/>
      <dgm:spPr/>
      <dgm:t>
        <a:bodyPr/>
        <a:lstStyle/>
        <a:p>
          <a:endParaRPr lang="en-US"/>
        </a:p>
      </dgm:t>
    </dgm:pt>
    <dgm:pt modelId="{AEE45EF1-6856-495D-B90B-CCFB2201A795}" type="sibTrans" cxnId="{AFE81280-BD4A-487D-B44C-D548FDC06477}">
      <dgm:prSet/>
      <dgm:spPr/>
      <dgm:t>
        <a:bodyPr/>
        <a:lstStyle/>
        <a:p>
          <a:endParaRPr lang="en-US"/>
        </a:p>
      </dgm:t>
    </dgm:pt>
    <dgm:pt modelId="{7F4F41FF-FFD2-4BFE-B11F-63127C72CC23}">
      <dgm:prSet custT="1"/>
      <dgm:spPr/>
      <dgm:t>
        <a:bodyPr/>
        <a:lstStyle/>
        <a:p>
          <a:pPr>
            <a:lnSpc>
              <a:spcPct val="150000"/>
            </a:lnSpc>
          </a:pPr>
          <a:r>
            <a:rPr lang="en-US" sz="3600" dirty="0" err="1"/>
            <a:t>.Net</a:t>
          </a:r>
          <a:r>
            <a:rPr lang="en-US" sz="3600" dirty="0"/>
            <a:t> Developer</a:t>
          </a:r>
        </a:p>
      </dgm:t>
    </dgm:pt>
    <dgm:pt modelId="{1FC49F1B-2237-42D8-A153-3FB85BE183DF}" type="parTrans" cxnId="{EA3CD651-3875-40B7-86C2-0CDED46D8FBC}">
      <dgm:prSet/>
      <dgm:spPr/>
      <dgm:t>
        <a:bodyPr/>
        <a:lstStyle/>
        <a:p>
          <a:endParaRPr lang="en-US"/>
        </a:p>
      </dgm:t>
    </dgm:pt>
    <dgm:pt modelId="{D46451FA-E89A-4684-8D24-50C519A26067}" type="sibTrans" cxnId="{EA3CD651-3875-40B7-86C2-0CDED46D8FBC}">
      <dgm:prSet/>
      <dgm:spPr/>
      <dgm:t>
        <a:bodyPr/>
        <a:lstStyle/>
        <a:p>
          <a:endParaRPr lang="en-US"/>
        </a:p>
      </dgm:t>
    </dgm:pt>
    <dgm:pt modelId="{7012E769-3D9A-42B7-BA1E-CC6FD586C8B3}">
      <dgm:prSet custT="1"/>
      <dgm:spPr/>
      <dgm:t>
        <a:bodyPr/>
        <a:lstStyle/>
        <a:p>
          <a:pPr>
            <a:lnSpc>
              <a:spcPct val="150000"/>
            </a:lnSpc>
          </a:pPr>
          <a:r>
            <a:rPr lang="en-US" sz="3600" dirty="0"/>
            <a:t>Team MED (DTX)</a:t>
          </a:r>
        </a:p>
      </dgm:t>
    </dgm:pt>
    <dgm:pt modelId="{8DB5E0F3-2FE0-40CD-A81B-401AD0E0AC0D}" type="parTrans" cxnId="{927A2601-B69F-40A3-B893-378AD75CFF48}">
      <dgm:prSet/>
      <dgm:spPr/>
      <dgm:t>
        <a:bodyPr/>
        <a:lstStyle/>
        <a:p>
          <a:endParaRPr lang="en-US"/>
        </a:p>
      </dgm:t>
    </dgm:pt>
    <dgm:pt modelId="{CF1686A9-C191-4FFF-BBB8-94FA963A43FD}" type="sibTrans" cxnId="{927A2601-B69F-40A3-B893-378AD75CFF48}">
      <dgm:prSet/>
      <dgm:spPr/>
      <dgm:t>
        <a:bodyPr/>
        <a:lstStyle/>
        <a:p>
          <a:endParaRPr lang="en-US"/>
        </a:p>
      </dgm:t>
    </dgm:pt>
    <dgm:pt modelId="{6120E4BE-4F6A-48E5-9853-3067050DEB9B}" type="pres">
      <dgm:prSet presAssocID="{6E366613-94D3-4DEA-B6D0-1041C065BA93}" presName="vert0" presStyleCnt="0">
        <dgm:presLayoutVars>
          <dgm:dir/>
          <dgm:animOne val="branch"/>
          <dgm:animLvl val="lvl"/>
        </dgm:presLayoutVars>
      </dgm:prSet>
      <dgm:spPr/>
    </dgm:pt>
    <dgm:pt modelId="{C2648AC0-0F78-40B9-BC7B-4012D2126358}" type="pres">
      <dgm:prSet presAssocID="{D415CCA5-76A0-4433-B45A-EBB6A3587BF6}" presName="thickLine" presStyleLbl="alignNode1" presStyleIdx="0" presStyleCnt="3"/>
      <dgm:spPr/>
    </dgm:pt>
    <dgm:pt modelId="{1E9E837D-BF80-4E14-BC9D-72AE20182398}" type="pres">
      <dgm:prSet presAssocID="{D415CCA5-76A0-4433-B45A-EBB6A3587BF6}" presName="horz1" presStyleCnt="0"/>
      <dgm:spPr/>
    </dgm:pt>
    <dgm:pt modelId="{CB193145-36AF-447F-9C89-ACCDB044F196}" type="pres">
      <dgm:prSet presAssocID="{D415CCA5-76A0-4433-B45A-EBB6A3587BF6}" presName="tx1" presStyleLbl="revTx" presStyleIdx="0" presStyleCnt="3"/>
      <dgm:spPr/>
    </dgm:pt>
    <dgm:pt modelId="{32522207-5519-413A-9C55-AB2BBAF214B5}" type="pres">
      <dgm:prSet presAssocID="{D415CCA5-76A0-4433-B45A-EBB6A3587BF6}" presName="vert1" presStyleCnt="0"/>
      <dgm:spPr/>
    </dgm:pt>
    <dgm:pt modelId="{46C05AFD-0BE1-4D09-8A9F-E59BA0519883}" type="pres">
      <dgm:prSet presAssocID="{7012E769-3D9A-42B7-BA1E-CC6FD586C8B3}" presName="thickLine" presStyleLbl="alignNode1" presStyleIdx="1" presStyleCnt="3"/>
      <dgm:spPr/>
    </dgm:pt>
    <dgm:pt modelId="{2B1D1C75-572C-4272-BEA6-2A4C74F9CAF3}" type="pres">
      <dgm:prSet presAssocID="{7012E769-3D9A-42B7-BA1E-CC6FD586C8B3}" presName="horz1" presStyleCnt="0"/>
      <dgm:spPr/>
    </dgm:pt>
    <dgm:pt modelId="{92D70493-8E08-4AD3-B458-20F37562D6CF}" type="pres">
      <dgm:prSet presAssocID="{7012E769-3D9A-42B7-BA1E-CC6FD586C8B3}" presName="tx1" presStyleLbl="revTx" presStyleIdx="1" presStyleCnt="3"/>
      <dgm:spPr/>
    </dgm:pt>
    <dgm:pt modelId="{441BCDDF-494D-4477-84FA-2ECF5B49D8C8}" type="pres">
      <dgm:prSet presAssocID="{7012E769-3D9A-42B7-BA1E-CC6FD586C8B3}" presName="vert1" presStyleCnt="0"/>
      <dgm:spPr/>
    </dgm:pt>
    <dgm:pt modelId="{35A1FB86-CEF0-4B7E-A29D-7917DA9176D3}" type="pres">
      <dgm:prSet presAssocID="{7F4F41FF-FFD2-4BFE-B11F-63127C72CC23}" presName="thickLine" presStyleLbl="alignNode1" presStyleIdx="2" presStyleCnt="3"/>
      <dgm:spPr/>
    </dgm:pt>
    <dgm:pt modelId="{3F3DC29C-D8A0-4071-A010-F6972798AE39}" type="pres">
      <dgm:prSet presAssocID="{7F4F41FF-FFD2-4BFE-B11F-63127C72CC23}" presName="horz1" presStyleCnt="0"/>
      <dgm:spPr/>
    </dgm:pt>
    <dgm:pt modelId="{33624748-1D2A-4FE8-9387-E54AA6481932}" type="pres">
      <dgm:prSet presAssocID="{7F4F41FF-FFD2-4BFE-B11F-63127C72CC23}" presName="tx1" presStyleLbl="revTx" presStyleIdx="2" presStyleCnt="3"/>
      <dgm:spPr/>
    </dgm:pt>
    <dgm:pt modelId="{EA1DF3AF-528A-4981-92D3-20850390BBA1}" type="pres">
      <dgm:prSet presAssocID="{7F4F41FF-FFD2-4BFE-B11F-63127C72CC23}" presName="vert1" presStyleCnt="0"/>
      <dgm:spPr/>
    </dgm:pt>
  </dgm:ptLst>
  <dgm:cxnLst>
    <dgm:cxn modelId="{927A2601-B69F-40A3-B893-378AD75CFF48}" srcId="{6E366613-94D3-4DEA-B6D0-1041C065BA93}" destId="{7012E769-3D9A-42B7-BA1E-CC6FD586C8B3}" srcOrd="1" destOrd="0" parTransId="{8DB5E0F3-2FE0-40CD-A81B-401AD0E0AC0D}" sibTransId="{CF1686A9-C191-4FFF-BBB8-94FA963A43FD}"/>
    <dgm:cxn modelId="{663CEE42-CCA5-4ED7-8435-F3AAB71F22D6}" type="presOf" srcId="{6E366613-94D3-4DEA-B6D0-1041C065BA93}" destId="{6120E4BE-4F6A-48E5-9853-3067050DEB9B}" srcOrd="0" destOrd="0" presId="urn:microsoft.com/office/officeart/2008/layout/LinedList"/>
    <dgm:cxn modelId="{2D69514E-215F-4152-81C6-1AE5CF877C53}" type="presOf" srcId="{D415CCA5-76A0-4433-B45A-EBB6A3587BF6}" destId="{CB193145-36AF-447F-9C89-ACCDB044F196}" srcOrd="0" destOrd="0" presId="urn:microsoft.com/office/officeart/2008/layout/LinedList"/>
    <dgm:cxn modelId="{EA3CD651-3875-40B7-86C2-0CDED46D8FBC}" srcId="{6E366613-94D3-4DEA-B6D0-1041C065BA93}" destId="{7F4F41FF-FFD2-4BFE-B11F-63127C72CC23}" srcOrd="2" destOrd="0" parTransId="{1FC49F1B-2237-42D8-A153-3FB85BE183DF}" sibTransId="{D46451FA-E89A-4684-8D24-50C519A26067}"/>
    <dgm:cxn modelId="{EAB4E553-9558-4214-B255-893F1D330EF0}" type="presOf" srcId="{7F4F41FF-FFD2-4BFE-B11F-63127C72CC23}" destId="{33624748-1D2A-4FE8-9387-E54AA6481932}" srcOrd="0" destOrd="0" presId="urn:microsoft.com/office/officeart/2008/layout/LinedList"/>
    <dgm:cxn modelId="{AFE81280-BD4A-487D-B44C-D548FDC06477}" srcId="{6E366613-94D3-4DEA-B6D0-1041C065BA93}" destId="{D415CCA5-76A0-4433-B45A-EBB6A3587BF6}" srcOrd="0" destOrd="0" parTransId="{F0272964-F6A2-432B-AABF-E765D6065BF0}" sibTransId="{AEE45EF1-6856-495D-B90B-CCFB2201A795}"/>
    <dgm:cxn modelId="{058DCDED-ED2D-43EE-AA55-7D126F154121}" type="presOf" srcId="{7012E769-3D9A-42B7-BA1E-CC6FD586C8B3}" destId="{92D70493-8E08-4AD3-B458-20F37562D6CF}" srcOrd="0" destOrd="0" presId="urn:microsoft.com/office/officeart/2008/layout/LinedList"/>
    <dgm:cxn modelId="{7A8DA4B1-E9C8-4FE3-A3F0-6BFD52CFF236}" type="presParOf" srcId="{6120E4BE-4F6A-48E5-9853-3067050DEB9B}" destId="{C2648AC0-0F78-40B9-BC7B-4012D2126358}" srcOrd="0" destOrd="0" presId="urn:microsoft.com/office/officeart/2008/layout/LinedList"/>
    <dgm:cxn modelId="{09304E0D-DF2D-4B86-92F0-700E6ED9770A}" type="presParOf" srcId="{6120E4BE-4F6A-48E5-9853-3067050DEB9B}" destId="{1E9E837D-BF80-4E14-BC9D-72AE20182398}" srcOrd="1" destOrd="0" presId="urn:microsoft.com/office/officeart/2008/layout/LinedList"/>
    <dgm:cxn modelId="{7CA524C4-A449-460E-9845-AF641FF5F5F3}" type="presParOf" srcId="{1E9E837D-BF80-4E14-BC9D-72AE20182398}" destId="{CB193145-36AF-447F-9C89-ACCDB044F196}" srcOrd="0" destOrd="0" presId="urn:microsoft.com/office/officeart/2008/layout/LinedList"/>
    <dgm:cxn modelId="{C0182D92-DF5D-44D6-88C9-9B4AAE5C8F25}" type="presParOf" srcId="{1E9E837D-BF80-4E14-BC9D-72AE20182398}" destId="{32522207-5519-413A-9C55-AB2BBAF214B5}" srcOrd="1" destOrd="0" presId="urn:microsoft.com/office/officeart/2008/layout/LinedList"/>
    <dgm:cxn modelId="{39AEE31E-DB20-48C9-B41D-F5D2787EC02E}" type="presParOf" srcId="{6120E4BE-4F6A-48E5-9853-3067050DEB9B}" destId="{46C05AFD-0BE1-4D09-8A9F-E59BA0519883}" srcOrd="2" destOrd="0" presId="urn:microsoft.com/office/officeart/2008/layout/LinedList"/>
    <dgm:cxn modelId="{BA0710D5-037E-480F-8AEC-B02DD809C802}" type="presParOf" srcId="{6120E4BE-4F6A-48E5-9853-3067050DEB9B}" destId="{2B1D1C75-572C-4272-BEA6-2A4C74F9CAF3}" srcOrd="3" destOrd="0" presId="urn:microsoft.com/office/officeart/2008/layout/LinedList"/>
    <dgm:cxn modelId="{FCA1EB18-97AF-43CD-9299-D2B578046EB3}" type="presParOf" srcId="{2B1D1C75-572C-4272-BEA6-2A4C74F9CAF3}" destId="{92D70493-8E08-4AD3-B458-20F37562D6CF}" srcOrd="0" destOrd="0" presId="urn:microsoft.com/office/officeart/2008/layout/LinedList"/>
    <dgm:cxn modelId="{3AF2B6BE-2266-4A01-90F3-2F6D0CDA8F70}" type="presParOf" srcId="{2B1D1C75-572C-4272-BEA6-2A4C74F9CAF3}" destId="{441BCDDF-494D-4477-84FA-2ECF5B49D8C8}" srcOrd="1" destOrd="0" presId="urn:microsoft.com/office/officeart/2008/layout/LinedList"/>
    <dgm:cxn modelId="{210F66DC-19D3-4015-B9AA-E2364D7412FF}" type="presParOf" srcId="{6120E4BE-4F6A-48E5-9853-3067050DEB9B}" destId="{35A1FB86-CEF0-4B7E-A29D-7917DA9176D3}" srcOrd="4" destOrd="0" presId="urn:microsoft.com/office/officeart/2008/layout/LinedList"/>
    <dgm:cxn modelId="{774AC272-B7E9-4F51-9D98-CC14F82E3D80}" type="presParOf" srcId="{6120E4BE-4F6A-48E5-9853-3067050DEB9B}" destId="{3F3DC29C-D8A0-4071-A010-F6972798AE39}" srcOrd="5" destOrd="0" presId="urn:microsoft.com/office/officeart/2008/layout/LinedList"/>
    <dgm:cxn modelId="{7B955555-B69F-40C8-876A-A65D9C6BDCC6}" type="presParOf" srcId="{3F3DC29C-D8A0-4071-A010-F6972798AE39}" destId="{33624748-1D2A-4FE8-9387-E54AA6481932}" srcOrd="0" destOrd="0" presId="urn:microsoft.com/office/officeart/2008/layout/LinedList"/>
    <dgm:cxn modelId="{D66FE3B7-F5A6-4F57-961D-473194E9AD26}" type="presParOf" srcId="{3F3DC29C-D8A0-4071-A010-F6972798AE39}" destId="{EA1DF3AF-528A-4981-92D3-20850390BBA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05BBB5-7614-4804-89AE-CD43D622E263}"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922F41B6-4D61-47BD-B935-0EA9939ABA7F}">
      <dgm:prSet/>
      <dgm:spPr/>
      <dgm:t>
        <a:bodyPr/>
        <a:lstStyle/>
        <a:p>
          <a:r>
            <a:rPr lang="en-US" dirty="0"/>
            <a:t>Create</a:t>
          </a:r>
        </a:p>
      </dgm:t>
    </dgm:pt>
    <dgm:pt modelId="{ED228A2C-C63C-46CF-81A8-1BF35569115C}" type="parTrans" cxnId="{73E8E3DC-5580-4EAC-AE11-62EB818A400C}">
      <dgm:prSet/>
      <dgm:spPr/>
      <dgm:t>
        <a:bodyPr/>
        <a:lstStyle/>
        <a:p>
          <a:endParaRPr lang="en-US"/>
        </a:p>
      </dgm:t>
    </dgm:pt>
    <dgm:pt modelId="{4C2FB2BB-C7D2-4308-8D87-BE8675942DE5}" type="sibTrans" cxnId="{73E8E3DC-5580-4EAC-AE11-62EB818A400C}">
      <dgm:prSet/>
      <dgm:spPr/>
      <dgm:t>
        <a:bodyPr/>
        <a:lstStyle/>
        <a:p>
          <a:endParaRPr lang="en-US"/>
        </a:p>
      </dgm:t>
    </dgm:pt>
    <dgm:pt modelId="{CE0D53BA-AECE-48E6-8D1F-A0D7DD2068A9}">
      <dgm:prSet/>
      <dgm:spPr/>
      <dgm:t>
        <a:bodyPr/>
        <a:lstStyle/>
        <a:p>
          <a:pPr>
            <a:lnSpc>
              <a:spcPct val="100000"/>
            </a:lnSpc>
          </a:pPr>
          <a:r>
            <a:rPr lang="en-US" dirty="0"/>
            <a:t>Create rich interactive UIs using C# instead of JavaScript.</a:t>
          </a:r>
        </a:p>
      </dgm:t>
    </dgm:pt>
    <dgm:pt modelId="{2E5F74A8-DC81-458E-AEFC-347848CBC5E3}" type="parTrans" cxnId="{3B34ACEA-28C2-4982-A697-70ABCF0BE9D0}">
      <dgm:prSet/>
      <dgm:spPr/>
      <dgm:t>
        <a:bodyPr/>
        <a:lstStyle/>
        <a:p>
          <a:endParaRPr lang="en-US"/>
        </a:p>
      </dgm:t>
    </dgm:pt>
    <dgm:pt modelId="{31C37ED6-EA5B-406C-999E-177CC99AF226}" type="sibTrans" cxnId="{3B34ACEA-28C2-4982-A697-70ABCF0BE9D0}">
      <dgm:prSet/>
      <dgm:spPr/>
      <dgm:t>
        <a:bodyPr/>
        <a:lstStyle/>
        <a:p>
          <a:endParaRPr lang="en-US"/>
        </a:p>
      </dgm:t>
    </dgm:pt>
    <dgm:pt modelId="{A713A7EF-8A9A-421B-A68C-E05A0B5E8FEE}">
      <dgm:prSet/>
      <dgm:spPr/>
      <dgm:t>
        <a:bodyPr/>
        <a:lstStyle/>
        <a:p>
          <a:r>
            <a:rPr lang="en-US"/>
            <a:t>Share</a:t>
          </a:r>
        </a:p>
      </dgm:t>
    </dgm:pt>
    <dgm:pt modelId="{2C1732B1-B477-4C20-87FA-C3AF4552813D}" type="parTrans" cxnId="{0B751319-A276-44B1-A606-1C7D01355865}">
      <dgm:prSet/>
      <dgm:spPr/>
      <dgm:t>
        <a:bodyPr/>
        <a:lstStyle/>
        <a:p>
          <a:endParaRPr lang="en-US"/>
        </a:p>
      </dgm:t>
    </dgm:pt>
    <dgm:pt modelId="{32673632-055A-4CE4-BE26-DB8EEDC88646}" type="sibTrans" cxnId="{0B751319-A276-44B1-A606-1C7D01355865}">
      <dgm:prSet/>
      <dgm:spPr/>
      <dgm:t>
        <a:bodyPr/>
        <a:lstStyle/>
        <a:p>
          <a:endParaRPr lang="en-US"/>
        </a:p>
      </dgm:t>
    </dgm:pt>
    <dgm:pt modelId="{FB6EC5EA-FAD9-4846-8886-3261F7F220F5}">
      <dgm:prSet/>
      <dgm:spPr/>
      <dgm:t>
        <a:bodyPr/>
        <a:lstStyle/>
        <a:p>
          <a:pPr>
            <a:lnSpc>
              <a:spcPct val="100000"/>
            </a:lnSpc>
          </a:pPr>
          <a:r>
            <a:rPr lang="en-US"/>
            <a:t>Share server-side and client-side app logic written in .NET.</a:t>
          </a:r>
        </a:p>
      </dgm:t>
    </dgm:pt>
    <dgm:pt modelId="{B0CFBA85-2100-498D-A9C0-996DD78BD9F0}" type="parTrans" cxnId="{DDB42DE2-1E5B-43A7-95CE-2C75C7E44F91}">
      <dgm:prSet/>
      <dgm:spPr/>
      <dgm:t>
        <a:bodyPr/>
        <a:lstStyle/>
        <a:p>
          <a:endParaRPr lang="en-US"/>
        </a:p>
      </dgm:t>
    </dgm:pt>
    <dgm:pt modelId="{B706D899-822F-4002-BE11-26812F59A18C}" type="sibTrans" cxnId="{DDB42DE2-1E5B-43A7-95CE-2C75C7E44F91}">
      <dgm:prSet/>
      <dgm:spPr/>
      <dgm:t>
        <a:bodyPr/>
        <a:lstStyle/>
        <a:p>
          <a:endParaRPr lang="en-US"/>
        </a:p>
      </dgm:t>
    </dgm:pt>
    <dgm:pt modelId="{D5404822-A08E-41E3-82E1-358F0D2967B2}" type="pres">
      <dgm:prSet presAssocID="{8305BBB5-7614-4804-89AE-CD43D622E263}" presName="Name0" presStyleCnt="0">
        <dgm:presLayoutVars>
          <dgm:dir/>
          <dgm:animLvl val="lvl"/>
          <dgm:resizeHandles val="exact"/>
        </dgm:presLayoutVars>
      </dgm:prSet>
      <dgm:spPr/>
    </dgm:pt>
    <dgm:pt modelId="{99510051-27D4-4B92-9B77-CCC850298E50}" type="pres">
      <dgm:prSet presAssocID="{922F41B6-4D61-47BD-B935-0EA9939ABA7F}" presName="linNode" presStyleCnt="0"/>
      <dgm:spPr/>
    </dgm:pt>
    <dgm:pt modelId="{FE23C10D-71FB-453C-A7FA-299D10410247}" type="pres">
      <dgm:prSet presAssocID="{922F41B6-4D61-47BD-B935-0EA9939ABA7F}" presName="parentText" presStyleLbl="alignNode1" presStyleIdx="0" presStyleCnt="2">
        <dgm:presLayoutVars>
          <dgm:chMax val="1"/>
          <dgm:bulletEnabled/>
        </dgm:presLayoutVars>
      </dgm:prSet>
      <dgm:spPr/>
    </dgm:pt>
    <dgm:pt modelId="{CD2848C6-0BB4-48B6-B85C-F1F6FC00C11B}" type="pres">
      <dgm:prSet presAssocID="{922F41B6-4D61-47BD-B935-0EA9939ABA7F}" presName="descendantText" presStyleLbl="alignAccFollowNode1" presStyleIdx="0" presStyleCnt="2">
        <dgm:presLayoutVars>
          <dgm:bulletEnabled/>
        </dgm:presLayoutVars>
      </dgm:prSet>
      <dgm:spPr/>
    </dgm:pt>
    <dgm:pt modelId="{A538BC97-FA23-49CF-BC1B-7F831131748E}" type="pres">
      <dgm:prSet presAssocID="{4C2FB2BB-C7D2-4308-8D87-BE8675942DE5}" presName="sp" presStyleCnt="0"/>
      <dgm:spPr/>
    </dgm:pt>
    <dgm:pt modelId="{DD87F772-BE6A-43D3-BF90-BB293433F344}" type="pres">
      <dgm:prSet presAssocID="{A713A7EF-8A9A-421B-A68C-E05A0B5E8FEE}" presName="linNode" presStyleCnt="0"/>
      <dgm:spPr/>
    </dgm:pt>
    <dgm:pt modelId="{77B9A1C3-12BA-4213-8204-AADD595D09C9}" type="pres">
      <dgm:prSet presAssocID="{A713A7EF-8A9A-421B-A68C-E05A0B5E8FEE}" presName="parentText" presStyleLbl="alignNode1" presStyleIdx="1" presStyleCnt="2">
        <dgm:presLayoutVars>
          <dgm:chMax val="1"/>
          <dgm:bulletEnabled/>
        </dgm:presLayoutVars>
      </dgm:prSet>
      <dgm:spPr/>
    </dgm:pt>
    <dgm:pt modelId="{DF2BDA96-19E2-4214-9D6B-95BCE3EFABA1}" type="pres">
      <dgm:prSet presAssocID="{A713A7EF-8A9A-421B-A68C-E05A0B5E8FEE}" presName="descendantText" presStyleLbl="alignAccFollowNode1" presStyleIdx="1" presStyleCnt="2">
        <dgm:presLayoutVars>
          <dgm:bulletEnabled/>
        </dgm:presLayoutVars>
      </dgm:prSet>
      <dgm:spPr/>
    </dgm:pt>
  </dgm:ptLst>
  <dgm:cxnLst>
    <dgm:cxn modelId="{0B751319-A276-44B1-A606-1C7D01355865}" srcId="{8305BBB5-7614-4804-89AE-CD43D622E263}" destId="{A713A7EF-8A9A-421B-A68C-E05A0B5E8FEE}" srcOrd="1" destOrd="0" parTransId="{2C1732B1-B477-4C20-87FA-C3AF4552813D}" sibTransId="{32673632-055A-4CE4-BE26-DB8EEDC88646}"/>
    <dgm:cxn modelId="{88A89722-F8A4-4B8D-A609-CE914DB2D0FA}" type="presOf" srcId="{922F41B6-4D61-47BD-B935-0EA9939ABA7F}" destId="{FE23C10D-71FB-453C-A7FA-299D10410247}" srcOrd="0" destOrd="0" presId="urn:microsoft.com/office/officeart/2016/7/layout/VerticalSolidActionList"/>
    <dgm:cxn modelId="{AC6E502F-60DD-4ED4-8D5B-F42F251DDF1A}" type="presOf" srcId="{FB6EC5EA-FAD9-4846-8886-3261F7F220F5}" destId="{DF2BDA96-19E2-4214-9D6B-95BCE3EFABA1}" srcOrd="0" destOrd="0" presId="urn:microsoft.com/office/officeart/2016/7/layout/VerticalSolidActionList"/>
    <dgm:cxn modelId="{18FDAC57-7537-4F3C-893B-B75336068D3A}" type="presOf" srcId="{A713A7EF-8A9A-421B-A68C-E05A0B5E8FEE}" destId="{77B9A1C3-12BA-4213-8204-AADD595D09C9}" srcOrd="0" destOrd="0" presId="urn:microsoft.com/office/officeart/2016/7/layout/VerticalSolidActionList"/>
    <dgm:cxn modelId="{26A22879-D7C2-4B0B-B959-E34C3932A0E1}" type="presOf" srcId="{8305BBB5-7614-4804-89AE-CD43D622E263}" destId="{D5404822-A08E-41E3-82E1-358F0D2967B2}" srcOrd="0" destOrd="0" presId="urn:microsoft.com/office/officeart/2016/7/layout/VerticalSolidActionList"/>
    <dgm:cxn modelId="{73E8E3DC-5580-4EAC-AE11-62EB818A400C}" srcId="{8305BBB5-7614-4804-89AE-CD43D622E263}" destId="{922F41B6-4D61-47BD-B935-0EA9939ABA7F}" srcOrd="0" destOrd="0" parTransId="{ED228A2C-C63C-46CF-81A8-1BF35569115C}" sibTransId="{4C2FB2BB-C7D2-4308-8D87-BE8675942DE5}"/>
    <dgm:cxn modelId="{DDB42DE2-1E5B-43A7-95CE-2C75C7E44F91}" srcId="{A713A7EF-8A9A-421B-A68C-E05A0B5E8FEE}" destId="{FB6EC5EA-FAD9-4846-8886-3261F7F220F5}" srcOrd="0" destOrd="0" parTransId="{B0CFBA85-2100-498D-A9C0-996DD78BD9F0}" sibTransId="{B706D899-822F-4002-BE11-26812F59A18C}"/>
    <dgm:cxn modelId="{3B34ACEA-28C2-4982-A697-70ABCF0BE9D0}" srcId="{922F41B6-4D61-47BD-B935-0EA9939ABA7F}" destId="{CE0D53BA-AECE-48E6-8D1F-A0D7DD2068A9}" srcOrd="0" destOrd="0" parTransId="{2E5F74A8-DC81-458E-AEFC-347848CBC5E3}" sibTransId="{31C37ED6-EA5B-406C-999E-177CC99AF226}"/>
    <dgm:cxn modelId="{38E1C5F3-B5A9-4E81-8647-FF1C306758AA}" type="presOf" srcId="{CE0D53BA-AECE-48E6-8D1F-A0D7DD2068A9}" destId="{CD2848C6-0BB4-48B6-B85C-F1F6FC00C11B}" srcOrd="0" destOrd="0" presId="urn:microsoft.com/office/officeart/2016/7/layout/VerticalSolidActionList"/>
    <dgm:cxn modelId="{6C0666D5-16A2-4331-82E3-08F0BF5F7539}" type="presParOf" srcId="{D5404822-A08E-41E3-82E1-358F0D2967B2}" destId="{99510051-27D4-4B92-9B77-CCC850298E50}" srcOrd="0" destOrd="0" presId="urn:microsoft.com/office/officeart/2016/7/layout/VerticalSolidActionList"/>
    <dgm:cxn modelId="{09354974-4563-4720-B3EB-F61F51974357}" type="presParOf" srcId="{99510051-27D4-4B92-9B77-CCC850298E50}" destId="{FE23C10D-71FB-453C-A7FA-299D10410247}" srcOrd="0" destOrd="0" presId="urn:microsoft.com/office/officeart/2016/7/layout/VerticalSolidActionList"/>
    <dgm:cxn modelId="{7976E595-991A-4C23-BF1B-1EC86DC97548}" type="presParOf" srcId="{99510051-27D4-4B92-9B77-CCC850298E50}" destId="{CD2848C6-0BB4-48B6-B85C-F1F6FC00C11B}" srcOrd="1" destOrd="0" presId="urn:microsoft.com/office/officeart/2016/7/layout/VerticalSolidActionList"/>
    <dgm:cxn modelId="{3C225C17-8A5B-471C-BCBE-27CA4F519A18}" type="presParOf" srcId="{D5404822-A08E-41E3-82E1-358F0D2967B2}" destId="{A538BC97-FA23-49CF-BC1B-7F831131748E}" srcOrd="1" destOrd="0" presId="urn:microsoft.com/office/officeart/2016/7/layout/VerticalSolidActionList"/>
    <dgm:cxn modelId="{12FA5F6B-24BB-4E11-8397-C3EE87186B83}" type="presParOf" srcId="{D5404822-A08E-41E3-82E1-358F0D2967B2}" destId="{DD87F772-BE6A-43D3-BF90-BB293433F344}" srcOrd="2" destOrd="0" presId="urn:microsoft.com/office/officeart/2016/7/layout/VerticalSolidActionList"/>
    <dgm:cxn modelId="{32E12158-091A-4CF3-9088-D660627488B6}" type="presParOf" srcId="{DD87F772-BE6A-43D3-BF90-BB293433F344}" destId="{77B9A1C3-12BA-4213-8204-AADD595D09C9}" srcOrd="0" destOrd="0" presId="urn:microsoft.com/office/officeart/2016/7/layout/VerticalSolidActionList"/>
    <dgm:cxn modelId="{A06C2BBD-1989-4D64-9594-D06F1A939CF7}" type="presParOf" srcId="{DD87F772-BE6A-43D3-BF90-BB293433F344}" destId="{DF2BDA96-19E2-4214-9D6B-95BCE3EFABA1}"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412B21-FBDB-47AA-8A35-C91301EB7559}"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966677F2-B136-45D2-ADA7-5717945FB83B}">
      <dgm:prSet/>
      <dgm:spPr/>
      <dgm:t>
        <a:bodyPr/>
        <a:lstStyle/>
        <a:p>
          <a:r>
            <a:rPr lang="en-US" dirty="0"/>
            <a:t>WebAssembly</a:t>
          </a:r>
        </a:p>
      </dgm:t>
    </dgm:pt>
    <dgm:pt modelId="{D77F4FEF-55A8-458C-884F-4C5EB246131F}" type="parTrans" cxnId="{3370FF5D-02FD-479C-A0BC-570891B5AAE6}">
      <dgm:prSet/>
      <dgm:spPr/>
      <dgm:t>
        <a:bodyPr/>
        <a:lstStyle/>
        <a:p>
          <a:endParaRPr lang="en-US"/>
        </a:p>
      </dgm:t>
    </dgm:pt>
    <dgm:pt modelId="{E3C349C9-0BBE-4A5E-931A-C99DF77E5E40}" type="sibTrans" cxnId="{3370FF5D-02FD-479C-A0BC-570891B5AAE6}">
      <dgm:prSet/>
      <dgm:spPr/>
      <dgm:t>
        <a:bodyPr/>
        <a:lstStyle/>
        <a:p>
          <a:endParaRPr lang="en-US"/>
        </a:p>
      </dgm:t>
    </dgm:pt>
    <dgm:pt modelId="{783B9CE8-8085-42D7-89F0-D2E46E8CA43A}">
      <dgm:prSet/>
      <dgm:spPr/>
      <dgm:t>
        <a:bodyPr/>
        <a:lstStyle/>
        <a:p>
          <a:r>
            <a:rPr lang="en-US" dirty="0"/>
            <a:t>Server</a:t>
          </a:r>
        </a:p>
      </dgm:t>
    </dgm:pt>
    <dgm:pt modelId="{D64E68A3-DADF-4E3A-8086-B8C2111D3040}" type="parTrans" cxnId="{7CB8850B-8FCE-4D62-9316-ADAAD8B1B535}">
      <dgm:prSet/>
      <dgm:spPr/>
      <dgm:t>
        <a:bodyPr/>
        <a:lstStyle/>
        <a:p>
          <a:endParaRPr lang="en-US"/>
        </a:p>
      </dgm:t>
    </dgm:pt>
    <dgm:pt modelId="{7D5B01E1-2D3B-4A3C-98B9-AA28DF9D1DA2}" type="sibTrans" cxnId="{7CB8850B-8FCE-4D62-9316-ADAAD8B1B535}">
      <dgm:prSet/>
      <dgm:spPr/>
      <dgm:t>
        <a:bodyPr/>
        <a:lstStyle/>
        <a:p>
          <a:endParaRPr lang="en-US"/>
        </a:p>
      </dgm:t>
    </dgm:pt>
    <dgm:pt modelId="{3B01F19E-F6E7-4540-A814-B437F9C8ECCC}" type="pres">
      <dgm:prSet presAssocID="{8C412B21-FBDB-47AA-8A35-C91301EB7559}" presName="diagram" presStyleCnt="0">
        <dgm:presLayoutVars>
          <dgm:chPref val="1"/>
          <dgm:dir/>
          <dgm:animOne val="branch"/>
          <dgm:animLvl val="lvl"/>
          <dgm:resizeHandles/>
        </dgm:presLayoutVars>
      </dgm:prSet>
      <dgm:spPr/>
    </dgm:pt>
    <dgm:pt modelId="{16D30E9E-0609-4FBC-9309-5A52092083F4}" type="pres">
      <dgm:prSet presAssocID="{966677F2-B136-45D2-ADA7-5717945FB83B}" presName="root" presStyleCnt="0"/>
      <dgm:spPr/>
    </dgm:pt>
    <dgm:pt modelId="{31A41E64-12CA-4550-A7E9-C4FB582E935C}" type="pres">
      <dgm:prSet presAssocID="{966677F2-B136-45D2-ADA7-5717945FB83B}" presName="rootComposite" presStyleCnt="0"/>
      <dgm:spPr/>
    </dgm:pt>
    <dgm:pt modelId="{422A43CA-706C-4A6A-8425-2233EAE17BAC}" type="pres">
      <dgm:prSet presAssocID="{966677F2-B136-45D2-ADA7-5717945FB83B}" presName="rootText" presStyleLbl="node1" presStyleIdx="0" presStyleCnt="2" custLinFactNeighborY="-64046"/>
      <dgm:spPr/>
    </dgm:pt>
    <dgm:pt modelId="{EC1BF6D2-F011-4761-98C6-0A2C2499131E}" type="pres">
      <dgm:prSet presAssocID="{966677F2-B136-45D2-ADA7-5717945FB83B}" presName="rootConnector" presStyleLbl="node1" presStyleIdx="0" presStyleCnt="2"/>
      <dgm:spPr/>
    </dgm:pt>
    <dgm:pt modelId="{01853A37-75A8-4D2C-9E02-13C209B9E2C0}" type="pres">
      <dgm:prSet presAssocID="{966677F2-B136-45D2-ADA7-5717945FB83B}" presName="childShape" presStyleCnt="0"/>
      <dgm:spPr/>
    </dgm:pt>
    <dgm:pt modelId="{39B57126-3931-4484-B6BE-6A10FDBD7165}" type="pres">
      <dgm:prSet presAssocID="{783B9CE8-8085-42D7-89F0-D2E46E8CA43A}" presName="root" presStyleCnt="0"/>
      <dgm:spPr/>
    </dgm:pt>
    <dgm:pt modelId="{58653FB3-1DBB-4219-A0BA-549B2A4C902B}" type="pres">
      <dgm:prSet presAssocID="{783B9CE8-8085-42D7-89F0-D2E46E8CA43A}" presName="rootComposite" presStyleCnt="0"/>
      <dgm:spPr/>
    </dgm:pt>
    <dgm:pt modelId="{6171C3E7-C1A8-41ED-ADFB-2E13C5BD0023}" type="pres">
      <dgm:prSet presAssocID="{783B9CE8-8085-42D7-89F0-D2E46E8CA43A}" presName="rootText" presStyleLbl="node1" presStyleIdx="1" presStyleCnt="2" custLinFactNeighborY="-64046"/>
      <dgm:spPr/>
    </dgm:pt>
    <dgm:pt modelId="{A441EAEF-A7EB-4CDC-89D5-ED37D8F91B42}" type="pres">
      <dgm:prSet presAssocID="{783B9CE8-8085-42D7-89F0-D2E46E8CA43A}" presName="rootConnector" presStyleLbl="node1" presStyleIdx="1" presStyleCnt="2"/>
      <dgm:spPr/>
    </dgm:pt>
    <dgm:pt modelId="{4A267B87-D63A-4C9A-B059-98D62CCCD613}" type="pres">
      <dgm:prSet presAssocID="{783B9CE8-8085-42D7-89F0-D2E46E8CA43A}" presName="childShape" presStyleCnt="0"/>
      <dgm:spPr/>
    </dgm:pt>
  </dgm:ptLst>
  <dgm:cxnLst>
    <dgm:cxn modelId="{7CB8850B-8FCE-4D62-9316-ADAAD8B1B535}" srcId="{8C412B21-FBDB-47AA-8A35-C91301EB7559}" destId="{783B9CE8-8085-42D7-89F0-D2E46E8CA43A}" srcOrd="1" destOrd="0" parTransId="{D64E68A3-DADF-4E3A-8086-B8C2111D3040}" sibTransId="{7D5B01E1-2D3B-4A3C-98B9-AA28DF9D1DA2}"/>
    <dgm:cxn modelId="{C958C30D-721E-4CEE-B497-DB2F5006BE65}" type="presOf" srcId="{8C412B21-FBDB-47AA-8A35-C91301EB7559}" destId="{3B01F19E-F6E7-4540-A814-B437F9C8ECCC}" srcOrd="0" destOrd="0" presId="urn:microsoft.com/office/officeart/2005/8/layout/hierarchy3"/>
    <dgm:cxn modelId="{410EC331-08D3-4A20-9EF4-01F543BAA4E4}" type="presOf" srcId="{783B9CE8-8085-42D7-89F0-D2E46E8CA43A}" destId="{A441EAEF-A7EB-4CDC-89D5-ED37D8F91B42}" srcOrd="1" destOrd="0" presId="urn:microsoft.com/office/officeart/2005/8/layout/hierarchy3"/>
    <dgm:cxn modelId="{3370FF5D-02FD-479C-A0BC-570891B5AAE6}" srcId="{8C412B21-FBDB-47AA-8A35-C91301EB7559}" destId="{966677F2-B136-45D2-ADA7-5717945FB83B}" srcOrd="0" destOrd="0" parTransId="{D77F4FEF-55A8-458C-884F-4C5EB246131F}" sibTransId="{E3C349C9-0BBE-4A5E-931A-C99DF77E5E40}"/>
    <dgm:cxn modelId="{A90EE28A-E298-4CA0-B0A5-DC0DC59A8127}" type="presOf" srcId="{966677F2-B136-45D2-ADA7-5717945FB83B}" destId="{422A43CA-706C-4A6A-8425-2233EAE17BAC}" srcOrd="0" destOrd="0" presId="urn:microsoft.com/office/officeart/2005/8/layout/hierarchy3"/>
    <dgm:cxn modelId="{E31AD798-5B32-4D67-8CC3-3982F78E8D91}" type="presOf" srcId="{966677F2-B136-45D2-ADA7-5717945FB83B}" destId="{EC1BF6D2-F011-4761-98C6-0A2C2499131E}" srcOrd="1" destOrd="0" presId="urn:microsoft.com/office/officeart/2005/8/layout/hierarchy3"/>
    <dgm:cxn modelId="{062D02D9-B0BE-4357-86DE-0A276CDCADA4}" type="presOf" srcId="{783B9CE8-8085-42D7-89F0-D2E46E8CA43A}" destId="{6171C3E7-C1A8-41ED-ADFB-2E13C5BD0023}" srcOrd="0" destOrd="0" presId="urn:microsoft.com/office/officeart/2005/8/layout/hierarchy3"/>
    <dgm:cxn modelId="{0937EA1E-01C8-4172-8313-88ED5B1AAF72}" type="presParOf" srcId="{3B01F19E-F6E7-4540-A814-B437F9C8ECCC}" destId="{16D30E9E-0609-4FBC-9309-5A52092083F4}" srcOrd="0" destOrd="0" presId="urn:microsoft.com/office/officeart/2005/8/layout/hierarchy3"/>
    <dgm:cxn modelId="{093DD9C7-18F3-4393-A0D5-4FC4A7814B4B}" type="presParOf" srcId="{16D30E9E-0609-4FBC-9309-5A52092083F4}" destId="{31A41E64-12CA-4550-A7E9-C4FB582E935C}" srcOrd="0" destOrd="0" presId="urn:microsoft.com/office/officeart/2005/8/layout/hierarchy3"/>
    <dgm:cxn modelId="{85099716-7E33-4AEC-8308-DE045E57A74A}" type="presParOf" srcId="{31A41E64-12CA-4550-A7E9-C4FB582E935C}" destId="{422A43CA-706C-4A6A-8425-2233EAE17BAC}" srcOrd="0" destOrd="0" presId="urn:microsoft.com/office/officeart/2005/8/layout/hierarchy3"/>
    <dgm:cxn modelId="{EE3E5280-B162-4AA2-B04C-5ED67478AFB2}" type="presParOf" srcId="{31A41E64-12CA-4550-A7E9-C4FB582E935C}" destId="{EC1BF6D2-F011-4761-98C6-0A2C2499131E}" srcOrd="1" destOrd="0" presId="urn:microsoft.com/office/officeart/2005/8/layout/hierarchy3"/>
    <dgm:cxn modelId="{553244B3-A44E-4019-B925-8D525D9A3193}" type="presParOf" srcId="{16D30E9E-0609-4FBC-9309-5A52092083F4}" destId="{01853A37-75A8-4D2C-9E02-13C209B9E2C0}" srcOrd="1" destOrd="0" presId="urn:microsoft.com/office/officeart/2005/8/layout/hierarchy3"/>
    <dgm:cxn modelId="{CF6481D7-2511-4616-B6DB-7C333D3DFE25}" type="presParOf" srcId="{3B01F19E-F6E7-4540-A814-B437F9C8ECCC}" destId="{39B57126-3931-4484-B6BE-6A10FDBD7165}" srcOrd="1" destOrd="0" presId="urn:microsoft.com/office/officeart/2005/8/layout/hierarchy3"/>
    <dgm:cxn modelId="{B5CE0C33-8671-4823-A8EA-DC867748D4CF}" type="presParOf" srcId="{39B57126-3931-4484-B6BE-6A10FDBD7165}" destId="{58653FB3-1DBB-4219-A0BA-549B2A4C902B}" srcOrd="0" destOrd="0" presId="urn:microsoft.com/office/officeart/2005/8/layout/hierarchy3"/>
    <dgm:cxn modelId="{5050EA80-6BD8-46BB-A96B-263966A99A67}" type="presParOf" srcId="{58653FB3-1DBB-4219-A0BA-549B2A4C902B}" destId="{6171C3E7-C1A8-41ED-ADFB-2E13C5BD0023}" srcOrd="0" destOrd="0" presId="urn:microsoft.com/office/officeart/2005/8/layout/hierarchy3"/>
    <dgm:cxn modelId="{4F6BB94B-BF54-4A56-A10F-E2470ED6B514}" type="presParOf" srcId="{58653FB3-1DBB-4219-A0BA-549B2A4C902B}" destId="{A441EAEF-A7EB-4CDC-89D5-ED37D8F91B42}" srcOrd="1" destOrd="0" presId="urn:microsoft.com/office/officeart/2005/8/layout/hierarchy3"/>
    <dgm:cxn modelId="{E6B8BE54-3E1A-443E-8BC9-215921313251}" type="presParOf" srcId="{39B57126-3931-4484-B6BE-6A10FDBD7165}" destId="{4A267B87-D63A-4C9A-B059-98D62CCCD613}"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589CEA-67F0-4C64-8668-0622970FEC27}"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B0F2955F-7740-4522-A6FE-B6DA139B17A0}">
      <dgm:prSet/>
      <dgm:spPr/>
      <dgm:t>
        <a:bodyPr/>
        <a:lstStyle/>
        <a:p>
          <a:r>
            <a:rPr lang="en-US"/>
            <a:t>C# code files and Razor files are compiled into .NET assemblies.</a:t>
          </a:r>
        </a:p>
      </dgm:t>
    </dgm:pt>
    <dgm:pt modelId="{0307E279-2BEC-4449-B8C2-9370B40768D0}" type="parTrans" cxnId="{47D638DD-A30A-4D1A-8D8F-39D8F9F331B0}">
      <dgm:prSet/>
      <dgm:spPr/>
      <dgm:t>
        <a:bodyPr/>
        <a:lstStyle/>
        <a:p>
          <a:endParaRPr lang="en-US"/>
        </a:p>
      </dgm:t>
    </dgm:pt>
    <dgm:pt modelId="{1FA2AE9A-DD7F-4EED-986C-D9F413C30201}" type="sibTrans" cxnId="{47D638DD-A30A-4D1A-8D8F-39D8F9F331B0}">
      <dgm:prSet/>
      <dgm:spPr/>
      <dgm:t>
        <a:bodyPr/>
        <a:lstStyle/>
        <a:p>
          <a:endParaRPr lang="en-US"/>
        </a:p>
      </dgm:t>
    </dgm:pt>
    <dgm:pt modelId="{38161222-18DE-4A4A-A1D3-BDCB04F2EAA8}">
      <dgm:prSet/>
      <dgm:spPr/>
      <dgm:t>
        <a:bodyPr/>
        <a:lstStyle/>
        <a:p>
          <a:r>
            <a:rPr lang="en-US"/>
            <a:t>The assemblies and the .NET runtime are downloaded to the browser.</a:t>
          </a:r>
        </a:p>
      </dgm:t>
    </dgm:pt>
    <dgm:pt modelId="{21B74E46-1D98-4DEF-A96B-7FED366ACF52}" type="parTrans" cxnId="{F21B9D49-7DD8-4E3C-BE6F-D331CEFB2947}">
      <dgm:prSet/>
      <dgm:spPr/>
      <dgm:t>
        <a:bodyPr/>
        <a:lstStyle/>
        <a:p>
          <a:endParaRPr lang="en-US"/>
        </a:p>
      </dgm:t>
    </dgm:pt>
    <dgm:pt modelId="{74072260-7A46-463A-B2C6-2F02100F3AA3}" type="sibTrans" cxnId="{F21B9D49-7DD8-4E3C-BE6F-D331CEFB2947}">
      <dgm:prSet/>
      <dgm:spPr/>
      <dgm:t>
        <a:bodyPr/>
        <a:lstStyle/>
        <a:p>
          <a:endParaRPr lang="en-US"/>
        </a:p>
      </dgm:t>
    </dgm:pt>
    <dgm:pt modelId="{51BCE0E1-6509-4047-905C-B22275CD5570}">
      <dgm:prSet/>
      <dgm:spPr/>
      <dgm:t>
        <a:bodyPr/>
        <a:lstStyle/>
        <a:p>
          <a:r>
            <a:rPr lang="en-US" dirty="0"/>
            <a:t>Blazor WebAssembly bootstraps the .NET runtime and loads the assemblies for the app.</a:t>
          </a:r>
        </a:p>
      </dgm:t>
    </dgm:pt>
    <dgm:pt modelId="{0DACDB20-2744-4852-ADB6-88F064EF02F6}" type="parTrans" cxnId="{1BCE7E61-3BF9-41EA-9CC8-14B2BE0367F0}">
      <dgm:prSet/>
      <dgm:spPr/>
      <dgm:t>
        <a:bodyPr/>
        <a:lstStyle/>
        <a:p>
          <a:endParaRPr lang="en-US"/>
        </a:p>
      </dgm:t>
    </dgm:pt>
    <dgm:pt modelId="{ACFA8BD2-390A-4A24-BFEC-380E92721888}" type="sibTrans" cxnId="{1BCE7E61-3BF9-41EA-9CC8-14B2BE0367F0}">
      <dgm:prSet/>
      <dgm:spPr/>
      <dgm:t>
        <a:bodyPr/>
        <a:lstStyle/>
        <a:p>
          <a:endParaRPr lang="en-US"/>
        </a:p>
      </dgm:t>
    </dgm:pt>
    <dgm:pt modelId="{46602953-2B0D-4FFF-B119-3C68AD23D0A0}">
      <dgm:prSet/>
      <dgm:spPr/>
      <dgm:t>
        <a:bodyPr/>
        <a:lstStyle/>
        <a:p>
          <a:r>
            <a:rPr lang="en-US" dirty="0"/>
            <a:t>Blazor WebAssembly runtime uses JavaScript interop to handle DOM manipulation.</a:t>
          </a:r>
        </a:p>
      </dgm:t>
    </dgm:pt>
    <dgm:pt modelId="{C5BA0432-A604-42E5-BD1E-D4AA6D6AA230}" type="parTrans" cxnId="{7244D7C7-24D4-41B9-B7A6-6903B0F0B975}">
      <dgm:prSet/>
      <dgm:spPr/>
      <dgm:t>
        <a:bodyPr/>
        <a:lstStyle/>
        <a:p>
          <a:endParaRPr lang="en-US"/>
        </a:p>
      </dgm:t>
    </dgm:pt>
    <dgm:pt modelId="{1B204307-F1E1-4362-B230-702FD7F60956}" type="sibTrans" cxnId="{7244D7C7-24D4-41B9-B7A6-6903B0F0B975}">
      <dgm:prSet/>
      <dgm:spPr/>
      <dgm:t>
        <a:bodyPr/>
        <a:lstStyle/>
        <a:p>
          <a:endParaRPr lang="en-US"/>
        </a:p>
      </dgm:t>
    </dgm:pt>
    <dgm:pt modelId="{CD4FCD58-D5B4-4EDA-8CAD-C5978BA30BBF}" type="pres">
      <dgm:prSet presAssocID="{AE589CEA-67F0-4C64-8668-0622970FEC27}" presName="linearFlow" presStyleCnt="0">
        <dgm:presLayoutVars>
          <dgm:resizeHandles val="exact"/>
        </dgm:presLayoutVars>
      </dgm:prSet>
      <dgm:spPr/>
    </dgm:pt>
    <dgm:pt modelId="{D78BD947-F841-4FB8-9711-094253F23B7A}" type="pres">
      <dgm:prSet presAssocID="{B0F2955F-7740-4522-A6FE-B6DA139B17A0}" presName="node" presStyleLbl="node1" presStyleIdx="0" presStyleCnt="4">
        <dgm:presLayoutVars>
          <dgm:bulletEnabled val="1"/>
        </dgm:presLayoutVars>
      </dgm:prSet>
      <dgm:spPr/>
    </dgm:pt>
    <dgm:pt modelId="{B886F066-D5DE-4589-9EEF-7CC80DD3A2B0}" type="pres">
      <dgm:prSet presAssocID="{1FA2AE9A-DD7F-4EED-986C-D9F413C30201}" presName="sibTrans" presStyleLbl="sibTrans2D1" presStyleIdx="0" presStyleCnt="3"/>
      <dgm:spPr/>
    </dgm:pt>
    <dgm:pt modelId="{D10BD571-8B60-4106-9933-0831A0F15FC8}" type="pres">
      <dgm:prSet presAssocID="{1FA2AE9A-DD7F-4EED-986C-D9F413C30201}" presName="connectorText" presStyleLbl="sibTrans2D1" presStyleIdx="0" presStyleCnt="3"/>
      <dgm:spPr/>
    </dgm:pt>
    <dgm:pt modelId="{4BAF7FF2-48F8-4E9B-B193-E595B471A4C2}" type="pres">
      <dgm:prSet presAssocID="{38161222-18DE-4A4A-A1D3-BDCB04F2EAA8}" presName="node" presStyleLbl="node1" presStyleIdx="1" presStyleCnt="4">
        <dgm:presLayoutVars>
          <dgm:bulletEnabled val="1"/>
        </dgm:presLayoutVars>
      </dgm:prSet>
      <dgm:spPr/>
    </dgm:pt>
    <dgm:pt modelId="{C428939E-75FA-4A7E-8381-3C0A5F103389}" type="pres">
      <dgm:prSet presAssocID="{74072260-7A46-463A-B2C6-2F02100F3AA3}" presName="sibTrans" presStyleLbl="sibTrans2D1" presStyleIdx="1" presStyleCnt="3"/>
      <dgm:spPr/>
    </dgm:pt>
    <dgm:pt modelId="{D6B9A7C7-960F-4B03-BCDB-1FFAB178F1AF}" type="pres">
      <dgm:prSet presAssocID="{74072260-7A46-463A-B2C6-2F02100F3AA3}" presName="connectorText" presStyleLbl="sibTrans2D1" presStyleIdx="1" presStyleCnt="3"/>
      <dgm:spPr/>
    </dgm:pt>
    <dgm:pt modelId="{35E643A2-DFF5-4319-95EC-4F17AB0AF66B}" type="pres">
      <dgm:prSet presAssocID="{51BCE0E1-6509-4047-905C-B22275CD5570}" presName="node" presStyleLbl="node1" presStyleIdx="2" presStyleCnt="4">
        <dgm:presLayoutVars>
          <dgm:bulletEnabled val="1"/>
        </dgm:presLayoutVars>
      </dgm:prSet>
      <dgm:spPr/>
    </dgm:pt>
    <dgm:pt modelId="{96EDB957-A25C-40A8-A822-551E7A8E4F6E}" type="pres">
      <dgm:prSet presAssocID="{ACFA8BD2-390A-4A24-BFEC-380E92721888}" presName="sibTrans" presStyleLbl="sibTrans2D1" presStyleIdx="2" presStyleCnt="3"/>
      <dgm:spPr/>
    </dgm:pt>
    <dgm:pt modelId="{3E617A9A-AD00-4EC8-8A1C-B6DFA4507B74}" type="pres">
      <dgm:prSet presAssocID="{ACFA8BD2-390A-4A24-BFEC-380E92721888}" presName="connectorText" presStyleLbl="sibTrans2D1" presStyleIdx="2" presStyleCnt="3"/>
      <dgm:spPr/>
    </dgm:pt>
    <dgm:pt modelId="{5CA32362-A900-4DAD-9951-E799BC92F91D}" type="pres">
      <dgm:prSet presAssocID="{46602953-2B0D-4FFF-B119-3C68AD23D0A0}" presName="node" presStyleLbl="node1" presStyleIdx="3" presStyleCnt="4" custLinFactNeighborY="-8574">
        <dgm:presLayoutVars>
          <dgm:bulletEnabled val="1"/>
        </dgm:presLayoutVars>
      </dgm:prSet>
      <dgm:spPr/>
    </dgm:pt>
  </dgm:ptLst>
  <dgm:cxnLst>
    <dgm:cxn modelId="{C8D31707-CEE4-4207-BB0E-919265A2D02E}" type="presOf" srcId="{ACFA8BD2-390A-4A24-BFEC-380E92721888}" destId="{3E617A9A-AD00-4EC8-8A1C-B6DFA4507B74}" srcOrd="1" destOrd="0" presId="urn:microsoft.com/office/officeart/2005/8/layout/process2"/>
    <dgm:cxn modelId="{1BCE7E61-3BF9-41EA-9CC8-14B2BE0367F0}" srcId="{AE589CEA-67F0-4C64-8668-0622970FEC27}" destId="{51BCE0E1-6509-4047-905C-B22275CD5570}" srcOrd="2" destOrd="0" parTransId="{0DACDB20-2744-4852-ADB6-88F064EF02F6}" sibTransId="{ACFA8BD2-390A-4A24-BFEC-380E92721888}"/>
    <dgm:cxn modelId="{9AB62344-AAC2-436F-B2FB-E0735944C955}" type="presOf" srcId="{1FA2AE9A-DD7F-4EED-986C-D9F413C30201}" destId="{B886F066-D5DE-4589-9EEF-7CC80DD3A2B0}" srcOrd="0" destOrd="0" presId="urn:microsoft.com/office/officeart/2005/8/layout/process2"/>
    <dgm:cxn modelId="{B9954868-1552-474C-A40E-AB949F91985A}" type="presOf" srcId="{1FA2AE9A-DD7F-4EED-986C-D9F413C30201}" destId="{D10BD571-8B60-4106-9933-0831A0F15FC8}" srcOrd="1" destOrd="0" presId="urn:microsoft.com/office/officeart/2005/8/layout/process2"/>
    <dgm:cxn modelId="{F21B9D49-7DD8-4E3C-BE6F-D331CEFB2947}" srcId="{AE589CEA-67F0-4C64-8668-0622970FEC27}" destId="{38161222-18DE-4A4A-A1D3-BDCB04F2EAA8}" srcOrd="1" destOrd="0" parTransId="{21B74E46-1D98-4DEF-A96B-7FED366ACF52}" sibTransId="{74072260-7A46-463A-B2C6-2F02100F3AA3}"/>
    <dgm:cxn modelId="{DA81916B-B1DB-4A49-92A4-C1C787E19DB1}" type="presOf" srcId="{51BCE0E1-6509-4047-905C-B22275CD5570}" destId="{35E643A2-DFF5-4319-95EC-4F17AB0AF66B}" srcOrd="0" destOrd="0" presId="urn:microsoft.com/office/officeart/2005/8/layout/process2"/>
    <dgm:cxn modelId="{0D88816D-95DF-430A-9287-4728052BCEE7}" type="presOf" srcId="{ACFA8BD2-390A-4A24-BFEC-380E92721888}" destId="{96EDB957-A25C-40A8-A822-551E7A8E4F6E}" srcOrd="0" destOrd="0" presId="urn:microsoft.com/office/officeart/2005/8/layout/process2"/>
    <dgm:cxn modelId="{D65C7A81-D32E-4BF5-BEFE-14D3F050AEDC}" type="presOf" srcId="{B0F2955F-7740-4522-A6FE-B6DA139B17A0}" destId="{D78BD947-F841-4FB8-9711-094253F23B7A}" srcOrd="0" destOrd="0" presId="urn:microsoft.com/office/officeart/2005/8/layout/process2"/>
    <dgm:cxn modelId="{0CA5398E-D6BA-4B6C-994D-D9CEC43466FC}" type="presOf" srcId="{46602953-2B0D-4FFF-B119-3C68AD23D0A0}" destId="{5CA32362-A900-4DAD-9951-E799BC92F91D}" srcOrd="0" destOrd="0" presId="urn:microsoft.com/office/officeart/2005/8/layout/process2"/>
    <dgm:cxn modelId="{08C6CD98-91A0-447A-828A-398E01D0072E}" type="presOf" srcId="{74072260-7A46-463A-B2C6-2F02100F3AA3}" destId="{D6B9A7C7-960F-4B03-BCDB-1FFAB178F1AF}" srcOrd="1" destOrd="0" presId="urn:microsoft.com/office/officeart/2005/8/layout/process2"/>
    <dgm:cxn modelId="{7244D7C7-24D4-41B9-B7A6-6903B0F0B975}" srcId="{AE589CEA-67F0-4C64-8668-0622970FEC27}" destId="{46602953-2B0D-4FFF-B119-3C68AD23D0A0}" srcOrd="3" destOrd="0" parTransId="{C5BA0432-A604-42E5-BD1E-D4AA6D6AA230}" sibTransId="{1B204307-F1E1-4362-B230-702FD7F60956}"/>
    <dgm:cxn modelId="{716E6AD8-A97F-4874-9E58-64BB99B8C9ED}" type="presOf" srcId="{38161222-18DE-4A4A-A1D3-BDCB04F2EAA8}" destId="{4BAF7FF2-48F8-4E9B-B193-E595B471A4C2}" srcOrd="0" destOrd="0" presId="urn:microsoft.com/office/officeart/2005/8/layout/process2"/>
    <dgm:cxn modelId="{47D638DD-A30A-4D1A-8D8F-39D8F9F331B0}" srcId="{AE589CEA-67F0-4C64-8668-0622970FEC27}" destId="{B0F2955F-7740-4522-A6FE-B6DA139B17A0}" srcOrd="0" destOrd="0" parTransId="{0307E279-2BEC-4449-B8C2-9370B40768D0}" sibTransId="{1FA2AE9A-DD7F-4EED-986C-D9F413C30201}"/>
    <dgm:cxn modelId="{3DF28FEB-BA64-4A60-A6A4-58D6AC483951}" type="presOf" srcId="{AE589CEA-67F0-4C64-8668-0622970FEC27}" destId="{CD4FCD58-D5B4-4EDA-8CAD-C5978BA30BBF}" srcOrd="0" destOrd="0" presId="urn:microsoft.com/office/officeart/2005/8/layout/process2"/>
    <dgm:cxn modelId="{1D3D3AEF-18FA-419D-BE58-174775067BF9}" type="presOf" srcId="{74072260-7A46-463A-B2C6-2F02100F3AA3}" destId="{C428939E-75FA-4A7E-8381-3C0A5F103389}" srcOrd="0" destOrd="0" presId="urn:microsoft.com/office/officeart/2005/8/layout/process2"/>
    <dgm:cxn modelId="{3A234041-DED5-4E9E-BF7F-BCAA0A38E636}" type="presParOf" srcId="{CD4FCD58-D5B4-4EDA-8CAD-C5978BA30BBF}" destId="{D78BD947-F841-4FB8-9711-094253F23B7A}" srcOrd="0" destOrd="0" presId="urn:microsoft.com/office/officeart/2005/8/layout/process2"/>
    <dgm:cxn modelId="{BC60C20C-DFD4-4DE9-9D19-A4201D5B3A1F}" type="presParOf" srcId="{CD4FCD58-D5B4-4EDA-8CAD-C5978BA30BBF}" destId="{B886F066-D5DE-4589-9EEF-7CC80DD3A2B0}" srcOrd="1" destOrd="0" presId="urn:microsoft.com/office/officeart/2005/8/layout/process2"/>
    <dgm:cxn modelId="{9027A5E2-6DE3-44EF-8186-16C9A09038CF}" type="presParOf" srcId="{B886F066-D5DE-4589-9EEF-7CC80DD3A2B0}" destId="{D10BD571-8B60-4106-9933-0831A0F15FC8}" srcOrd="0" destOrd="0" presId="urn:microsoft.com/office/officeart/2005/8/layout/process2"/>
    <dgm:cxn modelId="{76BA1604-3CB2-4B32-8CE4-850E91EB77B2}" type="presParOf" srcId="{CD4FCD58-D5B4-4EDA-8CAD-C5978BA30BBF}" destId="{4BAF7FF2-48F8-4E9B-B193-E595B471A4C2}" srcOrd="2" destOrd="0" presId="urn:microsoft.com/office/officeart/2005/8/layout/process2"/>
    <dgm:cxn modelId="{7A8C25D9-6FE4-469C-8000-32627211EB0C}" type="presParOf" srcId="{CD4FCD58-D5B4-4EDA-8CAD-C5978BA30BBF}" destId="{C428939E-75FA-4A7E-8381-3C0A5F103389}" srcOrd="3" destOrd="0" presId="urn:microsoft.com/office/officeart/2005/8/layout/process2"/>
    <dgm:cxn modelId="{EB991B0E-17B5-4945-8EAE-E3E795C4E2E5}" type="presParOf" srcId="{C428939E-75FA-4A7E-8381-3C0A5F103389}" destId="{D6B9A7C7-960F-4B03-BCDB-1FFAB178F1AF}" srcOrd="0" destOrd="0" presId="urn:microsoft.com/office/officeart/2005/8/layout/process2"/>
    <dgm:cxn modelId="{DFFB4AAC-07D0-42DF-A06D-8986AB4B20EE}" type="presParOf" srcId="{CD4FCD58-D5B4-4EDA-8CAD-C5978BA30BBF}" destId="{35E643A2-DFF5-4319-95EC-4F17AB0AF66B}" srcOrd="4" destOrd="0" presId="urn:microsoft.com/office/officeart/2005/8/layout/process2"/>
    <dgm:cxn modelId="{43E93E40-2C6B-48F9-B119-793F802C2481}" type="presParOf" srcId="{CD4FCD58-D5B4-4EDA-8CAD-C5978BA30BBF}" destId="{96EDB957-A25C-40A8-A822-551E7A8E4F6E}" srcOrd="5" destOrd="0" presId="urn:microsoft.com/office/officeart/2005/8/layout/process2"/>
    <dgm:cxn modelId="{6AE66BB3-C785-4954-8CDA-C9ED92814BAC}" type="presParOf" srcId="{96EDB957-A25C-40A8-A822-551E7A8E4F6E}" destId="{3E617A9A-AD00-4EC8-8A1C-B6DFA4507B74}" srcOrd="0" destOrd="0" presId="urn:microsoft.com/office/officeart/2005/8/layout/process2"/>
    <dgm:cxn modelId="{67ECA998-7BF5-48ED-AD9D-0C43EC2C6554}" type="presParOf" srcId="{CD4FCD58-D5B4-4EDA-8CAD-C5978BA30BBF}" destId="{5CA32362-A900-4DAD-9951-E799BC92F91D}"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F60AA9-3AD4-4EFF-B672-4C1233DBB2C8}"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98FD6514-B44D-437F-8FA6-829CCCFCCD73}">
      <dgm:prSet/>
      <dgm:spPr/>
      <dgm:t>
        <a:bodyPr/>
        <a:lstStyle/>
        <a:p>
          <a:r>
            <a:rPr lang="en-US" dirty="0"/>
            <a:t>.NET Core 5 SDK</a:t>
          </a:r>
        </a:p>
      </dgm:t>
    </dgm:pt>
    <dgm:pt modelId="{8B396FF7-4C72-4207-BB64-09DB92C4D388}" type="parTrans" cxnId="{6B07EB86-61FB-4926-B348-B6AB930E56AB}">
      <dgm:prSet/>
      <dgm:spPr/>
      <dgm:t>
        <a:bodyPr/>
        <a:lstStyle/>
        <a:p>
          <a:endParaRPr lang="en-US"/>
        </a:p>
      </dgm:t>
    </dgm:pt>
    <dgm:pt modelId="{D28419BA-1D6B-4BA7-B76D-41E4DB19D482}" type="sibTrans" cxnId="{6B07EB86-61FB-4926-B348-B6AB930E56AB}">
      <dgm:prSet/>
      <dgm:spPr/>
      <dgm:t>
        <a:bodyPr/>
        <a:lstStyle/>
        <a:p>
          <a:endParaRPr lang="en-US"/>
        </a:p>
      </dgm:t>
    </dgm:pt>
    <dgm:pt modelId="{48A03DD8-A774-471E-A7FD-53F0B14727A9}">
      <dgm:prSet/>
      <dgm:spPr/>
      <dgm:t>
        <a:bodyPr/>
        <a:lstStyle/>
        <a:p>
          <a:r>
            <a:rPr lang="en-US" dirty="0"/>
            <a:t>Blazor WebAssembly template</a:t>
          </a:r>
        </a:p>
      </dgm:t>
    </dgm:pt>
    <dgm:pt modelId="{638FDCE0-084D-4734-8EDE-A7653EE92957}" type="parTrans" cxnId="{7176E28D-B234-49E2-945D-B3C6ACA10C9E}">
      <dgm:prSet/>
      <dgm:spPr/>
      <dgm:t>
        <a:bodyPr/>
        <a:lstStyle/>
        <a:p>
          <a:endParaRPr lang="en-US"/>
        </a:p>
      </dgm:t>
    </dgm:pt>
    <dgm:pt modelId="{27BE9D8C-0A7B-4CD8-BE38-24D7E81352F5}" type="sibTrans" cxnId="{7176E28D-B234-49E2-945D-B3C6ACA10C9E}">
      <dgm:prSet/>
      <dgm:spPr/>
      <dgm:t>
        <a:bodyPr/>
        <a:lstStyle/>
        <a:p>
          <a:endParaRPr lang="en-US"/>
        </a:p>
      </dgm:t>
    </dgm:pt>
    <dgm:pt modelId="{38A8AD92-AA1D-42B2-829A-99BD20D1498C}">
      <dgm:prSet/>
      <dgm:spPr/>
      <dgm:t>
        <a:bodyPr/>
        <a:lstStyle/>
        <a:p>
          <a:pPr>
            <a:buNone/>
          </a:pPr>
          <a:r>
            <a:rPr lang="en-US" sz="2000" dirty="0"/>
            <a:t>From command line run the following</a:t>
          </a:r>
        </a:p>
      </dgm:t>
    </dgm:pt>
    <dgm:pt modelId="{AC7BD122-6665-48A3-A6CD-222A0299F7B8}" type="parTrans" cxnId="{4433B215-94BD-4BDE-8E9B-41544A470E6D}">
      <dgm:prSet/>
      <dgm:spPr/>
      <dgm:t>
        <a:bodyPr/>
        <a:lstStyle/>
        <a:p>
          <a:endParaRPr lang="en-US"/>
        </a:p>
      </dgm:t>
    </dgm:pt>
    <dgm:pt modelId="{255F89DC-4D88-44F5-BC6A-8A8D8EC29A89}" type="sibTrans" cxnId="{4433B215-94BD-4BDE-8E9B-41544A470E6D}">
      <dgm:prSet/>
      <dgm:spPr/>
      <dgm:t>
        <a:bodyPr/>
        <a:lstStyle/>
        <a:p>
          <a:endParaRPr lang="en-US"/>
        </a:p>
      </dgm:t>
    </dgm:pt>
    <dgm:pt modelId="{2786517A-626A-4ABF-9290-05FA03EA5CFB}">
      <dgm:prSet custT="1"/>
      <dgm:spPr/>
      <dgm:t>
        <a:bodyPr/>
        <a:lstStyle/>
        <a:p>
          <a:pPr>
            <a:buNone/>
          </a:pPr>
          <a:r>
            <a:rPr lang="en-US" sz="1400" b="0" dirty="0">
              <a:latin typeface="Courier New" panose="02070309020205020404" pitchFamily="49" charset="0"/>
              <a:cs typeface="Courier New" panose="02070309020205020404" pitchFamily="49" charset="0"/>
            </a:rPr>
            <a:t>dotnet new -</a:t>
          </a:r>
          <a:r>
            <a:rPr lang="en-US" sz="1400" b="0" dirty="0" err="1">
              <a:latin typeface="Courier New" panose="02070309020205020404" pitchFamily="49" charset="0"/>
              <a:cs typeface="Courier New" panose="02070309020205020404" pitchFamily="49" charset="0"/>
            </a:rPr>
            <a:t>i</a:t>
          </a:r>
          <a:r>
            <a:rPr lang="en-US" sz="1400" b="0" dirty="0">
              <a:latin typeface="Courier New" panose="02070309020205020404" pitchFamily="49" charset="0"/>
              <a:cs typeface="Courier New" panose="02070309020205020404" pitchFamily="49" charset="0"/>
            </a:rPr>
            <a:t> </a:t>
          </a:r>
          <a:r>
            <a:rPr lang="en-US" sz="1400" b="0" dirty="0" err="1">
              <a:latin typeface="Courier New" panose="02070309020205020404" pitchFamily="49" charset="0"/>
              <a:cs typeface="Courier New" panose="02070309020205020404" pitchFamily="49" charset="0"/>
            </a:rPr>
            <a:t>Microsoft.AspNetCore.Blazor.Templates</a:t>
          </a:r>
          <a:r>
            <a:rPr lang="en-US" sz="1400" b="0" dirty="0">
              <a:latin typeface="Courier New" panose="02070309020205020404" pitchFamily="49" charset="0"/>
              <a:cs typeface="Courier New" panose="02070309020205020404" pitchFamily="49" charset="0"/>
            </a:rPr>
            <a:t>::3.1.0-preview4.19579.2</a:t>
          </a:r>
        </a:p>
      </dgm:t>
    </dgm:pt>
    <dgm:pt modelId="{22DE54E3-ECC3-4421-9395-79FC1B668098}" type="parTrans" cxnId="{A29C2AE9-8CEB-4C40-B886-F1032AADFEDB}">
      <dgm:prSet/>
      <dgm:spPr/>
      <dgm:t>
        <a:bodyPr/>
        <a:lstStyle/>
        <a:p>
          <a:endParaRPr lang="en-US"/>
        </a:p>
      </dgm:t>
    </dgm:pt>
    <dgm:pt modelId="{E526C62A-F92A-4DBA-ADAC-C74CB5A8353F}" type="sibTrans" cxnId="{A29C2AE9-8CEB-4C40-B886-F1032AADFEDB}">
      <dgm:prSet/>
      <dgm:spPr/>
      <dgm:t>
        <a:bodyPr/>
        <a:lstStyle/>
        <a:p>
          <a:endParaRPr lang="en-US"/>
        </a:p>
      </dgm:t>
    </dgm:pt>
    <dgm:pt modelId="{5509DA11-0447-42DD-AEB1-7E413CC1274C}">
      <dgm:prSet/>
      <dgm:spPr/>
      <dgm:t>
        <a:bodyPr/>
        <a:lstStyle/>
        <a:p>
          <a:r>
            <a:rPr lang="en-US" dirty="0"/>
            <a:t>Visual Studio 2019 (v16.3.0+)</a:t>
          </a:r>
        </a:p>
      </dgm:t>
    </dgm:pt>
    <dgm:pt modelId="{361C6D82-6893-454C-B593-972064895C27}" type="parTrans" cxnId="{C468D4D6-C261-4490-97B3-5EB2F0259A82}">
      <dgm:prSet/>
      <dgm:spPr/>
      <dgm:t>
        <a:bodyPr/>
        <a:lstStyle/>
        <a:p>
          <a:endParaRPr lang="en-US"/>
        </a:p>
      </dgm:t>
    </dgm:pt>
    <dgm:pt modelId="{E0CC3231-723C-47F2-B8F0-A64CFF7E8FD5}" type="sibTrans" cxnId="{C468D4D6-C261-4490-97B3-5EB2F0259A82}">
      <dgm:prSet/>
      <dgm:spPr/>
      <dgm:t>
        <a:bodyPr/>
        <a:lstStyle/>
        <a:p>
          <a:endParaRPr lang="en-US"/>
        </a:p>
      </dgm:t>
    </dgm:pt>
    <dgm:pt modelId="{3B36D398-CF12-4688-BF3E-DD1AA501F203}">
      <dgm:prSet/>
      <dgm:spPr/>
      <dgm:t>
        <a:bodyPr/>
        <a:lstStyle/>
        <a:p>
          <a:r>
            <a:rPr lang="en-US" dirty="0">
              <a:hlinkClick xmlns:r="http://schemas.openxmlformats.org/officeDocument/2006/relationships" r:id="rId1"/>
            </a:rPr>
            <a:t>https://docs.microsoft.com/en-us/visualstudio/releases/2019/release-notes-v16.3#16.3.0</a:t>
          </a:r>
          <a:endParaRPr lang="en-US" dirty="0"/>
        </a:p>
      </dgm:t>
    </dgm:pt>
    <dgm:pt modelId="{4F5DB674-B8E0-4AFB-A014-0EDB55505E40}" type="parTrans" cxnId="{B7737373-F2C8-49CD-8467-ABAAC7176F8E}">
      <dgm:prSet/>
      <dgm:spPr/>
      <dgm:t>
        <a:bodyPr/>
        <a:lstStyle/>
        <a:p>
          <a:endParaRPr lang="en-US"/>
        </a:p>
      </dgm:t>
    </dgm:pt>
    <dgm:pt modelId="{8A4F65AA-C11F-418E-BD27-9AB3CAC8745B}" type="sibTrans" cxnId="{B7737373-F2C8-49CD-8467-ABAAC7176F8E}">
      <dgm:prSet/>
      <dgm:spPr/>
      <dgm:t>
        <a:bodyPr/>
        <a:lstStyle/>
        <a:p>
          <a:endParaRPr lang="en-US"/>
        </a:p>
      </dgm:t>
    </dgm:pt>
    <dgm:pt modelId="{48719AE2-7150-4006-BA33-3134DF3F010E}">
      <dgm:prSet/>
      <dgm:spPr/>
      <dgm:t>
        <a:bodyPr/>
        <a:lstStyle/>
        <a:p>
          <a:r>
            <a:rPr lang="en-US" dirty="0"/>
            <a:t>https://dotnet.microsoft.com/download/dotnet-core/5</a:t>
          </a:r>
        </a:p>
      </dgm:t>
    </dgm:pt>
    <dgm:pt modelId="{94F28103-D031-4B0B-91DA-6B0F96E7DF85}" type="parTrans" cxnId="{0EF19847-FD87-4B14-ABAE-6B51D24AD3A2}">
      <dgm:prSet/>
      <dgm:spPr/>
      <dgm:t>
        <a:bodyPr/>
        <a:lstStyle/>
        <a:p>
          <a:endParaRPr lang="en-US"/>
        </a:p>
      </dgm:t>
    </dgm:pt>
    <dgm:pt modelId="{03038512-8F77-49F9-9F24-D0A227E56356}" type="sibTrans" cxnId="{0EF19847-FD87-4B14-ABAE-6B51D24AD3A2}">
      <dgm:prSet/>
      <dgm:spPr/>
      <dgm:t>
        <a:bodyPr/>
        <a:lstStyle/>
        <a:p>
          <a:endParaRPr lang="en-US"/>
        </a:p>
      </dgm:t>
    </dgm:pt>
    <dgm:pt modelId="{B937E901-E461-457C-A8A3-143112239395}" type="pres">
      <dgm:prSet presAssocID="{27F60AA9-3AD4-4EFF-B672-4C1233DBB2C8}" presName="Name0" presStyleCnt="0">
        <dgm:presLayoutVars>
          <dgm:dir/>
          <dgm:animLvl val="lvl"/>
          <dgm:resizeHandles val="exact"/>
        </dgm:presLayoutVars>
      </dgm:prSet>
      <dgm:spPr/>
    </dgm:pt>
    <dgm:pt modelId="{637AB892-9EAA-4229-8B11-D478D77D8ADB}" type="pres">
      <dgm:prSet presAssocID="{98FD6514-B44D-437F-8FA6-829CCCFCCD73}" presName="linNode" presStyleCnt="0"/>
      <dgm:spPr/>
    </dgm:pt>
    <dgm:pt modelId="{29E4B53C-CC78-40C2-8205-A8A111E8C63B}" type="pres">
      <dgm:prSet presAssocID="{98FD6514-B44D-437F-8FA6-829CCCFCCD73}" presName="parentText" presStyleLbl="alignNode1" presStyleIdx="0" presStyleCnt="3">
        <dgm:presLayoutVars>
          <dgm:chMax val="1"/>
          <dgm:bulletEnabled/>
        </dgm:presLayoutVars>
      </dgm:prSet>
      <dgm:spPr/>
    </dgm:pt>
    <dgm:pt modelId="{47939FBE-7609-4D6F-BBED-572AA82E81DA}" type="pres">
      <dgm:prSet presAssocID="{98FD6514-B44D-437F-8FA6-829CCCFCCD73}" presName="descendantText" presStyleLbl="alignAccFollowNode1" presStyleIdx="0" presStyleCnt="3">
        <dgm:presLayoutVars>
          <dgm:bulletEnabled/>
        </dgm:presLayoutVars>
      </dgm:prSet>
      <dgm:spPr/>
    </dgm:pt>
    <dgm:pt modelId="{B4335B8F-6445-4D9C-A459-5B9E3F43C668}" type="pres">
      <dgm:prSet presAssocID="{D28419BA-1D6B-4BA7-B76D-41E4DB19D482}" presName="sp" presStyleCnt="0"/>
      <dgm:spPr/>
    </dgm:pt>
    <dgm:pt modelId="{BBD59D6C-A832-4B6E-BBBC-EB9CCACBB603}" type="pres">
      <dgm:prSet presAssocID="{48A03DD8-A774-471E-A7FD-53F0B14727A9}" presName="linNode" presStyleCnt="0"/>
      <dgm:spPr/>
    </dgm:pt>
    <dgm:pt modelId="{0203504B-57E6-4257-8E7B-54CDFC6D2945}" type="pres">
      <dgm:prSet presAssocID="{48A03DD8-A774-471E-A7FD-53F0B14727A9}" presName="parentText" presStyleLbl="alignNode1" presStyleIdx="1" presStyleCnt="3">
        <dgm:presLayoutVars>
          <dgm:chMax val="1"/>
          <dgm:bulletEnabled/>
        </dgm:presLayoutVars>
      </dgm:prSet>
      <dgm:spPr/>
    </dgm:pt>
    <dgm:pt modelId="{B34C3FC9-0054-4DF9-A3B4-2219BB99136D}" type="pres">
      <dgm:prSet presAssocID="{48A03DD8-A774-471E-A7FD-53F0B14727A9}" presName="descendantText" presStyleLbl="alignAccFollowNode1" presStyleIdx="1" presStyleCnt="3">
        <dgm:presLayoutVars>
          <dgm:bulletEnabled/>
        </dgm:presLayoutVars>
      </dgm:prSet>
      <dgm:spPr/>
    </dgm:pt>
    <dgm:pt modelId="{E7200130-612E-421F-809A-4F3894ECC389}" type="pres">
      <dgm:prSet presAssocID="{27BE9D8C-0A7B-4CD8-BE38-24D7E81352F5}" presName="sp" presStyleCnt="0"/>
      <dgm:spPr/>
    </dgm:pt>
    <dgm:pt modelId="{695D4FBA-49C1-4D89-9DBF-635D6D2F070C}" type="pres">
      <dgm:prSet presAssocID="{5509DA11-0447-42DD-AEB1-7E413CC1274C}" presName="linNode" presStyleCnt="0"/>
      <dgm:spPr/>
    </dgm:pt>
    <dgm:pt modelId="{B3C8116F-D741-43B5-8993-245C5F292777}" type="pres">
      <dgm:prSet presAssocID="{5509DA11-0447-42DD-AEB1-7E413CC1274C}" presName="parentText" presStyleLbl="alignNode1" presStyleIdx="2" presStyleCnt="3">
        <dgm:presLayoutVars>
          <dgm:chMax val="1"/>
          <dgm:bulletEnabled/>
        </dgm:presLayoutVars>
      </dgm:prSet>
      <dgm:spPr/>
    </dgm:pt>
    <dgm:pt modelId="{5B6BF3BF-19FD-4FB4-B956-D9C30903EC52}" type="pres">
      <dgm:prSet presAssocID="{5509DA11-0447-42DD-AEB1-7E413CC1274C}" presName="descendantText" presStyleLbl="alignAccFollowNode1" presStyleIdx="2" presStyleCnt="3">
        <dgm:presLayoutVars>
          <dgm:bulletEnabled/>
        </dgm:presLayoutVars>
      </dgm:prSet>
      <dgm:spPr/>
    </dgm:pt>
  </dgm:ptLst>
  <dgm:cxnLst>
    <dgm:cxn modelId="{4433B215-94BD-4BDE-8E9B-41544A470E6D}" srcId="{48A03DD8-A774-471E-A7FD-53F0B14727A9}" destId="{38A8AD92-AA1D-42B2-829A-99BD20D1498C}" srcOrd="0" destOrd="0" parTransId="{AC7BD122-6665-48A3-A6CD-222A0299F7B8}" sibTransId="{255F89DC-4D88-44F5-BC6A-8A8D8EC29A89}"/>
    <dgm:cxn modelId="{59A28E28-7F9C-4A9C-9BFF-DA3BFD863F83}" type="presOf" srcId="{38A8AD92-AA1D-42B2-829A-99BD20D1498C}" destId="{B34C3FC9-0054-4DF9-A3B4-2219BB99136D}" srcOrd="0" destOrd="0" presId="urn:microsoft.com/office/officeart/2016/7/layout/VerticalSolidActionList"/>
    <dgm:cxn modelId="{75FE4634-987D-47F7-B5B3-12DDB4D0BD2A}" type="presOf" srcId="{98FD6514-B44D-437F-8FA6-829CCCFCCD73}" destId="{29E4B53C-CC78-40C2-8205-A8A111E8C63B}" srcOrd="0" destOrd="0" presId="urn:microsoft.com/office/officeart/2016/7/layout/VerticalSolidActionList"/>
    <dgm:cxn modelId="{6D600A37-45D7-485F-8746-9DBBE1325B09}" type="presOf" srcId="{27F60AA9-3AD4-4EFF-B672-4C1233DBB2C8}" destId="{B937E901-E461-457C-A8A3-143112239395}" srcOrd="0" destOrd="0" presId="urn:microsoft.com/office/officeart/2016/7/layout/VerticalSolidActionList"/>
    <dgm:cxn modelId="{0EF19847-FD87-4B14-ABAE-6B51D24AD3A2}" srcId="{98FD6514-B44D-437F-8FA6-829CCCFCCD73}" destId="{48719AE2-7150-4006-BA33-3134DF3F010E}" srcOrd="0" destOrd="0" parTransId="{94F28103-D031-4B0B-91DA-6B0F96E7DF85}" sibTransId="{03038512-8F77-49F9-9F24-D0A227E56356}"/>
    <dgm:cxn modelId="{32D8F86B-80A8-4FF5-83A2-918772BBE959}" type="presOf" srcId="{5509DA11-0447-42DD-AEB1-7E413CC1274C}" destId="{B3C8116F-D741-43B5-8993-245C5F292777}" srcOrd="0" destOrd="0" presId="urn:microsoft.com/office/officeart/2016/7/layout/VerticalSolidActionList"/>
    <dgm:cxn modelId="{2002406D-A28F-4782-9C0B-1F45CB81814F}" type="presOf" srcId="{48719AE2-7150-4006-BA33-3134DF3F010E}" destId="{47939FBE-7609-4D6F-BBED-572AA82E81DA}" srcOrd="0" destOrd="0" presId="urn:microsoft.com/office/officeart/2016/7/layout/VerticalSolidActionList"/>
    <dgm:cxn modelId="{B7737373-F2C8-49CD-8467-ABAAC7176F8E}" srcId="{5509DA11-0447-42DD-AEB1-7E413CC1274C}" destId="{3B36D398-CF12-4688-BF3E-DD1AA501F203}" srcOrd="0" destOrd="0" parTransId="{4F5DB674-B8E0-4AFB-A014-0EDB55505E40}" sibTransId="{8A4F65AA-C11F-418E-BD27-9AB3CAC8745B}"/>
    <dgm:cxn modelId="{6B07EB86-61FB-4926-B348-B6AB930E56AB}" srcId="{27F60AA9-3AD4-4EFF-B672-4C1233DBB2C8}" destId="{98FD6514-B44D-437F-8FA6-829CCCFCCD73}" srcOrd="0" destOrd="0" parTransId="{8B396FF7-4C72-4207-BB64-09DB92C4D388}" sibTransId="{D28419BA-1D6B-4BA7-B76D-41E4DB19D482}"/>
    <dgm:cxn modelId="{7176E28D-B234-49E2-945D-B3C6ACA10C9E}" srcId="{27F60AA9-3AD4-4EFF-B672-4C1233DBB2C8}" destId="{48A03DD8-A774-471E-A7FD-53F0B14727A9}" srcOrd="1" destOrd="0" parTransId="{638FDCE0-084D-4734-8EDE-A7653EE92957}" sibTransId="{27BE9D8C-0A7B-4CD8-BE38-24D7E81352F5}"/>
    <dgm:cxn modelId="{0105D8A7-8A0F-423A-8C23-8DDD80E208C1}" type="presOf" srcId="{3B36D398-CF12-4688-BF3E-DD1AA501F203}" destId="{5B6BF3BF-19FD-4FB4-B956-D9C30903EC52}" srcOrd="0" destOrd="0" presId="urn:microsoft.com/office/officeart/2016/7/layout/VerticalSolidActionList"/>
    <dgm:cxn modelId="{C468D4D6-C261-4490-97B3-5EB2F0259A82}" srcId="{27F60AA9-3AD4-4EFF-B672-4C1233DBB2C8}" destId="{5509DA11-0447-42DD-AEB1-7E413CC1274C}" srcOrd="2" destOrd="0" parTransId="{361C6D82-6893-454C-B593-972064895C27}" sibTransId="{E0CC3231-723C-47F2-B8F0-A64CFF7E8FD5}"/>
    <dgm:cxn modelId="{23A058DB-7F74-44B0-BDB8-ECC8CD5A6CBA}" type="presOf" srcId="{48A03DD8-A774-471E-A7FD-53F0B14727A9}" destId="{0203504B-57E6-4257-8E7B-54CDFC6D2945}" srcOrd="0" destOrd="0" presId="urn:microsoft.com/office/officeart/2016/7/layout/VerticalSolidActionList"/>
    <dgm:cxn modelId="{A29C2AE9-8CEB-4C40-B886-F1032AADFEDB}" srcId="{38A8AD92-AA1D-42B2-829A-99BD20D1498C}" destId="{2786517A-626A-4ABF-9290-05FA03EA5CFB}" srcOrd="0" destOrd="0" parTransId="{22DE54E3-ECC3-4421-9395-79FC1B668098}" sibTransId="{E526C62A-F92A-4DBA-ADAC-C74CB5A8353F}"/>
    <dgm:cxn modelId="{3F9A86EF-01B4-4423-A389-2C4D870BE12F}" type="presOf" srcId="{2786517A-626A-4ABF-9290-05FA03EA5CFB}" destId="{B34C3FC9-0054-4DF9-A3B4-2219BB99136D}" srcOrd="0" destOrd="1" presId="urn:microsoft.com/office/officeart/2016/7/layout/VerticalSolidActionList"/>
    <dgm:cxn modelId="{2360D345-7E21-47DE-B477-008B2E9613E1}" type="presParOf" srcId="{B937E901-E461-457C-A8A3-143112239395}" destId="{637AB892-9EAA-4229-8B11-D478D77D8ADB}" srcOrd="0" destOrd="0" presId="urn:microsoft.com/office/officeart/2016/7/layout/VerticalSolidActionList"/>
    <dgm:cxn modelId="{D4B2D0A6-B4CA-4173-BB50-957D749FF4D1}" type="presParOf" srcId="{637AB892-9EAA-4229-8B11-D478D77D8ADB}" destId="{29E4B53C-CC78-40C2-8205-A8A111E8C63B}" srcOrd="0" destOrd="0" presId="urn:microsoft.com/office/officeart/2016/7/layout/VerticalSolidActionList"/>
    <dgm:cxn modelId="{2E014818-D4EA-4948-AEAD-DC4F0BB2E733}" type="presParOf" srcId="{637AB892-9EAA-4229-8B11-D478D77D8ADB}" destId="{47939FBE-7609-4D6F-BBED-572AA82E81DA}" srcOrd="1" destOrd="0" presId="urn:microsoft.com/office/officeart/2016/7/layout/VerticalSolidActionList"/>
    <dgm:cxn modelId="{15BEF590-0630-4690-8BD9-71E9E62B0164}" type="presParOf" srcId="{B937E901-E461-457C-A8A3-143112239395}" destId="{B4335B8F-6445-4D9C-A459-5B9E3F43C668}" srcOrd="1" destOrd="0" presId="urn:microsoft.com/office/officeart/2016/7/layout/VerticalSolidActionList"/>
    <dgm:cxn modelId="{456126E0-02E1-47D3-A6FD-465370481142}" type="presParOf" srcId="{B937E901-E461-457C-A8A3-143112239395}" destId="{BBD59D6C-A832-4B6E-BBBC-EB9CCACBB603}" srcOrd="2" destOrd="0" presId="urn:microsoft.com/office/officeart/2016/7/layout/VerticalSolidActionList"/>
    <dgm:cxn modelId="{73E5622F-84EB-443D-86BA-FA7E174DDBD1}" type="presParOf" srcId="{BBD59D6C-A832-4B6E-BBBC-EB9CCACBB603}" destId="{0203504B-57E6-4257-8E7B-54CDFC6D2945}" srcOrd="0" destOrd="0" presId="urn:microsoft.com/office/officeart/2016/7/layout/VerticalSolidActionList"/>
    <dgm:cxn modelId="{6B4F57E1-E8E7-447E-9C31-03314AFCBF99}" type="presParOf" srcId="{BBD59D6C-A832-4B6E-BBBC-EB9CCACBB603}" destId="{B34C3FC9-0054-4DF9-A3B4-2219BB99136D}" srcOrd="1" destOrd="0" presId="urn:microsoft.com/office/officeart/2016/7/layout/VerticalSolidActionList"/>
    <dgm:cxn modelId="{9A3A3E8B-864C-46A9-9784-4FDA9BFAFB56}" type="presParOf" srcId="{B937E901-E461-457C-A8A3-143112239395}" destId="{E7200130-612E-421F-809A-4F3894ECC389}" srcOrd="3" destOrd="0" presId="urn:microsoft.com/office/officeart/2016/7/layout/VerticalSolidActionList"/>
    <dgm:cxn modelId="{89944665-779C-487A-B7C4-521CFAE5ED18}" type="presParOf" srcId="{B937E901-E461-457C-A8A3-143112239395}" destId="{695D4FBA-49C1-4D89-9DBF-635D6D2F070C}" srcOrd="4" destOrd="0" presId="urn:microsoft.com/office/officeart/2016/7/layout/VerticalSolidActionList"/>
    <dgm:cxn modelId="{D19E8C81-FCE8-4CA5-83F7-FF8606B0FF61}" type="presParOf" srcId="{695D4FBA-49C1-4D89-9DBF-635D6D2F070C}" destId="{B3C8116F-D741-43B5-8993-245C5F292777}" srcOrd="0" destOrd="0" presId="urn:microsoft.com/office/officeart/2016/7/layout/VerticalSolidActionList"/>
    <dgm:cxn modelId="{A64D72EA-5A39-4EA7-8F64-20F54B9CB60C}" type="presParOf" srcId="{695D4FBA-49C1-4D89-9DBF-635D6D2F070C}" destId="{5B6BF3BF-19FD-4FB4-B956-D9C30903EC5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48AC0-0F78-40B9-BC7B-4012D2126358}">
      <dsp:nvSpPr>
        <dsp:cNvPr id="0" name=""/>
        <dsp:cNvSpPr/>
      </dsp:nvSpPr>
      <dsp:spPr>
        <a:xfrm>
          <a:off x="0" y="1880"/>
          <a:ext cx="5314543"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93145-36AF-447F-9C89-ACCDB044F196}">
      <dsp:nvSpPr>
        <dsp:cNvPr id="0" name=""/>
        <dsp:cNvSpPr/>
      </dsp:nvSpPr>
      <dsp:spPr>
        <a:xfrm>
          <a:off x="0" y="1880"/>
          <a:ext cx="5314543" cy="128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150000"/>
            </a:lnSpc>
            <a:spcBef>
              <a:spcPct val="0"/>
            </a:spcBef>
            <a:spcAft>
              <a:spcPct val="35000"/>
            </a:spcAft>
            <a:buNone/>
          </a:pPr>
          <a:r>
            <a:rPr lang="en-US" sz="3600" kern="1200" dirty="0"/>
            <a:t>Software Engineer</a:t>
          </a:r>
        </a:p>
      </dsp:txBody>
      <dsp:txXfrm>
        <a:off x="0" y="1880"/>
        <a:ext cx="5314543" cy="1282592"/>
      </dsp:txXfrm>
    </dsp:sp>
    <dsp:sp modelId="{46C05AFD-0BE1-4D09-8A9F-E59BA0519883}">
      <dsp:nvSpPr>
        <dsp:cNvPr id="0" name=""/>
        <dsp:cNvSpPr/>
      </dsp:nvSpPr>
      <dsp:spPr>
        <a:xfrm>
          <a:off x="0" y="1284472"/>
          <a:ext cx="5314543" cy="0"/>
        </a:xfrm>
        <a:prstGeom prst="line">
          <a:avLst/>
        </a:prstGeom>
        <a:solidFill>
          <a:schemeClr val="accent5">
            <a:hueOff val="-842315"/>
            <a:satOff val="-3972"/>
            <a:lumOff val="980"/>
            <a:alphaOff val="0"/>
          </a:schemeClr>
        </a:solidFill>
        <a:ln w="15875" cap="flat" cmpd="sng" algn="ctr">
          <a:solidFill>
            <a:schemeClr val="accent5">
              <a:hueOff val="-842315"/>
              <a:satOff val="-3972"/>
              <a:lumOff val="9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70493-8E08-4AD3-B458-20F37562D6CF}">
      <dsp:nvSpPr>
        <dsp:cNvPr id="0" name=""/>
        <dsp:cNvSpPr/>
      </dsp:nvSpPr>
      <dsp:spPr>
        <a:xfrm>
          <a:off x="0" y="1284472"/>
          <a:ext cx="5314543" cy="128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150000"/>
            </a:lnSpc>
            <a:spcBef>
              <a:spcPct val="0"/>
            </a:spcBef>
            <a:spcAft>
              <a:spcPct val="35000"/>
            </a:spcAft>
            <a:buNone/>
          </a:pPr>
          <a:r>
            <a:rPr lang="en-US" sz="3600" kern="1200" dirty="0"/>
            <a:t>Team MED (DTX)</a:t>
          </a:r>
        </a:p>
      </dsp:txBody>
      <dsp:txXfrm>
        <a:off x="0" y="1284472"/>
        <a:ext cx="5314543" cy="1282592"/>
      </dsp:txXfrm>
    </dsp:sp>
    <dsp:sp modelId="{35A1FB86-CEF0-4B7E-A29D-7917DA9176D3}">
      <dsp:nvSpPr>
        <dsp:cNvPr id="0" name=""/>
        <dsp:cNvSpPr/>
      </dsp:nvSpPr>
      <dsp:spPr>
        <a:xfrm>
          <a:off x="0" y="2567065"/>
          <a:ext cx="5314543" cy="0"/>
        </a:xfrm>
        <a:prstGeom prst="line">
          <a:avLst/>
        </a:prstGeom>
        <a:solidFill>
          <a:schemeClr val="accent5">
            <a:hueOff val="-1684631"/>
            <a:satOff val="-7944"/>
            <a:lumOff val="1960"/>
            <a:alphaOff val="0"/>
          </a:schemeClr>
        </a:solidFill>
        <a:ln w="15875" cap="flat" cmpd="sng" algn="ctr">
          <a:solidFill>
            <a:schemeClr val="accent5">
              <a:hueOff val="-1684631"/>
              <a:satOff val="-7944"/>
              <a:lumOff val="19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24748-1D2A-4FE8-9387-E54AA6481932}">
      <dsp:nvSpPr>
        <dsp:cNvPr id="0" name=""/>
        <dsp:cNvSpPr/>
      </dsp:nvSpPr>
      <dsp:spPr>
        <a:xfrm>
          <a:off x="0" y="2567065"/>
          <a:ext cx="5314543" cy="1282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150000"/>
            </a:lnSpc>
            <a:spcBef>
              <a:spcPct val="0"/>
            </a:spcBef>
            <a:spcAft>
              <a:spcPct val="35000"/>
            </a:spcAft>
            <a:buNone/>
          </a:pPr>
          <a:r>
            <a:rPr lang="en-US" sz="3600" kern="1200" dirty="0" err="1"/>
            <a:t>.Net</a:t>
          </a:r>
          <a:r>
            <a:rPr lang="en-US" sz="3600" kern="1200" dirty="0"/>
            <a:t> Developer</a:t>
          </a:r>
        </a:p>
      </dsp:txBody>
      <dsp:txXfrm>
        <a:off x="0" y="2567065"/>
        <a:ext cx="5314543" cy="1282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2848C6-0BB4-48B6-B85C-F1F6FC00C11B}">
      <dsp:nvSpPr>
        <dsp:cNvPr id="0" name=""/>
        <dsp:cNvSpPr/>
      </dsp:nvSpPr>
      <dsp:spPr>
        <a:xfrm>
          <a:off x="2180645" y="382"/>
          <a:ext cx="8722580" cy="211192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9242" tIns="536430" rIns="169242" bIns="536430" numCol="1" spcCol="1270" anchor="ctr" anchorCtr="0">
          <a:noAutofit/>
        </a:bodyPr>
        <a:lstStyle/>
        <a:p>
          <a:pPr marL="0" lvl="0" indent="0" algn="l" defTabSz="1066800">
            <a:lnSpc>
              <a:spcPct val="100000"/>
            </a:lnSpc>
            <a:spcBef>
              <a:spcPct val="0"/>
            </a:spcBef>
            <a:spcAft>
              <a:spcPct val="35000"/>
            </a:spcAft>
            <a:buNone/>
          </a:pPr>
          <a:r>
            <a:rPr lang="en-US" sz="2400" kern="1200" dirty="0"/>
            <a:t>Create rich interactive UIs using C# instead of JavaScript.</a:t>
          </a:r>
        </a:p>
      </dsp:txBody>
      <dsp:txXfrm>
        <a:off x="2180645" y="382"/>
        <a:ext cx="8722580" cy="2111928"/>
      </dsp:txXfrm>
    </dsp:sp>
    <dsp:sp modelId="{FE23C10D-71FB-453C-A7FA-299D10410247}">
      <dsp:nvSpPr>
        <dsp:cNvPr id="0" name=""/>
        <dsp:cNvSpPr/>
      </dsp:nvSpPr>
      <dsp:spPr>
        <a:xfrm>
          <a:off x="0" y="382"/>
          <a:ext cx="2180645" cy="211192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392" tIns="208612" rIns="115392" bIns="208612" numCol="1" spcCol="1270" anchor="ctr" anchorCtr="0">
          <a:noAutofit/>
        </a:bodyPr>
        <a:lstStyle/>
        <a:p>
          <a:pPr marL="0" lvl="0" indent="0" algn="ctr" defTabSz="1244600">
            <a:lnSpc>
              <a:spcPct val="90000"/>
            </a:lnSpc>
            <a:spcBef>
              <a:spcPct val="0"/>
            </a:spcBef>
            <a:spcAft>
              <a:spcPct val="35000"/>
            </a:spcAft>
            <a:buNone/>
          </a:pPr>
          <a:r>
            <a:rPr lang="en-US" sz="2800" kern="1200" dirty="0"/>
            <a:t>Create</a:t>
          </a:r>
        </a:p>
      </dsp:txBody>
      <dsp:txXfrm>
        <a:off x="0" y="382"/>
        <a:ext cx="2180645" cy="2111928"/>
      </dsp:txXfrm>
    </dsp:sp>
    <dsp:sp modelId="{DF2BDA96-19E2-4214-9D6B-95BCE3EFABA1}">
      <dsp:nvSpPr>
        <dsp:cNvPr id="0" name=""/>
        <dsp:cNvSpPr/>
      </dsp:nvSpPr>
      <dsp:spPr>
        <a:xfrm>
          <a:off x="2180645" y="2239026"/>
          <a:ext cx="8722580" cy="2111928"/>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9242" tIns="536430" rIns="169242" bIns="536430" numCol="1" spcCol="1270" anchor="ctr" anchorCtr="0">
          <a:noAutofit/>
        </a:bodyPr>
        <a:lstStyle/>
        <a:p>
          <a:pPr marL="0" lvl="0" indent="0" algn="l" defTabSz="1066800">
            <a:lnSpc>
              <a:spcPct val="100000"/>
            </a:lnSpc>
            <a:spcBef>
              <a:spcPct val="0"/>
            </a:spcBef>
            <a:spcAft>
              <a:spcPct val="35000"/>
            </a:spcAft>
            <a:buNone/>
          </a:pPr>
          <a:r>
            <a:rPr lang="en-US" sz="2400" kern="1200"/>
            <a:t>Share server-side and client-side app logic written in .NET.</a:t>
          </a:r>
        </a:p>
      </dsp:txBody>
      <dsp:txXfrm>
        <a:off x="2180645" y="2239026"/>
        <a:ext cx="8722580" cy="2111928"/>
      </dsp:txXfrm>
    </dsp:sp>
    <dsp:sp modelId="{77B9A1C3-12BA-4213-8204-AADD595D09C9}">
      <dsp:nvSpPr>
        <dsp:cNvPr id="0" name=""/>
        <dsp:cNvSpPr/>
      </dsp:nvSpPr>
      <dsp:spPr>
        <a:xfrm>
          <a:off x="0" y="2239026"/>
          <a:ext cx="2180645" cy="2111928"/>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392" tIns="208612" rIns="115392" bIns="208612" numCol="1" spcCol="1270" anchor="ctr" anchorCtr="0">
          <a:noAutofit/>
        </a:bodyPr>
        <a:lstStyle/>
        <a:p>
          <a:pPr marL="0" lvl="0" indent="0" algn="ctr" defTabSz="1244600">
            <a:lnSpc>
              <a:spcPct val="90000"/>
            </a:lnSpc>
            <a:spcBef>
              <a:spcPct val="0"/>
            </a:spcBef>
            <a:spcAft>
              <a:spcPct val="35000"/>
            </a:spcAft>
            <a:buNone/>
          </a:pPr>
          <a:r>
            <a:rPr lang="en-US" sz="2800" kern="1200"/>
            <a:t>Share</a:t>
          </a:r>
        </a:p>
      </dsp:txBody>
      <dsp:txXfrm>
        <a:off x="0" y="2239026"/>
        <a:ext cx="2180645" cy="2111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A43CA-706C-4A6A-8425-2233EAE17BAC}">
      <dsp:nvSpPr>
        <dsp:cNvPr id="0" name=""/>
        <dsp:cNvSpPr/>
      </dsp:nvSpPr>
      <dsp:spPr>
        <a:xfrm>
          <a:off x="795" y="1292337"/>
          <a:ext cx="2894228" cy="144711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WebAssembly</a:t>
          </a:r>
        </a:p>
      </dsp:txBody>
      <dsp:txXfrm>
        <a:off x="43180" y="1334722"/>
        <a:ext cx="2809458" cy="1362344"/>
      </dsp:txXfrm>
    </dsp:sp>
    <dsp:sp modelId="{6171C3E7-C1A8-41ED-ADFB-2E13C5BD0023}">
      <dsp:nvSpPr>
        <dsp:cNvPr id="0" name=""/>
        <dsp:cNvSpPr/>
      </dsp:nvSpPr>
      <dsp:spPr>
        <a:xfrm>
          <a:off x="3618580" y="1292337"/>
          <a:ext cx="2894228" cy="1447114"/>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Server</a:t>
          </a:r>
        </a:p>
      </dsp:txBody>
      <dsp:txXfrm>
        <a:off x="3660965" y="1334722"/>
        <a:ext cx="2809458" cy="1362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BD947-F841-4FB8-9711-094253F23B7A}">
      <dsp:nvSpPr>
        <dsp:cNvPr id="0" name=""/>
        <dsp:cNvSpPr/>
      </dsp:nvSpPr>
      <dsp:spPr>
        <a:xfrm>
          <a:off x="1638294" y="2492"/>
          <a:ext cx="3216285" cy="92734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 code files and Razor files are compiled into .NET assemblies.</a:t>
          </a:r>
        </a:p>
      </dsp:txBody>
      <dsp:txXfrm>
        <a:off x="1665455" y="29653"/>
        <a:ext cx="3161963" cy="873026"/>
      </dsp:txXfrm>
    </dsp:sp>
    <dsp:sp modelId="{B886F066-D5DE-4589-9EEF-7CC80DD3A2B0}">
      <dsp:nvSpPr>
        <dsp:cNvPr id="0" name=""/>
        <dsp:cNvSpPr/>
      </dsp:nvSpPr>
      <dsp:spPr>
        <a:xfrm rot="5400000">
          <a:off x="3072559" y="953024"/>
          <a:ext cx="347755" cy="41730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21245" y="987799"/>
        <a:ext cx="250384" cy="243429"/>
      </dsp:txXfrm>
    </dsp:sp>
    <dsp:sp modelId="{4BAF7FF2-48F8-4E9B-B193-E595B471A4C2}">
      <dsp:nvSpPr>
        <dsp:cNvPr id="0" name=""/>
        <dsp:cNvSpPr/>
      </dsp:nvSpPr>
      <dsp:spPr>
        <a:xfrm>
          <a:off x="1638294" y="1393514"/>
          <a:ext cx="3216285" cy="92734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assemblies and the .NET runtime are downloaded to the browser.</a:t>
          </a:r>
        </a:p>
      </dsp:txBody>
      <dsp:txXfrm>
        <a:off x="1665455" y="1420675"/>
        <a:ext cx="3161963" cy="873026"/>
      </dsp:txXfrm>
    </dsp:sp>
    <dsp:sp modelId="{C428939E-75FA-4A7E-8381-3C0A5F103389}">
      <dsp:nvSpPr>
        <dsp:cNvPr id="0" name=""/>
        <dsp:cNvSpPr/>
      </dsp:nvSpPr>
      <dsp:spPr>
        <a:xfrm rot="5400000">
          <a:off x="3072559" y="2344046"/>
          <a:ext cx="347755" cy="41730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21245" y="2378821"/>
        <a:ext cx="250384" cy="243429"/>
      </dsp:txXfrm>
    </dsp:sp>
    <dsp:sp modelId="{35E643A2-DFF5-4319-95EC-4F17AB0AF66B}">
      <dsp:nvSpPr>
        <dsp:cNvPr id="0" name=""/>
        <dsp:cNvSpPr/>
      </dsp:nvSpPr>
      <dsp:spPr>
        <a:xfrm>
          <a:off x="1638294" y="2784537"/>
          <a:ext cx="3216285" cy="92734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Blazor WebAssembly bootstraps the .NET runtime and loads the assemblies for the app.</a:t>
          </a:r>
        </a:p>
      </dsp:txBody>
      <dsp:txXfrm>
        <a:off x="1665455" y="2811698"/>
        <a:ext cx="3161963" cy="873026"/>
      </dsp:txXfrm>
    </dsp:sp>
    <dsp:sp modelId="{96EDB957-A25C-40A8-A822-551E7A8E4F6E}">
      <dsp:nvSpPr>
        <dsp:cNvPr id="0" name=""/>
        <dsp:cNvSpPr/>
      </dsp:nvSpPr>
      <dsp:spPr>
        <a:xfrm rot="5400000">
          <a:off x="3087468" y="3715191"/>
          <a:ext cx="317938" cy="41730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21246" y="3764875"/>
        <a:ext cx="250384" cy="222557"/>
      </dsp:txXfrm>
    </dsp:sp>
    <dsp:sp modelId="{5CA32362-A900-4DAD-9951-E799BC92F91D}">
      <dsp:nvSpPr>
        <dsp:cNvPr id="0" name=""/>
        <dsp:cNvSpPr/>
      </dsp:nvSpPr>
      <dsp:spPr>
        <a:xfrm>
          <a:off x="1638294" y="4135803"/>
          <a:ext cx="3216285" cy="927348"/>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Blazor WebAssembly runtime uses JavaScript interop to handle DOM manipulation.</a:t>
          </a:r>
        </a:p>
      </dsp:txBody>
      <dsp:txXfrm>
        <a:off x="1665455" y="4162964"/>
        <a:ext cx="3161963" cy="8730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39FBE-7609-4D6F-BBED-572AA82E81DA}">
      <dsp:nvSpPr>
        <dsp:cNvPr id="0" name=""/>
        <dsp:cNvSpPr/>
      </dsp:nvSpPr>
      <dsp:spPr>
        <a:xfrm>
          <a:off x="2103120" y="1298"/>
          <a:ext cx="8412480" cy="13307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338007" rIns="163225" bIns="338007" numCol="1" spcCol="1270" anchor="ctr" anchorCtr="0">
          <a:noAutofit/>
        </a:bodyPr>
        <a:lstStyle/>
        <a:p>
          <a:pPr marL="0" lvl="0" indent="0" algn="l" defTabSz="889000">
            <a:lnSpc>
              <a:spcPct val="90000"/>
            </a:lnSpc>
            <a:spcBef>
              <a:spcPct val="0"/>
            </a:spcBef>
            <a:spcAft>
              <a:spcPct val="35000"/>
            </a:spcAft>
            <a:buNone/>
          </a:pPr>
          <a:r>
            <a:rPr lang="en-US" sz="2000" kern="1200" dirty="0"/>
            <a:t>https://dotnet.microsoft.com/download/dotnet-core/5</a:t>
          </a:r>
        </a:p>
      </dsp:txBody>
      <dsp:txXfrm>
        <a:off x="2103120" y="1298"/>
        <a:ext cx="8412480" cy="1330734"/>
      </dsp:txXfrm>
    </dsp:sp>
    <dsp:sp modelId="{29E4B53C-CC78-40C2-8205-A8A111E8C63B}">
      <dsp:nvSpPr>
        <dsp:cNvPr id="0" name=""/>
        <dsp:cNvSpPr/>
      </dsp:nvSpPr>
      <dsp:spPr>
        <a:xfrm>
          <a:off x="0" y="1298"/>
          <a:ext cx="2103120" cy="133073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1447" rIns="111290" bIns="131447" numCol="1" spcCol="1270" anchor="ctr" anchorCtr="0">
          <a:noAutofit/>
        </a:bodyPr>
        <a:lstStyle/>
        <a:p>
          <a:pPr marL="0" lvl="0" indent="0" algn="ctr" defTabSz="1111250">
            <a:lnSpc>
              <a:spcPct val="90000"/>
            </a:lnSpc>
            <a:spcBef>
              <a:spcPct val="0"/>
            </a:spcBef>
            <a:spcAft>
              <a:spcPct val="35000"/>
            </a:spcAft>
            <a:buNone/>
          </a:pPr>
          <a:r>
            <a:rPr lang="en-US" sz="2500" kern="1200" dirty="0"/>
            <a:t>.NET Core 5 SDK</a:t>
          </a:r>
        </a:p>
      </dsp:txBody>
      <dsp:txXfrm>
        <a:off x="0" y="1298"/>
        <a:ext cx="2103120" cy="1330734"/>
      </dsp:txXfrm>
    </dsp:sp>
    <dsp:sp modelId="{B34C3FC9-0054-4DF9-A3B4-2219BB99136D}">
      <dsp:nvSpPr>
        <dsp:cNvPr id="0" name=""/>
        <dsp:cNvSpPr/>
      </dsp:nvSpPr>
      <dsp:spPr>
        <a:xfrm>
          <a:off x="2103120" y="1411876"/>
          <a:ext cx="8412480" cy="13307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338007" rIns="163225" bIns="338007" numCol="1" spcCol="1270" anchor="t" anchorCtr="0">
          <a:noAutofit/>
        </a:bodyPr>
        <a:lstStyle/>
        <a:p>
          <a:pPr marL="0" lvl="0" indent="0" algn="l" defTabSz="889000">
            <a:lnSpc>
              <a:spcPct val="90000"/>
            </a:lnSpc>
            <a:spcBef>
              <a:spcPct val="0"/>
            </a:spcBef>
            <a:spcAft>
              <a:spcPct val="35000"/>
            </a:spcAft>
            <a:buNone/>
          </a:pPr>
          <a:r>
            <a:rPr lang="en-US" sz="2000" kern="1200" dirty="0"/>
            <a:t>From command line run the following</a:t>
          </a:r>
        </a:p>
        <a:p>
          <a:pPr marL="114300" lvl="1" indent="-114300" algn="l" defTabSz="622300">
            <a:lnSpc>
              <a:spcPct val="90000"/>
            </a:lnSpc>
            <a:spcBef>
              <a:spcPct val="0"/>
            </a:spcBef>
            <a:spcAft>
              <a:spcPct val="15000"/>
            </a:spcAft>
            <a:buNone/>
          </a:pPr>
          <a:r>
            <a:rPr lang="en-US" sz="1400" b="0" kern="1200" dirty="0">
              <a:latin typeface="Courier New" panose="02070309020205020404" pitchFamily="49" charset="0"/>
              <a:cs typeface="Courier New" panose="02070309020205020404" pitchFamily="49" charset="0"/>
            </a:rPr>
            <a:t>dotnet new -</a:t>
          </a:r>
          <a:r>
            <a:rPr lang="en-US" sz="1400" b="0" kern="1200" dirty="0" err="1">
              <a:latin typeface="Courier New" panose="02070309020205020404" pitchFamily="49" charset="0"/>
              <a:cs typeface="Courier New" panose="02070309020205020404" pitchFamily="49" charset="0"/>
            </a:rPr>
            <a:t>i</a:t>
          </a:r>
          <a:r>
            <a:rPr lang="en-US" sz="1400" b="0" kern="1200" dirty="0">
              <a:latin typeface="Courier New" panose="02070309020205020404" pitchFamily="49" charset="0"/>
              <a:cs typeface="Courier New" panose="02070309020205020404" pitchFamily="49" charset="0"/>
            </a:rPr>
            <a:t> </a:t>
          </a:r>
          <a:r>
            <a:rPr lang="en-US" sz="1400" b="0" kern="1200" dirty="0" err="1">
              <a:latin typeface="Courier New" panose="02070309020205020404" pitchFamily="49" charset="0"/>
              <a:cs typeface="Courier New" panose="02070309020205020404" pitchFamily="49" charset="0"/>
            </a:rPr>
            <a:t>Microsoft.AspNetCore.Blazor.Templates</a:t>
          </a:r>
          <a:r>
            <a:rPr lang="en-US" sz="1400" b="0" kern="1200" dirty="0">
              <a:latin typeface="Courier New" panose="02070309020205020404" pitchFamily="49" charset="0"/>
              <a:cs typeface="Courier New" panose="02070309020205020404" pitchFamily="49" charset="0"/>
            </a:rPr>
            <a:t>::3.1.0-preview4.19579.2</a:t>
          </a:r>
        </a:p>
      </dsp:txBody>
      <dsp:txXfrm>
        <a:off x="2103120" y="1411876"/>
        <a:ext cx="8412480" cy="1330734"/>
      </dsp:txXfrm>
    </dsp:sp>
    <dsp:sp modelId="{0203504B-57E6-4257-8E7B-54CDFC6D2945}">
      <dsp:nvSpPr>
        <dsp:cNvPr id="0" name=""/>
        <dsp:cNvSpPr/>
      </dsp:nvSpPr>
      <dsp:spPr>
        <a:xfrm>
          <a:off x="0" y="1411876"/>
          <a:ext cx="2103120" cy="133073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1447" rIns="111290" bIns="131447" numCol="1" spcCol="1270" anchor="ctr" anchorCtr="0">
          <a:noAutofit/>
        </a:bodyPr>
        <a:lstStyle/>
        <a:p>
          <a:pPr marL="0" lvl="0" indent="0" algn="ctr" defTabSz="1111250">
            <a:lnSpc>
              <a:spcPct val="90000"/>
            </a:lnSpc>
            <a:spcBef>
              <a:spcPct val="0"/>
            </a:spcBef>
            <a:spcAft>
              <a:spcPct val="35000"/>
            </a:spcAft>
            <a:buNone/>
          </a:pPr>
          <a:r>
            <a:rPr lang="en-US" sz="2500" kern="1200" dirty="0"/>
            <a:t>Blazor WebAssembly template</a:t>
          </a:r>
        </a:p>
      </dsp:txBody>
      <dsp:txXfrm>
        <a:off x="0" y="1411876"/>
        <a:ext cx="2103120" cy="1330734"/>
      </dsp:txXfrm>
    </dsp:sp>
    <dsp:sp modelId="{5B6BF3BF-19FD-4FB4-B956-D9C30903EC52}">
      <dsp:nvSpPr>
        <dsp:cNvPr id="0" name=""/>
        <dsp:cNvSpPr/>
      </dsp:nvSpPr>
      <dsp:spPr>
        <a:xfrm>
          <a:off x="2103120" y="2822455"/>
          <a:ext cx="8412480" cy="133073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225" tIns="338007" rIns="163225" bIns="338007" numCol="1" spcCol="1270" anchor="ctr"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1"/>
            </a:rPr>
            <a:t>https://docs.microsoft.com/en-us/visualstudio/releases/2019/release-notes-v16.3#16.3.0</a:t>
          </a:r>
          <a:endParaRPr lang="en-US" sz="2000" kern="1200" dirty="0"/>
        </a:p>
      </dsp:txBody>
      <dsp:txXfrm>
        <a:off x="2103120" y="2822455"/>
        <a:ext cx="8412480" cy="1330734"/>
      </dsp:txXfrm>
    </dsp:sp>
    <dsp:sp modelId="{B3C8116F-D741-43B5-8993-245C5F292777}">
      <dsp:nvSpPr>
        <dsp:cNvPr id="0" name=""/>
        <dsp:cNvSpPr/>
      </dsp:nvSpPr>
      <dsp:spPr>
        <a:xfrm>
          <a:off x="0" y="2822455"/>
          <a:ext cx="2103120" cy="133073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1447" rIns="111290" bIns="131447" numCol="1" spcCol="1270" anchor="ctr" anchorCtr="0">
          <a:noAutofit/>
        </a:bodyPr>
        <a:lstStyle/>
        <a:p>
          <a:pPr marL="0" lvl="0" indent="0" algn="ctr" defTabSz="1111250">
            <a:lnSpc>
              <a:spcPct val="90000"/>
            </a:lnSpc>
            <a:spcBef>
              <a:spcPct val="0"/>
            </a:spcBef>
            <a:spcAft>
              <a:spcPct val="35000"/>
            </a:spcAft>
            <a:buNone/>
          </a:pPr>
          <a:r>
            <a:rPr lang="en-US" sz="2500" kern="1200" dirty="0"/>
            <a:t>Visual Studio 2019 (v16.3.0+)</a:t>
          </a:r>
        </a:p>
      </dsp:txBody>
      <dsp:txXfrm>
        <a:off x="0" y="2822455"/>
        <a:ext cx="2103120" cy="13307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F83A6-6632-495D-8A66-D384CBBC808D}" type="datetimeFigureOut">
              <a:rPr lang="en-US" smtClean="0"/>
              <a:t>6/14/2022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7607F-87BC-48E9-989D-A0B8B3473C77}" type="slidenum">
              <a:rPr lang="en-US" smtClean="0"/>
              <a:t>‹#›</a:t>
            </a:fld>
            <a:endParaRPr lang="en-US"/>
          </a:p>
        </p:txBody>
      </p:sp>
    </p:spTree>
    <p:extLst>
      <p:ext uri="{BB962C8B-B14F-4D97-AF65-F5344CB8AC3E}">
        <p14:creationId xmlns:p14="http://schemas.microsoft.com/office/powerpoint/2010/main" val="1289860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a:t>
            </a:fld>
            <a:endParaRPr lang="en-US"/>
          </a:p>
        </p:txBody>
      </p:sp>
    </p:spTree>
    <p:extLst>
      <p:ext uri="{BB962C8B-B14F-4D97-AF65-F5344CB8AC3E}">
        <p14:creationId xmlns:p14="http://schemas.microsoft.com/office/powerpoint/2010/main" val="3338494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10</a:t>
            </a:fld>
            <a:endParaRPr lang="en-US"/>
          </a:p>
        </p:txBody>
      </p:sp>
    </p:spTree>
    <p:extLst>
      <p:ext uri="{BB962C8B-B14F-4D97-AF65-F5344CB8AC3E}">
        <p14:creationId xmlns:p14="http://schemas.microsoft.com/office/powerpoint/2010/main" val="409108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11</a:t>
            </a:fld>
            <a:endParaRPr lang="en-US"/>
          </a:p>
        </p:txBody>
      </p:sp>
    </p:spTree>
    <p:extLst>
      <p:ext uri="{BB962C8B-B14F-4D97-AF65-F5344CB8AC3E}">
        <p14:creationId xmlns:p14="http://schemas.microsoft.com/office/powerpoint/2010/main" val="178443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12</a:t>
            </a:fld>
            <a:endParaRPr lang="en-US"/>
          </a:p>
        </p:txBody>
      </p:sp>
    </p:spTree>
    <p:extLst>
      <p:ext uri="{BB962C8B-B14F-4D97-AF65-F5344CB8AC3E}">
        <p14:creationId xmlns:p14="http://schemas.microsoft.com/office/powerpoint/2010/main" val="3141048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13</a:t>
            </a:fld>
            <a:endParaRPr lang="en-US"/>
          </a:p>
        </p:txBody>
      </p:sp>
    </p:spTree>
    <p:extLst>
      <p:ext uri="{BB962C8B-B14F-4D97-AF65-F5344CB8AC3E}">
        <p14:creationId xmlns:p14="http://schemas.microsoft.com/office/powerpoint/2010/main" val="138007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14</a:t>
            </a:fld>
            <a:endParaRPr lang="en-US"/>
          </a:p>
        </p:txBody>
      </p:sp>
    </p:spTree>
    <p:extLst>
      <p:ext uri="{BB962C8B-B14F-4D97-AF65-F5344CB8AC3E}">
        <p14:creationId xmlns:p14="http://schemas.microsoft.com/office/powerpoint/2010/main" val="1420453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15</a:t>
            </a:fld>
            <a:endParaRPr lang="en-US"/>
          </a:p>
        </p:txBody>
      </p:sp>
    </p:spTree>
    <p:extLst>
      <p:ext uri="{BB962C8B-B14F-4D97-AF65-F5344CB8AC3E}">
        <p14:creationId xmlns:p14="http://schemas.microsoft.com/office/powerpoint/2010/main" val="2274315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16</a:t>
            </a:fld>
            <a:endParaRPr lang="en-US"/>
          </a:p>
        </p:txBody>
      </p:sp>
    </p:spTree>
    <p:extLst>
      <p:ext uri="{BB962C8B-B14F-4D97-AF65-F5344CB8AC3E}">
        <p14:creationId xmlns:p14="http://schemas.microsoft.com/office/powerpoint/2010/main" val="744662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17</a:t>
            </a:fld>
            <a:endParaRPr lang="en-US"/>
          </a:p>
        </p:txBody>
      </p:sp>
    </p:spTree>
    <p:extLst>
      <p:ext uri="{BB962C8B-B14F-4D97-AF65-F5344CB8AC3E}">
        <p14:creationId xmlns:p14="http://schemas.microsoft.com/office/powerpoint/2010/main" val="337296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18</a:t>
            </a:fld>
            <a:endParaRPr lang="en-US"/>
          </a:p>
        </p:txBody>
      </p:sp>
    </p:spTree>
    <p:extLst>
      <p:ext uri="{BB962C8B-B14F-4D97-AF65-F5344CB8AC3E}">
        <p14:creationId xmlns:p14="http://schemas.microsoft.com/office/powerpoint/2010/main" val="637053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19</a:t>
            </a:fld>
            <a:endParaRPr lang="en-US"/>
          </a:p>
        </p:txBody>
      </p:sp>
    </p:spTree>
    <p:extLst>
      <p:ext uri="{BB962C8B-B14F-4D97-AF65-F5344CB8AC3E}">
        <p14:creationId xmlns:p14="http://schemas.microsoft.com/office/powerpoint/2010/main" val="278072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a:t>
            </a:fld>
            <a:endParaRPr lang="en-US"/>
          </a:p>
        </p:txBody>
      </p:sp>
    </p:spTree>
    <p:extLst>
      <p:ext uri="{BB962C8B-B14F-4D97-AF65-F5344CB8AC3E}">
        <p14:creationId xmlns:p14="http://schemas.microsoft.com/office/powerpoint/2010/main" val="3896877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20</a:t>
            </a:fld>
            <a:endParaRPr lang="en-US"/>
          </a:p>
        </p:txBody>
      </p:sp>
    </p:spTree>
    <p:extLst>
      <p:ext uri="{BB962C8B-B14F-4D97-AF65-F5344CB8AC3E}">
        <p14:creationId xmlns:p14="http://schemas.microsoft.com/office/powerpoint/2010/main" val="1612805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21</a:t>
            </a:fld>
            <a:endParaRPr lang="en-US"/>
          </a:p>
        </p:txBody>
      </p:sp>
    </p:spTree>
    <p:extLst>
      <p:ext uri="{BB962C8B-B14F-4D97-AF65-F5344CB8AC3E}">
        <p14:creationId xmlns:p14="http://schemas.microsoft.com/office/powerpoint/2010/main" val="147756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22</a:t>
            </a:fld>
            <a:endParaRPr lang="en-US"/>
          </a:p>
        </p:txBody>
      </p:sp>
    </p:spTree>
    <p:extLst>
      <p:ext uri="{BB962C8B-B14F-4D97-AF65-F5344CB8AC3E}">
        <p14:creationId xmlns:p14="http://schemas.microsoft.com/office/powerpoint/2010/main" val="667888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23</a:t>
            </a:fld>
            <a:endParaRPr lang="en-US"/>
          </a:p>
        </p:txBody>
      </p:sp>
    </p:spTree>
    <p:extLst>
      <p:ext uri="{BB962C8B-B14F-4D97-AF65-F5344CB8AC3E}">
        <p14:creationId xmlns:p14="http://schemas.microsoft.com/office/powerpoint/2010/main" val="1605959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24</a:t>
            </a:fld>
            <a:endParaRPr lang="en-US"/>
          </a:p>
        </p:txBody>
      </p:sp>
    </p:spTree>
    <p:extLst>
      <p:ext uri="{BB962C8B-B14F-4D97-AF65-F5344CB8AC3E}">
        <p14:creationId xmlns:p14="http://schemas.microsoft.com/office/powerpoint/2010/main" val="3822923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25</a:t>
            </a:fld>
            <a:endParaRPr lang="en-US"/>
          </a:p>
        </p:txBody>
      </p:sp>
    </p:spTree>
    <p:extLst>
      <p:ext uri="{BB962C8B-B14F-4D97-AF65-F5344CB8AC3E}">
        <p14:creationId xmlns:p14="http://schemas.microsoft.com/office/powerpoint/2010/main" val="1575062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26</a:t>
            </a:fld>
            <a:endParaRPr lang="en-US"/>
          </a:p>
        </p:txBody>
      </p:sp>
    </p:spTree>
    <p:extLst>
      <p:ext uri="{BB962C8B-B14F-4D97-AF65-F5344CB8AC3E}">
        <p14:creationId xmlns:p14="http://schemas.microsoft.com/office/powerpoint/2010/main" val="2792553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27</a:t>
            </a:fld>
            <a:endParaRPr lang="en-US"/>
          </a:p>
        </p:txBody>
      </p:sp>
    </p:spTree>
    <p:extLst>
      <p:ext uri="{BB962C8B-B14F-4D97-AF65-F5344CB8AC3E}">
        <p14:creationId xmlns:p14="http://schemas.microsoft.com/office/powerpoint/2010/main" val="962708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28</a:t>
            </a:fld>
            <a:endParaRPr lang="en-US"/>
          </a:p>
        </p:txBody>
      </p:sp>
    </p:spTree>
    <p:extLst>
      <p:ext uri="{BB962C8B-B14F-4D97-AF65-F5344CB8AC3E}">
        <p14:creationId xmlns:p14="http://schemas.microsoft.com/office/powerpoint/2010/main" val="2404372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37</a:t>
            </a:fld>
            <a:endParaRPr lang="en-US"/>
          </a:p>
        </p:txBody>
      </p:sp>
    </p:spTree>
    <p:extLst>
      <p:ext uri="{BB962C8B-B14F-4D97-AF65-F5344CB8AC3E}">
        <p14:creationId xmlns:p14="http://schemas.microsoft.com/office/powerpoint/2010/main" val="225641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3</a:t>
            </a:fld>
            <a:endParaRPr lang="en-US"/>
          </a:p>
        </p:txBody>
      </p:sp>
    </p:spTree>
    <p:extLst>
      <p:ext uri="{BB962C8B-B14F-4D97-AF65-F5344CB8AC3E}">
        <p14:creationId xmlns:p14="http://schemas.microsoft.com/office/powerpoint/2010/main" val="2995559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4</a:t>
            </a:fld>
            <a:endParaRPr lang="en-US"/>
          </a:p>
        </p:txBody>
      </p:sp>
    </p:spTree>
    <p:extLst>
      <p:ext uri="{BB962C8B-B14F-4D97-AF65-F5344CB8AC3E}">
        <p14:creationId xmlns:p14="http://schemas.microsoft.com/office/powerpoint/2010/main" val="18262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5</a:t>
            </a:fld>
            <a:endParaRPr lang="en-US"/>
          </a:p>
        </p:txBody>
      </p:sp>
    </p:spTree>
    <p:extLst>
      <p:ext uri="{BB962C8B-B14F-4D97-AF65-F5344CB8AC3E}">
        <p14:creationId xmlns:p14="http://schemas.microsoft.com/office/powerpoint/2010/main" val="1931845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6</a:t>
            </a:fld>
            <a:endParaRPr lang="en-US"/>
          </a:p>
        </p:txBody>
      </p:sp>
    </p:spTree>
    <p:extLst>
      <p:ext uri="{BB962C8B-B14F-4D97-AF65-F5344CB8AC3E}">
        <p14:creationId xmlns:p14="http://schemas.microsoft.com/office/powerpoint/2010/main" val="211254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7</a:t>
            </a:fld>
            <a:endParaRPr lang="en-US"/>
          </a:p>
        </p:txBody>
      </p:sp>
    </p:spTree>
    <p:extLst>
      <p:ext uri="{BB962C8B-B14F-4D97-AF65-F5344CB8AC3E}">
        <p14:creationId xmlns:p14="http://schemas.microsoft.com/office/powerpoint/2010/main" val="2067307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8</a:t>
            </a:fld>
            <a:endParaRPr lang="en-US"/>
          </a:p>
        </p:txBody>
      </p:sp>
    </p:spTree>
    <p:extLst>
      <p:ext uri="{BB962C8B-B14F-4D97-AF65-F5344CB8AC3E}">
        <p14:creationId xmlns:p14="http://schemas.microsoft.com/office/powerpoint/2010/main" val="257794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37607F-87BC-48E9-989D-A0B8B3473C77}" type="slidenum">
              <a:rPr lang="en-US" smtClean="0"/>
              <a:t>9</a:t>
            </a:fld>
            <a:endParaRPr lang="en-US"/>
          </a:p>
        </p:txBody>
      </p:sp>
    </p:spTree>
    <p:extLst>
      <p:ext uri="{BB962C8B-B14F-4D97-AF65-F5344CB8AC3E}">
        <p14:creationId xmlns:p14="http://schemas.microsoft.com/office/powerpoint/2010/main" val="271117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6DB0E-E98F-4D59-A5BC-3CC584A5BA2F}" type="datetimeFigureOut">
              <a:rPr lang="en-US" smtClean="0"/>
              <a:t>6/14/2022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0DF4B7B-B26F-49C2-947F-440203D661C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02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6DB0E-E98F-4D59-A5BC-3CC584A5BA2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B7B-B26F-49C2-947F-440203D661C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26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6DB0E-E98F-4D59-A5BC-3CC584A5BA2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B7B-B26F-49C2-947F-440203D661C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547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6DB0E-E98F-4D59-A5BC-3CC584A5BA2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B7B-B26F-49C2-947F-440203D661C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7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6DB0E-E98F-4D59-A5BC-3CC584A5BA2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DF4B7B-B26F-49C2-947F-440203D661C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437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6DB0E-E98F-4D59-A5BC-3CC584A5BA2F}"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B7B-B26F-49C2-947F-440203D661C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97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6DB0E-E98F-4D59-A5BC-3CC584A5BA2F}"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DF4B7B-B26F-49C2-947F-440203D661C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898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6DB0E-E98F-4D59-A5BC-3CC584A5BA2F}"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DF4B7B-B26F-49C2-947F-440203D661C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02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6DB0E-E98F-4D59-A5BC-3CC584A5BA2F}"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DF4B7B-B26F-49C2-947F-440203D661C9}" type="slidenum">
              <a:rPr lang="en-US" smtClean="0"/>
              <a:t>‹#›</a:t>
            </a:fld>
            <a:endParaRPr lang="en-US"/>
          </a:p>
        </p:txBody>
      </p:sp>
    </p:spTree>
    <p:extLst>
      <p:ext uri="{BB962C8B-B14F-4D97-AF65-F5344CB8AC3E}">
        <p14:creationId xmlns:p14="http://schemas.microsoft.com/office/powerpoint/2010/main" val="1998202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36DB0E-E98F-4D59-A5BC-3CC584A5BA2F}"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DF4B7B-B26F-49C2-947F-440203D661C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9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36DB0E-E98F-4D59-A5BC-3CC584A5BA2F}" type="datetimeFigureOut">
              <a:rPr lang="en-US" smtClean="0"/>
              <a:t>6/14/2022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90DF4B7B-B26F-49C2-947F-440203D661C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891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36DB0E-E98F-4D59-A5BC-3CC584A5BA2F}" type="datetimeFigureOut">
              <a:rPr lang="en-US" smtClean="0"/>
              <a:t>6/14/2022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DF4B7B-B26F-49C2-947F-440203D661C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44050"/>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tnet.libhunt.com/signalr-alternative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flickr.com/photos/9025932@N08/8048550367"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3543-45A3-48A9-B7DE-1CB5EC519228}"/>
              </a:ext>
            </a:extLst>
          </p:cNvPr>
          <p:cNvSpPr>
            <a:spLocks noGrp="1"/>
          </p:cNvSpPr>
          <p:nvPr>
            <p:ph type="ctrTitle"/>
          </p:nvPr>
        </p:nvSpPr>
        <p:spPr>
          <a:xfrm>
            <a:off x="1100669" y="1111086"/>
            <a:ext cx="10011831" cy="2623885"/>
          </a:xfrm>
        </p:spPr>
        <p:txBody>
          <a:bodyPr anchor="ctr">
            <a:normAutofit fontScale="90000"/>
          </a:bodyPr>
          <a:lstStyle/>
          <a:p>
            <a:pPr algn="l"/>
            <a:r>
              <a:rPr lang="en-US" sz="8000" b="1" dirty="0">
                <a:latin typeface="+mn-lt"/>
              </a:rPr>
              <a:t>Blazor</a:t>
            </a:r>
            <a:br>
              <a:rPr lang="en-US" dirty="0"/>
            </a:br>
            <a:r>
              <a:rPr lang="en-US" dirty="0"/>
              <a:t>WebAssembly And </a:t>
            </a:r>
            <a:r>
              <a:rPr lang="en-US" dirty="0" err="1"/>
              <a:t>SignalR</a:t>
            </a:r>
            <a:endParaRPr lang="en-US" dirty="0"/>
          </a:p>
        </p:txBody>
      </p:sp>
      <p:sp>
        <p:nvSpPr>
          <p:cNvPr id="3" name="Subtitle 2">
            <a:extLst>
              <a:ext uri="{FF2B5EF4-FFF2-40B4-BE49-F238E27FC236}">
                <a16:creationId xmlns:a16="http://schemas.microsoft.com/office/drawing/2014/main" id="{B8159BF6-CF3C-46B9-882A-FC710B3140B4}"/>
              </a:ext>
            </a:extLst>
          </p:cNvPr>
          <p:cNvSpPr>
            <a:spLocks noGrp="1"/>
          </p:cNvSpPr>
          <p:nvPr>
            <p:ph type="subTitle" idx="1"/>
          </p:nvPr>
        </p:nvSpPr>
        <p:spPr>
          <a:xfrm>
            <a:off x="2068492" y="4843002"/>
            <a:ext cx="4320195" cy="1234345"/>
          </a:xfrm>
        </p:spPr>
        <p:txBody>
          <a:bodyPr anchor="ctr">
            <a:normAutofit fontScale="92500"/>
          </a:bodyPr>
          <a:lstStyle/>
          <a:p>
            <a:pPr algn="l"/>
            <a:r>
              <a:rPr lang="en-US" sz="4000" b="1" dirty="0">
                <a:solidFill>
                  <a:srgbClr val="1B1B1B"/>
                </a:solidFill>
              </a:rPr>
              <a:t>Kamran Ellahi</a:t>
            </a:r>
          </a:p>
        </p:txBody>
      </p:sp>
      <p:sp>
        <p:nvSpPr>
          <p:cNvPr id="4" name="TextBox 3">
            <a:extLst>
              <a:ext uri="{FF2B5EF4-FFF2-40B4-BE49-F238E27FC236}">
                <a16:creationId xmlns:a16="http://schemas.microsoft.com/office/drawing/2014/main" id="{0BE811C3-6375-42A5-8A0F-FA3C3E37B086}"/>
              </a:ext>
            </a:extLst>
          </p:cNvPr>
          <p:cNvSpPr txBox="1"/>
          <p:nvPr/>
        </p:nvSpPr>
        <p:spPr>
          <a:xfrm>
            <a:off x="10498564" y="5997299"/>
            <a:ext cx="1300356" cy="369332"/>
          </a:xfrm>
          <a:prstGeom prst="rect">
            <a:avLst/>
          </a:prstGeom>
          <a:noFill/>
        </p:spPr>
        <p:txBody>
          <a:bodyPr wrap="none" rtlCol="0">
            <a:spAutoFit/>
          </a:bodyPr>
          <a:lstStyle/>
          <a:p>
            <a:r>
              <a:rPr lang="en-US" dirty="0">
                <a:solidFill>
                  <a:schemeClr val="bg1"/>
                </a:solidFill>
              </a:rPr>
              <a:t>15/06/2022</a:t>
            </a:r>
          </a:p>
        </p:txBody>
      </p:sp>
    </p:spTree>
    <p:extLst>
      <p:ext uri="{BB962C8B-B14F-4D97-AF65-F5344CB8AC3E}">
        <p14:creationId xmlns:p14="http://schemas.microsoft.com/office/powerpoint/2010/main" val="323832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CAF8-C441-41BD-BD88-B8D1024F0C90}"/>
              </a:ext>
            </a:extLst>
          </p:cNvPr>
          <p:cNvSpPr>
            <a:spLocks noGrp="1"/>
          </p:cNvSpPr>
          <p:nvPr>
            <p:ph type="title"/>
          </p:nvPr>
        </p:nvSpPr>
        <p:spPr>
          <a:xfrm>
            <a:off x="833002" y="365125"/>
            <a:ext cx="10520702" cy="1325563"/>
          </a:xfrm>
        </p:spPr>
        <p:txBody>
          <a:bodyPr>
            <a:normAutofit/>
          </a:bodyPr>
          <a:lstStyle/>
          <a:p>
            <a:r>
              <a:rPr lang="en-US" sz="4400" dirty="0">
                <a:solidFill>
                  <a:srgbClr val="FFFFFF"/>
                </a:solidFill>
              </a:rPr>
              <a:t>WebAssembly</a:t>
            </a:r>
          </a:p>
        </p:txBody>
      </p:sp>
      <p:sp>
        <p:nvSpPr>
          <p:cNvPr id="13" name="Text Placeholder 7">
            <a:extLst>
              <a:ext uri="{FF2B5EF4-FFF2-40B4-BE49-F238E27FC236}">
                <a16:creationId xmlns:a16="http://schemas.microsoft.com/office/drawing/2014/main" id="{7B28605E-B2CC-4C9C-9951-6B4FDA645D0F}"/>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Pros</a:t>
            </a:r>
          </a:p>
        </p:txBody>
      </p:sp>
      <p:sp>
        <p:nvSpPr>
          <p:cNvPr id="14" name="Content Placeholder 8">
            <a:extLst>
              <a:ext uri="{FF2B5EF4-FFF2-40B4-BE49-F238E27FC236}">
                <a16:creationId xmlns:a16="http://schemas.microsoft.com/office/drawing/2014/main" id="{40D2C7D3-9F18-4BDE-8543-1D5047150C6C}"/>
              </a:ext>
            </a:extLst>
          </p:cNvPr>
          <p:cNvSpPr txBox="1">
            <a:spLocks/>
          </p:cNvSpPr>
          <p:nvPr/>
        </p:nvSpPr>
        <p:spPr>
          <a:xfrm>
            <a:off x="839788" y="2505075"/>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There's no .NET server-side dependency. The app is fully functioning after downloaded to the client.</a:t>
            </a:r>
          </a:p>
          <a:p>
            <a:r>
              <a:rPr lang="en-US" sz="2000" dirty="0"/>
              <a:t>Client resources and capabilities are fully leveraged.</a:t>
            </a:r>
          </a:p>
          <a:p>
            <a:r>
              <a:rPr lang="en-US" sz="2000" dirty="0"/>
              <a:t>Work is offloaded from the server to the client.</a:t>
            </a:r>
          </a:p>
          <a:p>
            <a:pPr marL="0" indent="0">
              <a:buNone/>
            </a:pPr>
            <a:endParaRPr lang="en-US" sz="2000" dirty="0"/>
          </a:p>
        </p:txBody>
      </p:sp>
      <p:sp>
        <p:nvSpPr>
          <p:cNvPr id="15" name="Text Placeholder 9">
            <a:extLst>
              <a:ext uri="{FF2B5EF4-FFF2-40B4-BE49-F238E27FC236}">
                <a16:creationId xmlns:a16="http://schemas.microsoft.com/office/drawing/2014/main" id="{779605E7-ED4A-4701-A785-439710C0A73C}"/>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Cons</a:t>
            </a:r>
          </a:p>
        </p:txBody>
      </p:sp>
      <p:sp>
        <p:nvSpPr>
          <p:cNvPr id="16" name="Content Placeholder 10">
            <a:extLst>
              <a:ext uri="{FF2B5EF4-FFF2-40B4-BE49-F238E27FC236}">
                <a16:creationId xmlns:a16="http://schemas.microsoft.com/office/drawing/2014/main" id="{C9D56FCF-DC0E-4133-8A34-AAA2B9E8D06E}"/>
              </a:ext>
            </a:extLst>
          </p:cNvPr>
          <p:cNvSpPr txBox="1">
            <a:spLocks/>
          </p:cNvSpPr>
          <p:nvPr/>
        </p:nvSpPr>
        <p:spPr>
          <a:xfrm>
            <a:off x="6172200" y="2505075"/>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Download size is larger, and apps take longer to load(first time).</a:t>
            </a:r>
          </a:p>
          <a:p>
            <a:r>
              <a:rPr lang="en-US" sz="2000" dirty="0"/>
              <a:t>Tooling support is less mature. </a:t>
            </a:r>
          </a:p>
        </p:txBody>
      </p:sp>
    </p:spTree>
    <p:extLst>
      <p:ext uri="{BB962C8B-B14F-4D97-AF65-F5344CB8AC3E}">
        <p14:creationId xmlns:p14="http://schemas.microsoft.com/office/powerpoint/2010/main" val="2474933295"/>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1174-5631-43B7-B33D-AA26C94D044B}"/>
              </a:ext>
            </a:extLst>
          </p:cNvPr>
          <p:cNvSpPr>
            <a:spLocks noGrp="1"/>
          </p:cNvSpPr>
          <p:nvPr>
            <p:ph type="ctrTitle"/>
          </p:nvPr>
        </p:nvSpPr>
        <p:spPr>
          <a:xfrm>
            <a:off x="1524000" y="2245809"/>
            <a:ext cx="9144000" cy="1564716"/>
          </a:xfrm>
        </p:spPr>
        <p:txBody>
          <a:bodyPr>
            <a:normAutofit/>
          </a:bodyPr>
          <a:lstStyle/>
          <a:p>
            <a:pPr algn="l"/>
            <a:r>
              <a:rPr lang="en-US" sz="4800" dirty="0"/>
              <a:t>Create your first app</a:t>
            </a:r>
          </a:p>
        </p:txBody>
      </p:sp>
      <p:sp>
        <p:nvSpPr>
          <p:cNvPr id="4" name="Subtitle 3">
            <a:extLst>
              <a:ext uri="{FF2B5EF4-FFF2-40B4-BE49-F238E27FC236}">
                <a16:creationId xmlns:a16="http://schemas.microsoft.com/office/drawing/2014/main" id="{677A4111-8118-44BA-AA60-3E164998AC70}"/>
              </a:ext>
            </a:extLst>
          </p:cNvPr>
          <p:cNvSpPr>
            <a:spLocks noGrp="1"/>
          </p:cNvSpPr>
          <p:nvPr>
            <p:ph type="subTitle" idx="1"/>
          </p:nvPr>
        </p:nvSpPr>
        <p:spPr>
          <a:xfrm>
            <a:off x="1524000" y="3947050"/>
            <a:ext cx="9144000" cy="572583"/>
          </a:xfrm>
        </p:spPr>
        <p:txBody>
          <a:bodyPr>
            <a:normAutofit/>
          </a:bodyPr>
          <a:lstStyle/>
          <a:p>
            <a:pPr algn="l"/>
            <a:endParaRPr lang="en-US" sz="2000" dirty="0"/>
          </a:p>
        </p:txBody>
      </p:sp>
    </p:spTree>
    <p:extLst>
      <p:ext uri="{BB962C8B-B14F-4D97-AF65-F5344CB8AC3E}">
        <p14:creationId xmlns:p14="http://schemas.microsoft.com/office/powerpoint/2010/main" val="268667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2911-94B3-4DD0-9347-297C62E34583}"/>
              </a:ext>
            </a:extLst>
          </p:cNvPr>
          <p:cNvSpPr>
            <a:spLocks noGrp="1"/>
          </p:cNvSpPr>
          <p:nvPr>
            <p:ph type="title"/>
          </p:nvPr>
        </p:nvSpPr>
        <p:spPr>
          <a:xfrm>
            <a:off x="833002" y="365125"/>
            <a:ext cx="10520702" cy="1325563"/>
          </a:xfrm>
        </p:spPr>
        <p:txBody>
          <a:bodyPr>
            <a:normAutofit/>
          </a:bodyPr>
          <a:lstStyle/>
          <a:p>
            <a:r>
              <a:rPr lang="en-US" sz="4400" dirty="0"/>
              <a:t>Prerequisites</a:t>
            </a:r>
          </a:p>
        </p:txBody>
      </p:sp>
      <p:graphicFrame>
        <p:nvGraphicFramePr>
          <p:cNvPr id="19" name="Content Placeholder 2">
            <a:extLst>
              <a:ext uri="{FF2B5EF4-FFF2-40B4-BE49-F238E27FC236}">
                <a16:creationId xmlns:a16="http://schemas.microsoft.com/office/drawing/2014/main" id="{5479E649-D948-486C-8418-AC0B4183E1EB}"/>
              </a:ext>
            </a:extLst>
          </p:cNvPr>
          <p:cNvGraphicFramePr>
            <a:graphicFrameLocks noGrp="1"/>
          </p:cNvGraphicFramePr>
          <p:nvPr>
            <p:ph idx="1"/>
            <p:extLst>
              <p:ext uri="{D42A27DB-BD31-4B8C-83A1-F6EECF244321}">
                <p14:modId xmlns:p14="http://schemas.microsoft.com/office/powerpoint/2010/main" val="3998218863"/>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76516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28B1CC-A5B6-4A6D-8B88-08EF350C5FCA}"/>
              </a:ext>
            </a:extLst>
          </p:cNvPr>
          <p:cNvPicPr>
            <a:picLocks noChangeAspect="1"/>
          </p:cNvPicPr>
          <p:nvPr/>
        </p:nvPicPr>
        <p:blipFill>
          <a:blip r:embed="rId3"/>
          <a:stretch>
            <a:fillRect/>
          </a:stretch>
        </p:blipFill>
        <p:spPr>
          <a:xfrm>
            <a:off x="1214402" y="61888"/>
            <a:ext cx="9763196" cy="6734224"/>
          </a:xfrm>
          <a:prstGeom prst="rect">
            <a:avLst/>
          </a:prstGeom>
        </p:spPr>
      </p:pic>
    </p:spTree>
    <p:extLst>
      <p:ext uri="{BB962C8B-B14F-4D97-AF65-F5344CB8AC3E}">
        <p14:creationId xmlns:p14="http://schemas.microsoft.com/office/powerpoint/2010/main" val="363337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D6488-EDDF-416A-B900-57050BF19989}"/>
              </a:ext>
            </a:extLst>
          </p:cNvPr>
          <p:cNvPicPr>
            <a:picLocks noChangeAspect="1"/>
          </p:cNvPicPr>
          <p:nvPr/>
        </p:nvPicPr>
        <p:blipFill>
          <a:blip r:embed="rId3"/>
          <a:stretch>
            <a:fillRect/>
          </a:stretch>
        </p:blipFill>
        <p:spPr>
          <a:xfrm>
            <a:off x="1247739" y="73794"/>
            <a:ext cx="9696521" cy="6710412"/>
          </a:xfrm>
          <a:prstGeom prst="rect">
            <a:avLst/>
          </a:prstGeom>
        </p:spPr>
      </p:pic>
    </p:spTree>
    <p:extLst>
      <p:ext uri="{BB962C8B-B14F-4D97-AF65-F5344CB8AC3E}">
        <p14:creationId xmlns:p14="http://schemas.microsoft.com/office/powerpoint/2010/main" val="197436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3B3FCC-9D94-46FD-8815-1B2F20CD26FC}"/>
              </a:ext>
            </a:extLst>
          </p:cNvPr>
          <p:cNvPicPr>
            <a:picLocks noChangeAspect="1"/>
          </p:cNvPicPr>
          <p:nvPr/>
        </p:nvPicPr>
        <p:blipFill>
          <a:blip r:embed="rId3"/>
          <a:stretch>
            <a:fillRect/>
          </a:stretch>
        </p:blipFill>
        <p:spPr>
          <a:xfrm>
            <a:off x="1240595" y="80938"/>
            <a:ext cx="9710809" cy="6696124"/>
          </a:xfrm>
          <a:prstGeom prst="rect">
            <a:avLst/>
          </a:prstGeom>
        </p:spPr>
      </p:pic>
    </p:spTree>
    <p:extLst>
      <p:ext uri="{BB962C8B-B14F-4D97-AF65-F5344CB8AC3E}">
        <p14:creationId xmlns:p14="http://schemas.microsoft.com/office/powerpoint/2010/main" val="160346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1174-5631-43B7-B33D-AA26C94D044B}"/>
              </a:ext>
            </a:extLst>
          </p:cNvPr>
          <p:cNvSpPr>
            <a:spLocks noGrp="1"/>
          </p:cNvSpPr>
          <p:nvPr>
            <p:ph type="ctrTitle"/>
          </p:nvPr>
        </p:nvSpPr>
        <p:spPr>
          <a:xfrm>
            <a:off x="1524000" y="2245809"/>
            <a:ext cx="9144000" cy="1564716"/>
          </a:xfrm>
        </p:spPr>
        <p:txBody>
          <a:bodyPr>
            <a:normAutofit/>
          </a:bodyPr>
          <a:lstStyle/>
          <a:p>
            <a:pPr algn="l"/>
            <a:r>
              <a:rPr lang="en-US" sz="4800" dirty="0"/>
              <a:t>Components</a:t>
            </a:r>
          </a:p>
        </p:txBody>
      </p:sp>
      <p:sp>
        <p:nvSpPr>
          <p:cNvPr id="4" name="Subtitle 3">
            <a:extLst>
              <a:ext uri="{FF2B5EF4-FFF2-40B4-BE49-F238E27FC236}">
                <a16:creationId xmlns:a16="http://schemas.microsoft.com/office/drawing/2014/main" id="{677A4111-8118-44BA-AA60-3E164998AC70}"/>
              </a:ext>
            </a:extLst>
          </p:cNvPr>
          <p:cNvSpPr>
            <a:spLocks noGrp="1"/>
          </p:cNvSpPr>
          <p:nvPr>
            <p:ph type="subTitle" idx="1"/>
          </p:nvPr>
        </p:nvSpPr>
        <p:spPr>
          <a:xfrm>
            <a:off x="1524000" y="3947050"/>
            <a:ext cx="9144000" cy="572583"/>
          </a:xfrm>
        </p:spPr>
        <p:txBody>
          <a:bodyPr>
            <a:normAutofit/>
          </a:bodyPr>
          <a:lstStyle/>
          <a:p>
            <a:pPr algn="l"/>
            <a:endParaRPr lang="en-US" sz="2000" dirty="0"/>
          </a:p>
        </p:txBody>
      </p:sp>
    </p:spTree>
    <p:extLst>
      <p:ext uri="{BB962C8B-B14F-4D97-AF65-F5344CB8AC3E}">
        <p14:creationId xmlns:p14="http://schemas.microsoft.com/office/powerpoint/2010/main" val="23768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9FE6-E597-4E12-B1B4-9BC0F63D9978}"/>
              </a:ext>
            </a:extLst>
          </p:cNvPr>
          <p:cNvSpPr>
            <a:spLocks noGrp="1"/>
          </p:cNvSpPr>
          <p:nvPr>
            <p:ph type="title"/>
          </p:nvPr>
        </p:nvSpPr>
        <p:spPr>
          <a:xfrm>
            <a:off x="833002" y="365125"/>
            <a:ext cx="10520702" cy="1325563"/>
          </a:xfrm>
        </p:spPr>
        <p:txBody>
          <a:bodyPr>
            <a:normAutofit/>
          </a:bodyPr>
          <a:lstStyle/>
          <a:p>
            <a:r>
              <a:rPr lang="en-US" sz="4400" dirty="0">
                <a:solidFill>
                  <a:srgbClr val="FFFFFF"/>
                </a:solidFill>
              </a:rPr>
              <a:t>Components</a:t>
            </a:r>
          </a:p>
        </p:txBody>
      </p:sp>
      <p:sp>
        <p:nvSpPr>
          <p:cNvPr id="3" name="Content Placeholder 2">
            <a:extLst>
              <a:ext uri="{FF2B5EF4-FFF2-40B4-BE49-F238E27FC236}">
                <a16:creationId xmlns:a16="http://schemas.microsoft.com/office/drawing/2014/main" id="{EAB98E80-8AD7-425A-A4D9-4A4A2569076C}"/>
              </a:ext>
            </a:extLst>
          </p:cNvPr>
          <p:cNvSpPr>
            <a:spLocks noGrp="1"/>
          </p:cNvSpPr>
          <p:nvPr>
            <p:ph idx="1"/>
          </p:nvPr>
        </p:nvSpPr>
        <p:spPr>
          <a:xfrm>
            <a:off x="838201" y="2022601"/>
            <a:ext cx="10515598" cy="4154361"/>
          </a:xfrm>
        </p:spPr>
        <p:txBody>
          <a:bodyPr>
            <a:normAutofit fontScale="85000" lnSpcReduction="10000"/>
          </a:bodyPr>
          <a:lstStyle/>
          <a:p>
            <a:pPr marL="0" indent="0">
              <a:buNone/>
            </a:pPr>
            <a:r>
              <a:rPr lang="en-US" sz="1700" dirty="0">
                <a:solidFill>
                  <a:srgbClr val="FFFFFF"/>
                </a:solidFill>
              </a:rPr>
              <a:t>Component is a combination of C#(razor) and HTML markup. A component in Blazor is formally referred to as a Razor component.</a:t>
            </a:r>
          </a:p>
          <a:p>
            <a:pPr marL="0" indent="0">
              <a:buNone/>
            </a:pPr>
            <a:endParaRPr lang="en-US" sz="1700" dirty="0">
              <a:solidFill>
                <a:srgbClr val="FFFFFF"/>
              </a:solidFill>
            </a:endParaRPr>
          </a:p>
          <a:p>
            <a:pPr marL="0" indent="0">
              <a:buNone/>
            </a:pPr>
            <a:r>
              <a:rPr lang="en-US" sz="1700" dirty="0">
                <a:solidFill>
                  <a:srgbClr val="FFFFFF"/>
                </a:solidFill>
              </a:rPr>
              <a:t>A component's name must start with an uppercase character. For example, </a:t>
            </a:r>
            <a:r>
              <a:rPr lang="en-US" sz="1700" i="1" dirty="0" err="1">
                <a:solidFill>
                  <a:srgbClr val="FFFFFF"/>
                </a:solidFill>
              </a:rPr>
              <a:t>MyCoolComponent.razor</a:t>
            </a:r>
            <a:r>
              <a:rPr lang="en-US" sz="1700" i="1" dirty="0">
                <a:solidFill>
                  <a:srgbClr val="FFFFFF"/>
                </a:solidFill>
              </a:rPr>
              <a:t> </a:t>
            </a:r>
            <a:r>
              <a:rPr lang="en-US" sz="1700" dirty="0">
                <a:solidFill>
                  <a:srgbClr val="FFFFFF"/>
                </a:solidFill>
              </a:rPr>
              <a:t>is valid, and </a:t>
            </a:r>
            <a:r>
              <a:rPr lang="en-US" sz="1700" i="1" dirty="0" err="1">
                <a:solidFill>
                  <a:srgbClr val="FFFFFF"/>
                </a:solidFill>
              </a:rPr>
              <a:t>myCoolComponent.razor</a:t>
            </a:r>
            <a:r>
              <a:rPr lang="en-US" sz="1700" i="1" dirty="0">
                <a:solidFill>
                  <a:srgbClr val="FFFFFF"/>
                </a:solidFill>
              </a:rPr>
              <a:t> </a:t>
            </a:r>
            <a:r>
              <a:rPr lang="en-US" sz="1700" dirty="0">
                <a:solidFill>
                  <a:srgbClr val="FFFFFF"/>
                </a:solidFill>
              </a:rPr>
              <a:t>is invalid.</a:t>
            </a:r>
          </a:p>
          <a:p>
            <a:pPr marL="0" indent="0">
              <a:buNone/>
            </a:pPr>
            <a:endParaRPr lang="en-US" sz="1700" dirty="0">
              <a:solidFill>
                <a:srgbClr val="FFFFFF"/>
              </a:solidFill>
            </a:endParaRPr>
          </a:p>
          <a:p>
            <a:pPr marL="0" indent="0">
              <a:buNone/>
            </a:pPr>
            <a:r>
              <a:rPr lang="en-US" sz="1700" dirty="0">
                <a:solidFill>
                  <a:srgbClr val="FFFFFF"/>
                </a:solidFill>
              </a:rPr>
              <a:t>The UI for a component is defined using HTML. Dynamic rendering logic (for example, loops, conditionals, expressions) is added using an embedded C# syntax called Razor. When an app is compiled, the HTML markup and C# rendering logic are converted into a component class. The name of the generated class matches the name of the file.</a:t>
            </a:r>
          </a:p>
          <a:p>
            <a:pPr marL="0" indent="0">
              <a:buNone/>
            </a:pPr>
            <a:endParaRPr lang="en-US" sz="1700" dirty="0">
              <a:solidFill>
                <a:srgbClr val="FFFFFF"/>
              </a:solidFill>
            </a:endParaRPr>
          </a:p>
          <a:p>
            <a:pPr marL="0" indent="0">
              <a:buNone/>
            </a:pPr>
            <a:r>
              <a:rPr lang="en-US" sz="1700" dirty="0">
                <a:solidFill>
                  <a:srgbClr val="FFFFFF"/>
                </a:solidFill>
              </a:rPr>
              <a:t>Members of the component class are defined in an @code block. In the @code block, component state (properties, fields) is specified with methods for event handling or for defining other component logic. </a:t>
            </a:r>
          </a:p>
          <a:p>
            <a:pPr marL="0" indent="0">
              <a:buNone/>
            </a:pPr>
            <a:endParaRPr lang="en-US" sz="1700" dirty="0">
              <a:solidFill>
                <a:srgbClr val="FFFFFF"/>
              </a:solidFill>
            </a:endParaRPr>
          </a:p>
          <a:p>
            <a:pPr marL="0" indent="0">
              <a:buNone/>
            </a:pPr>
            <a:r>
              <a:rPr lang="en-US" sz="1700" dirty="0">
                <a:solidFill>
                  <a:srgbClr val="FFFFFF"/>
                </a:solidFill>
              </a:rPr>
              <a:t>More than one @code block is permissible.</a:t>
            </a:r>
          </a:p>
        </p:txBody>
      </p:sp>
    </p:spTree>
    <p:extLst>
      <p:ext uri="{BB962C8B-B14F-4D97-AF65-F5344CB8AC3E}">
        <p14:creationId xmlns:p14="http://schemas.microsoft.com/office/powerpoint/2010/main" val="40313331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Components</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p:txBody>
          <a:bodyPr/>
          <a:lstStyle/>
          <a:p>
            <a:pPr marL="0" indent="0">
              <a:buNone/>
            </a:pPr>
            <a:r>
              <a:rPr lang="en-US" dirty="0">
                <a:solidFill>
                  <a:srgbClr val="0101FD"/>
                </a:solidFill>
                <a:latin typeface="SFMono-Regular"/>
              </a:rPr>
              <a:t>&lt;h1 </a:t>
            </a:r>
            <a:r>
              <a:rPr lang="en-US" dirty="0">
                <a:solidFill>
                  <a:srgbClr val="0451A5"/>
                </a:solidFill>
                <a:latin typeface="SFMono-Regular"/>
              </a:rPr>
              <a:t>style</a:t>
            </a:r>
            <a:r>
              <a:rPr lang="en-US" dirty="0">
                <a:solidFill>
                  <a:srgbClr val="0101FD"/>
                </a:solidFill>
                <a:latin typeface="SFMono-Regular"/>
              </a:rPr>
              <a:t>=</a:t>
            </a:r>
            <a:r>
              <a:rPr lang="en-US" dirty="0">
                <a:solidFill>
                  <a:srgbClr val="A31515"/>
                </a:solidFill>
                <a:latin typeface="SFMono-Regular"/>
              </a:rPr>
              <a:t>"font-style:@_</a:t>
            </a:r>
            <a:r>
              <a:rPr lang="en-US" dirty="0" err="1">
                <a:solidFill>
                  <a:srgbClr val="A31515"/>
                </a:solidFill>
                <a:latin typeface="SFMono-Regular"/>
              </a:rPr>
              <a:t>headingFontStyle</a:t>
            </a:r>
            <a:r>
              <a:rPr lang="en-US" dirty="0">
                <a:solidFill>
                  <a:srgbClr val="A31515"/>
                </a:solidFill>
                <a:latin typeface="SFMono-Regular"/>
              </a:rPr>
              <a:t>"</a:t>
            </a:r>
            <a:r>
              <a:rPr lang="en-US" dirty="0">
                <a:solidFill>
                  <a:srgbClr val="0101FD"/>
                </a:solidFill>
                <a:latin typeface="SFMono-Regular"/>
              </a:rPr>
              <a:t>&gt;</a:t>
            </a:r>
            <a:r>
              <a:rPr lang="en-US" dirty="0">
                <a:solidFill>
                  <a:srgbClr val="171717"/>
                </a:solidFill>
                <a:latin typeface="SFMono-Regular"/>
              </a:rPr>
              <a:t>@_</a:t>
            </a:r>
            <a:r>
              <a:rPr lang="en-US" dirty="0" err="1">
                <a:solidFill>
                  <a:srgbClr val="171717"/>
                </a:solidFill>
                <a:latin typeface="SFMono-Regular"/>
              </a:rPr>
              <a:t>headingText</a:t>
            </a:r>
            <a:r>
              <a:rPr lang="en-US" dirty="0">
                <a:solidFill>
                  <a:srgbClr val="0101FD"/>
                </a:solidFill>
                <a:latin typeface="SFMono-Regular"/>
              </a:rPr>
              <a:t>&lt;/h1&gt;</a:t>
            </a:r>
          </a:p>
          <a:p>
            <a:pPr marL="0" indent="0">
              <a:buNone/>
            </a:pPr>
            <a:r>
              <a:rPr lang="en-US" dirty="0">
                <a:solidFill>
                  <a:srgbClr val="0101FD"/>
                </a:solidFill>
                <a:latin typeface="SFMono-Regular"/>
              </a:rPr>
              <a:t>@</a:t>
            </a:r>
            <a:r>
              <a:rPr lang="en-US" dirty="0">
                <a:solidFill>
                  <a:srgbClr val="171717"/>
                </a:solidFill>
                <a:latin typeface="SFMono-Regular"/>
              </a:rPr>
              <a:t>code {</a:t>
            </a:r>
          </a:p>
          <a:p>
            <a:pPr marL="0" indent="0">
              <a:buNone/>
            </a:pPr>
            <a:r>
              <a:rPr lang="en-US" dirty="0">
                <a:solidFill>
                  <a:srgbClr val="171717"/>
                </a:solidFill>
                <a:latin typeface="SFMono-Regular"/>
              </a:rPr>
              <a:t>	private string _</a:t>
            </a:r>
            <a:r>
              <a:rPr lang="en-US" dirty="0" err="1">
                <a:solidFill>
                  <a:srgbClr val="171717"/>
                </a:solidFill>
                <a:latin typeface="SFMono-Regular"/>
              </a:rPr>
              <a:t>headingFontStyle</a:t>
            </a:r>
            <a:r>
              <a:rPr lang="en-US" dirty="0">
                <a:solidFill>
                  <a:srgbClr val="171717"/>
                </a:solidFill>
                <a:latin typeface="SFMono-Regular"/>
              </a:rPr>
              <a:t> = "italic";</a:t>
            </a:r>
          </a:p>
          <a:p>
            <a:pPr marL="0" indent="0">
              <a:buNone/>
            </a:pPr>
            <a:r>
              <a:rPr lang="en-US" dirty="0">
                <a:solidFill>
                  <a:srgbClr val="171717"/>
                </a:solidFill>
                <a:latin typeface="SFMono-Regular"/>
              </a:rPr>
              <a:t>	private string _</a:t>
            </a:r>
            <a:r>
              <a:rPr lang="en-US" dirty="0" err="1">
                <a:solidFill>
                  <a:srgbClr val="171717"/>
                </a:solidFill>
                <a:latin typeface="SFMono-Regular"/>
              </a:rPr>
              <a:t>headingText</a:t>
            </a:r>
            <a:r>
              <a:rPr lang="en-US" dirty="0">
                <a:solidFill>
                  <a:srgbClr val="171717"/>
                </a:solidFill>
                <a:latin typeface="SFMono-Regular"/>
              </a:rPr>
              <a:t> = "Put on your new Blazor!";</a:t>
            </a:r>
          </a:p>
          <a:p>
            <a:pPr marL="0" indent="0">
              <a:buNone/>
            </a:pPr>
            <a:r>
              <a:rPr lang="en-US" dirty="0">
                <a:solidFill>
                  <a:srgbClr val="171717"/>
                </a:solidFill>
                <a:latin typeface="SFMono-Regular"/>
              </a:rPr>
              <a:t>}</a:t>
            </a:r>
            <a:endParaRPr lang="en-US" dirty="0"/>
          </a:p>
        </p:txBody>
      </p:sp>
    </p:spTree>
    <p:extLst>
      <p:ext uri="{BB962C8B-B14F-4D97-AF65-F5344CB8AC3E}">
        <p14:creationId xmlns:p14="http://schemas.microsoft.com/office/powerpoint/2010/main" val="330884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Components – With Parameter(s)</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p:txBody>
          <a:bodyPr/>
          <a:lstStyle/>
          <a:p>
            <a:pPr marL="0" indent="0">
              <a:buNone/>
            </a:pP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h1</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@Title</a:t>
            </a:r>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h1</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@code {</a:t>
            </a:r>
          </a:p>
          <a:p>
            <a:pPr marL="0" indent="0">
              <a:buNone/>
            </a:pPr>
            <a:r>
              <a:rPr lang="en-US" dirty="0">
                <a:solidFill>
                  <a:srgbClr val="000000"/>
                </a:solidFill>
                <a:latin typeface="Consolas" panose="020B0609020204030204" pitchFamily="49" charset="0"/>
              </a:rPr>
              <a:t>    [Parameter]</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Title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87565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accent1">
              <a:lumMod val="7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6FB-22B0-4A65-AE14-77B905E755F0}"/>
              </a:ext>
            </a:extLst>
          </p:cNvPr>
          <p:cNvSpPr>
            <a:spLocks noGrp="1"/>
          </p:cNvSpPr>
          <p:nvPr>
            <p:ph type="title"/>
          </p:nvPr>
        </p:nvSpPr>
        <p:spPr>
          <a:xfrm>
            <a:off x="762001" y="803325"/>
            <a:ext cx="5314536" cy="828625"/>
          </a:xfrm>
        </p:spPr>
        <p:txBody>
          <a:bodyPr vert="horz" lIns="91440" tIns="45720" rIns="91440" bIns="45720" rtlCol="0" anchor="ctr">
            <a:noAutofit/>
          </a:bodyPr>
          <a:lstStyle/>
          <a:p>
            <a:r>
              <a:rPr lang="en-US" sz="6600" b="1" dirty="0"/>
              <a:t>Kamran Ellahi</a:t>
            </a:r>
          </a:p>
        </p:txBody>
      </p:sp>
      <p:graphicFrame>
        <p:nvGraphicFramePr>
          <p:cNvPr id="6" name="Text Placeholder 3">
            <a:extLst>
              <a:ext uri="{FF2B5EF4-FFF2-40B4-BE49-F238E27FC236}">
                <a16:creationId xmlns:a16="http://schemas.microsoft.com/office/drawing/2014/main" id="{5CC55129-B575-4ED2-8BD1-A55B505D6381}"/>
              </a:ext>
            </a:extLst>
          </p:cNvPr>
          <p:cNvGraphicFramePr/>
          <p:nvPr>
            <p:extLst>
              <p:ext uri="{D42A27DB-BD31-4B8C-83A1-F6EECF244321}">
                <p14:modId xmlns:p14="http://schemas.microsoft.com/office/powerpoint/2010/main" val="4045390722"/>
              </p:ext>
            </p:extLst>
          </p:nvPr>
        </p:nvGraphicFramePr>
        <p:xfrm>
          <a:off x="781457" y="2203137"/>
          <a:ext cx="5314543" cy="3851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ild writing on paper">
            <a:extLst>
              <a:ext uri="{FF2B5EF4-FFF2-40B4-BE49-F238E27FC236}">
                <a16:creationId xmlns:a16="http://schemas.microsoft.com/office/drawing/2014/main" id="{19E77FB6-622D-0DD2-268C-B5F8C4F23F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54955" y="1126435"/>
            <a:ext cx="5146226" cy="3976507"/>
          </a:xfrm>
          <a:prstGeom prst="rect">
            <a:avLst/>
          </a:prstGeom>
          <a:effectLst>
            <a:softEdge rad="1054100"/>
          </a:effectLst>
        </p:spPr>
      </p:pic>
    </p:spTree>
    <p:extLst>
      <p:ext uri="{BB962C8B-B14F-4D97-AF65-F5344CB8AC3E}">
        <p14:creationId xmlns:p14="http://schemas.microsoft.com/office/powerpoint/2010/main" val="416689519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1174-5631-43B7-B33D-AA26C94D044B}"/>
              </a:ext>
            </a:extLst>
          </p:cNvPr>
          <p:cNvSpPr>
            <a:spLocks noGrp="1"/>
          </p:cNvSpPr>
          <p:nvPr>
            <p:ph type="ctrTitle"/>
          </p:nvPr>
        </p:nvSpPr>
        <p:spPr>
          <a:xfrm>
            <a:off x="1524000" y="2245809"/>
            <a:ext cx="9144000" cy="1564716"/>
          </a:xfrm>
        </p:spPr>
        <p:txBody>
          <a:bodyPr>
            <a:normAutofit/>
          </a:bodyPr>
          <a:lstStyle/>
          <a:p>
            <a:pPr algn="l"/>
            <a:r>
              <a:rPr lang="en-US" sz="4800" dirty="0"/>
              <a:t>Pages</a:t>
            </a:r>
          </a:p>
        </p:txBody>
      </p:sp>
      <p:sp>
        <p:nvSpPr>
          <p:cNvPr id="4" name="Subtitle 3">
            <a:extLst>
              <a:ext uri="{FF2B5EF4-FFF2-40B4-BE49-F238E27FC236}">
                <a16:creationId xmlns:a16="http://schemas.microsoft.com/office/drawing/2014/main" id="{677A4111-8118-44BA-AA60-3E164998AC70}"/>
              </a:ext>
            </a:extLst>
          </p:cNvPr>
          <p:cNvSpPr>
            <a:spLocks noGrp="1"/>
          </p:cNvSpPr>
          <p:nvPr>
            <p:ph type="subTitle" idx="1"/>
          </p:nvPr>
        </p:nvSpPr>
        <p:spPr>
          <a:xfrm>
            <a:off x="1524000" y="3947050"/>
            <a:ext cx="9144000" cy="572583"/>
          </a:xfrm>
        </p:spPr>
        <p:txBody>
          <a:bodyPr>
            <a:normAutofit/>
          </a:bodyPr>
          <a:lstStyle/>
          <a:p>
            <a:pPr algn="l"/>
            <a:endParaRPr lang="en-US" sz="2000" dirty="0"/>
          </a:p>
        </p:txBody>
      </p:sp>
    </p:spTree>
    <p:extLst>
      <p:ext uri="{BB962C8B-B14F-4D97-AF65-F5344CB8AC3E}">
        <p14:creationId xmlns:p14="http://schemas.microsoft.com/office/powerpoint/2010/main" val="2909373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87B1-1CDE-4D43-AF4B-7D04BC4FA7C8}"/>
              </a:ext>
            </a:extLst>
          </p:cNvPr>
          <p:cNvSpPr>
            <a:spLocks noGrp="1"/>
          </p:cNvSpPr>
          <p:nvPr>
            <p:ph type="title"/>
          </p:nvPr>
        </p:nvSpPr>
        <p:spPr>
          <a:xfrm>
            <a:off x="833002" y="365125"/>
            <a:ext cx="10520702" cy="1325563"/>
          </a:xfrm>
        </p:spPr>
        <p:txBody>
          <a:bodyPr>
            <a:normAutofit/>
          </a:bodyPr>
          <a:lstStyle/>
          <a:p>
            <a:r>
              <a:rPr lang="en-US" sz="4400" dirty="0">
                <a:solidFill>
                  <a:srgbClr val="FFFFFF"/>
                </a:solidFill>
              </a:rPr>
              <a:t>Pages</a:t>
            </a:r>
          </a:p>
        </p:txBody>
      </p:sp>
      <p:sp>
        <p:nvSpPr>
          <p:cNvPr id="3" name="Content Placeholder 2">
            <a:extLst>
              <a:ext uri="{FF2B5EF4-FFF2-40B4-BE49-F238E27FC236}">
                <a16:creationId xmlns:a16="http://schemas.microsoft.com/office/drawing/2014/main" id="{8E96F799-50BE-4CB5-9DE7-D415FE174AE6}"/>
              </a:ext>
            </a:extLst>
          </p:cNvPr>
          <p:cNvSpPr>
            <a:spLocks noGrp="1"/>
          </p:cNvSpPr>
          <p:nvPr>
            <p:ph idx="1"/>
          </p:nvPr>
        </p:nvSpPr>
        <p:spPr>
          <a:xfrm>
            <a:off x="838201" y="2022601"/>
            <a:ext cx="10515598" cy="4154361"/>
          </a:xfrm>
        </p:spPr>
        <p:txBody>
          <a:bodyPr>
            <a:normAutofit/>
          </a:bodyPr>
          <a:lstStyle/>
          <a:p>
            <a:pPr marL="0" indent="0">
              <a:buNone/>
            </a:pPr>
            <a:r>
              <a:rPr lang="en-US" sz="2000" dirty="0">
                <a:solidFill>
                  <a:srgbClr val="FFFFFF"/>
                </a:solidFill>
              </a:rPr>
              <a:t>A page just like a layout is just a special type of component. </a:t>
            </a:r>
          </a:p>
          <a:p>
            <a:pPr marL="0" indent="0">
              <a:buNone/>
            </a:pPr>
            <a:endParaRPr lang="en-US" sz="2000" dirty="0">
              <a:solidFill>
                <a:srgbClr val="FFFFFF"/>
              </a:solidFill>
            </a:endParaRPr>
          </a:p>
          <a:p>
            <a:pPr marL="0" indent="0">
              <a:buNone/>
            </a:pPr>
            <a:r>
              <a:rPr lang="en-US" sz="2000" dirty="0">
                <a:solidFill>
                  <a:srgbClr val="FFFFFF"/>
                </a:solidFill>
              </a:rPr>
              <a:t>To make a component into a page:</a:t>
            </a:r>
          </a:p>
          <a:p>
            <a:r>
              <a:rPr lang="en-US" sz="2000" dirty="0">
                <a:solidFill>
                  <a:srgbClr val="FFFFFF"/>
                </a:solidFill>
              </a:rPr>
              <a:t>Place a </a:t>
            </a:r>
            <a:r>
              <a:rPr lang="en-US" sz="2000" b="1" dirty="0">
                <a:solidFill>
                  <a:srgbClr val="FFFFFF"/>
                </a:solidFill>
              </a:rPr>
              <a:t>@Page</a:t>
            </a:r>
            <a:r>
              <a:rPr lang="en-US" sz="2000" dirty="0">
                <a:solidFill>
                  <a:srgbClr val="FFFFFF"/>
                </a:solidFill>
              </a:rPr>
              <a:t> property at the top of the component</a:t>
            </a:r>
          </a:p>
        </p:txBody>
      </p:sp>
    </p:spTree>
    <p:extLst>
      <p:ext uri="{BB962C8B-B14F-4D97-AF65-F5344CB8AC3E}">
        <p14:creationId xmlns:p14="http://schemas.microsoft.com/office/powerpoint/2010/main" val="42141641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Pages</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a:xfrm>
            <a:off x="838200" y="1825625"/>
            <a:ext cx="10753326" cy="4351338"/>
          </a:xfrm>
        </p:spPr>
        <p:txBody>
          <a:bodyPr/>
          <a:lstStyle/>
          <a:p>
            <a:pPr marL="0" marR="0" indent="0">
              <a:lnSpc>
                <a:spcPct val="107000"/>
              </a:lnSpc>
              <a:spcBef>
                <a:spcPts val="0"/>
              </a:spcBef>
              <a:spcAft>
                <a:spcPts val="0"/>
              </a:spcAft>
              <a:buNone/>
            </a:pPr>
            <a:r>
              <a:rPr lang="en-US" dirty="0">
                <a:solidFill>
                  <a:srgbClr val="000000"/>
                </a:solidFill>
                <a:highlight>
                  <a:srgbClr val="FFFF00"/>
                </a:highlight>
                <a:latin typeface="Consolas" panose="020B0609020204030204" pitchFamily="49" charset="0"/>
                <a:ea typeface="Calibri" panose="020F0502020204030204" pitchFamily="34" charset="0"/>
                <a:cs typeface="Consolas" panose="020B0609020204030204" pitchFamily="49" charset="0"/>
              </a:rPr>
              <a:t>@page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p>
          <a:p>
            <a:pPr marL="0" marR="0" indent="0">
              <a:lnSpc>
                <a:spcPct val="107000"/>
              </a:lnSpc>
              <a:spcBef>
                <a:spcPts val="0"/>
              </a:spcBef>
              <a:spcAft>
                <a:spcPts val="0"/>
              </a:spcAft>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h1</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Hello, world!</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800000"/>
                </a:solidFill>
                <a:latin typeface="Consolas" panose="020B0609020204030204" pitchFamily="49" charset="0"/>
                <a:ea typeface="Calibri" panose="020F0502020204030204" pitchFamily="34" charset="0"/>
                <a:cs typeface="Consolas" panose="020B0609020204030204" pitchFamily="49" charset="0"/>
              </a:rPr>
              <a:t>h1</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Welcome to your new app.</a:t>
            </a:r>
          </a:p>
          <a:p>
            <a:pPr marL="0" marR="0" indent="0">
              <a:lnSpc>
                <a:spcPct val="107000"/>
              </a:lnSpc>
              <a:spcBef>
                <a:spcPts val="0"/>
              </a:spcBef>
              <a:spcAft>
                <a:spcPts val="0"/>
              </a:spcAft>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b="1" dirty="0" err="1">
                <a:solidFill>
                  <a:srgbClr val="800080"/>
                </a:solidFill>
                <a:latin typeface="Consolas" panose="020B0609020204030204" pitchFamily="49" charset="0"/>
                <a:ea typeface="Calibri" panose="020F0502020204030204" pitchFamily="34" charset="0"/>
                <a:cs typeface="Consolas" panose="020B0609020204030204" pitchFamily="49" charset="0"/>
              </a:rPr>
              <a:t>MyComponent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b="1"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="How is Blazor working for you?"/&gt;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0283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Pages – With Parameters</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a:xfrm>
            <a:off x="838200" y="1825625"/>
            <a:ext cx="10753326" cy="4351338"/>
          </a:xfrm>
        </p:spPr>
        <p:txBody>
          <a:bodyPr>
            <a:normAutofit fontScale="92500" lnSpcReduction="20000"/>
          </a:bodyPr>
          <a:lstStyle/>
          <a:p>
            <a:pPr marL="0" indent="0">
              <a:buNone/>
            </a:pPr>
            <a:r>
              <a:rPr lang="en-US" dirty="0">
                <a:solidFill>
                  <a:srgbClr val="000000"/>
                </a:solidFill>
                <a:highlight>
                  <a:srgbClr val="FFFF00"/>
                </a:highlight>
                <a:latin typeface="Consolas" panose="020B0609020204030204" pitchFamily="49" charset="0"/>
              </a:rPr>
              <a:t>@page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"/user/{</a:t>
            </a:r>
            <a:r>
              <a:rPr lang="en-US" dirty="0" err="1">
                <a:solidFill>
                  <a:srgbClr val="A31515"/>
                </a:solidFill>
                <a:latin typeface="Consolas" panose="020B0609020204030204" pitchFamily="49" charset="0"/>
              </a:rPr>
              <a:t>Id:int</a:t>
            </a:r>
            <a:r>
              <a:rPr lang="en-US" dirty="0">
                <a:solidFill>
                  <a:srgbClr val="A31515"/>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pt-BR" dirty="0">
                <a:solidFill>
                  <a:srgbClr val="0000FF"/>
                </a:solidFill>
                <a:latin typeface="Consolas" panose="020B0609020204030204" pitchFamily="49" charset="0"/>
              </a:rPr>
              <a:t>&lt;</a:t>
            </a:r>
            <a:r>
              <a:rPr lang="pt-BR" dirty="0">
                <a:solidFill>
                  <a:srgbClr val="800000"/>
                </a:solidFill>
                <a:latin typeface="Consolas" panose="020B0609020204030204" pitchFamily="49" charset="0"/>
              </a:rPr>
              <a:t>h1</a:t>
            </a:r>
            <a:r>
              <a:rPr lang="pt-BR" dirty="0">
                <a:solidFill>
                  <a:srgbClr val="0000FF"/>
                </a:solidFill>
                <a:latin typeface="Consolas" panose="020B0609020204030204" pitchFamily="49" charset="0"/>
              </a:rPr>
              <a:t>&gt;</a:t>
            </a:r>
            <a:r>
              <a:rPr lang="pt-BR" dirty="0">
                <a:solidFill>
                  <a:srgbClr val="000000"/>
                </a:solidFill>
                <a:latin typeface="Consolas" panose="020B0609020204030204" pitchFamily="49" charset="0"/>
              </a:rPr>
              <a:t>Hello, User #@Id!</a:t>
            </a:r>
            <a:r>
              <a:rPr lang="pt-BR" dirty="0">
                <a:solidFill>
                  <a:srgbClr val="0000FF"/>
                </a:solidFill>
                <a:latin typeface="Consolas" panose="020B0609020204030204" pitchFamily="49" charset="0"/>
              </a:rPr>
              <a:t>&lt;/</a:t>
            </a:r>
            <a:r>
              <a:rPr lang="pt-BR" dirty="0">
                <a:solidFill>
                  <a:srgbClr val="800000"/>
                </a:solidFill>
                <a:latin typeface="Consolas" panose="020B0609020204030204" pitchFamily="49" charset="0"/>
              </a:rPr>
              <a:t>h1</a:t>
            </a:r>
            <a:r>
              <a:rPr lang="pt-BR" dirty="0">
                <a:solidFill>
                  <a:srgbClr val="0000FF"/>
                </a:solidFill>
                <a:latin typeface="Consolas" panose="020B0609020204030204" pitchFamily="49" charset="0"/>
              </a:rPr>
              <a:t>&gt;</a:t>
            </a:r>
            <a:endParaRPr lang="pt-BR"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@code</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[Parameter]</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Id {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81497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1174-5631-43B7-B33D-AA26C94D044B}"/>
              </a:ext>
            </a:extLst>
          </p:cNvPr>
          <p:cNvSpPr>
            <a:spLocks noGrp="1"/>
          </p:cNvSpPr>
          <p:nvPr>
            <p:ph type="ctrTitle"/>
          </p:nvPr>
        </p:nvSpPr>
        <p:spPr>
          <a:xfrm>
            <a:off x="1524000" y="2245809"/>
            <a:ext cx="9144000" cy="1564716"/>
          </a:xfrm>
        </p:spPr>
        <p:txBody>
          <a:bodyPr>
            <a:normAutofit/>
          </a:bodyPr>
          <a:lstStyle/>
          <a:p>
            <a:pPr algn="l"/>
            <a:r>
              <a:rPr lang="en-US" sz="4800" dirty="0"/>
              <a:t>Forms and validation</a:t>
            </a:r>
          </a:p>
        </p:txBody>
      </p:sp>
      <p:sp>
        <p:nvSpPr>
          <p:cNvPr id="4" name="Subtitle 3">
            <a:extLst>
              <a:ext uri="{FF2B5EF4-FFF2-40B4-BE49-F238E27FC236}">
                <a16:creationId xmlns:a16="http://schemas.microsoft.com/office/drawing/2014/main" id="{677A4111-8118-44BA-AA60-3E164998AC70}"/>
              </a:ext>
            </a:extLst>
          </p:cNvPr>
          <p:cNvSpPr>
            <a:spLocks noGrp="1"/>
          </p:cNvSpPr>
          <p:nvPr>
            <p:ph type="subTitle" idx="1"/>
          </p:nvPr>
        </p:nvSpPr>
        <p:spPr>
          <a:xfrm>
            <a:off x="1524000" y="3947050"/>
            <a:ext cx="9144000" cy="572583"/>
          </a:xfrm>
        </p:spPr>
        <p:txBody>
          <a:bodyPr>
            <a:normAutofit/>
          </a:bodyPr>
          <a:lstStyle/>
          <a:p>
            <a:pPr algn="l"/>
            <a:endParaRPr lang="en-US" sz="2000" dirty="0"/>
          </a:p>
        </p:txBody>
      </p:sp>
    </p:spTree>
    <p:extLst>
      <p:ext uri="{BB962C8B-B14F-4D97-AF65-F5344CB8AC3E}">
        <p14:creationId xmlns:p14="http://schemas.microsoft.com/office/powerpoint/2010/main" val="3551385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9632-249F-4715-842C-0D92BE072DAA}"/>
              </a:ext>
            </a:extLst>
          </p:cNvPr>
          <p:cNvSpPr>
            <a:spLocks noGrp="1"/>
          </p:cNvSpPr>
          <p:nvPr>
            <p:ph type="title"/>
          </p:nvPr>
        </p:nvSpPr>
        <p:spPr>
          <a:xfrm>
            <a:off x="833002" y="365125"/>
            <a:ext cx="10520702" cy="1325563"/>
          </a:xfrm>
        </p:spPr>
        <p:txBody>
          <a:bodyPr>
            <a:normAutofit/>
          </a:bodyPr>
          <a:lstStyle/>
          <a:p>
            <a:r>
              <a:rPr lang="en-US" sz="4400" dirty="0">
                <a:solidFill>
                  <a:srgbClr val="FFFFFF"/>
                </a:solidFill>
              </a:rPr>
              <a:t>Forms and validation</a:t>
            </a:r>
          </a:p>
        </p:txBody>
      </p:sp>
      <p:sp>
        <p:nvSpPr>
          <p:cNvPr id="3" name="Content Placeholder 2">
            <a:extLst>
              <a:ext uri="{FF2B5EF4-FFF2-40B4-BE49-F238E27FC236}">
                <a16:creationId xmlns:a16="http://schemas.microsoft.com/office/drawing/2014/main" id="{DF7FC318-FB1F-4C25-ADC6-1AB02FB4E68F}"/>
              </a:ext>
            </a:extLst>
          </p:cNvPr>
          <p:cNvSpPr>
            <a:spLocks noGrp="1"/>
          </p:cNvSpPr>
          <p:nvPr>
            <p:ph idx="1"/>
          </p:nvPr>
        </p:nvSpPr>
        <p:spPr>
          <a:xfrm>
            <a:off x="838201" y="2022601"/>
            <a:ext cx="10515598" cy="4154361"/>
          </a:xfrm>
        </p:spPr>
        <p:txBody>
          <a:bodyPr>
            <a:normAutofit/>
          </a:bodyPr>
          <a:lstStyle/>
          <a:p>
            <a:pPr marL="0" indent="0">
              <a:buNone/>
            </a:pPr>
            <a:r>
              <a:rPr lang="en-US" sz="2000" dirty="0">
                <a:solidFill>
                  <a:srgbClr val="FFFFFF"/>
                </a:solidFill>
              </a:rPr>
              <a:t>Forms and validation are supported in Blazor using data annotations.</a:t>
            </a:r>
          </a:p>
        </p:txBody>
      </p:sp>
    </p:spTree>
    <p:extLst>
      <p:ext uri="{BB962C8B-B14F-4D97-AF65-F5344CB8AC3E}">
        <p14:creationId xmlns:p14="http://schemas.microsoft.com/office/powerpoint/2010/main" val="60245337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Forms and validation – model</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p:txBody>
          <a:bodyPr/>
          <a:lstStyle/>
          <a:p>
            <a:pPr marL="0" indent="0">
              <a:buNone/>
            </a:pPr>
            <a:r>
              <a:rPr lang="en-US" dirty="0">
                <a:solidFill>
                  <a:srgbClr val="0101FD"/>
                </a:solidFill>
                <a:latin typeface="SFMono-Regular"/>
              </a:rPr>
              <a:t>using</a:t>
            </a:r>
            <a:r>
              <a:rPr lang="en-US" dirty="0">
                <a:solidFill>
                  <a:srgbClr val="171717"/>
                </a:solidFill>
                <a:latin typeface="SFMono-Regular"/>
              </a:rPr>
              <a:t> </a:t>
            </a:r>
            <a:r>
              <a:rPr lang="en-US" dirty="0" err="1">
                <a:solidFill>
                  <a:srgbClr val="171717"/>
                </a:solidFill>
                <a:latin typeface="SFMono-Regular"/>
              </a:rPr>
              <a:t>System.ComponentModel.DataAnnotations</a:t>
            </a:r>
            <a:r>
              <a:rPr lang="en-US" dirty="0">
                <a:solidFill>
                  <a:srgbClr val="171717"/>
                </a:solidFill>
                <a:latin typeface="SFMono-Regular"/>
              </a:rPr>
              <a:t>; </a:t>
            </a:r>
          </a:p>
          <a:p>
            <a:pPr marL="0" indent="0">
              <a:buNone/>
            </a:pPr>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class</a:t>
            </a:r>
            <a:r>
              <a:rPr lang="en-US" dirty="0">
                <a:solidFill>
                  <a:srgbClr val="171717"/>
                </a:solidFill>
                <a:latin typeface="SFMono-Regular"/>
              </a:rPr>
              <a:t> </a:t>
            </a:r>
            <a:r>
              <a:rPr lang="en-US" dirty="0" err="1">
                <a:solidFill>
                  <a:srgbClr val="007D9A"/>
                </a:solidFill>
                <a:latin typeface="SFMono-Regular"/>
              </a:rPr>
              <a:t>ExampleModel</a:t>
            </a:r>
            <a:r>
              <a:rPr lang="en-US" dirty="0">
                <a:solidFill>
                  <a:srgbClr val="171717"/>
                </a:solidFill>
                <a:latin typeface="SFMono-Regular"/>
              </a:rPr>
              <a:t> { </a:t>
            </a:r>
          </a:p>
          <a:p>
            <a:pPr marL="0" indent="0">
              <a:buNone/>
            </a:pPr>
            <a:r>
              <a:rPr lang="en-US" dirty="0">
                <a:solidFill>
                  <a:srgbClr val="171717"/>
                </a:solidFill>
                <a:latin typeface="SFMono-Regular"/>
              </a:rPr>
              <a:t>	[</a:t>
            </a:r>
            <a:r>
              <a:rPr lang="en-US" dirty="0">
                <a:solidFill>
                  <a:srgbClr val="007D9A"/>
                </a:solidFill>
                <a:latin typeface="SFMono-Regular"/>
              </a:rPr>
              <a:t>Required</a:t>
            </a:r>
            <a:r>
              <a:rPr lang="en-US" dirty="0">
                <a:solidFill>
                  <a:srgbClr val="171717"/>
                </a:solidFill>
                <a:latin typeface="SFMono-Regular"/>
              </a:rPr>
              <a:t>] </a:t>
            </a:r>
          </a:p>
          <a:p>
            <a:pPr marL="0" indent="0">
              <a:buNone/>
            </a:pPr>
            <a:r>
              <a:rPr lang="en-US" dirty="0">
                <a:solidFill>
                  <a:srgbClr val="171717"/>
                </a:solidFill>
                <a:latin typeface="SFMono-Regular"/>
              </a:rPr>
              <a:t>	[</a:t>
            </a:r>
            <a:r>
              <a:rPr lang="en-US" dirty="0" err="1">
                <a:solidFill>
                  <a:srgbClr val="007D9A"/>
                </a:solidFill>
                <a:latin typeface="SFMono-Regular"/>
              </a:rPr>
              <a:t>StringLength</a:t>
            </a:r>
            <a:r>
              <a:rPr lang="en-US" dirty="0">
                <a:solidFill>
                  <a:srgbClr val="007D9A"/>
                </a:solidFill>
                <a:latin typeface="SFMono-Regular"/>
              </a:rPr>
              <a:t>(10, </a:t>
            </a:r>
            <a:r>
              <a:rPr lang="en-US" dirty="0" err="1">
                <a:solidFill>
                  <a:srgbClr val="007D9A"/>
                </a:solidFill>
                <a:latin typeface="SFMono-Regular"/>
              </a:rPr>
              <a:t>ErrorMessage</a:t>
            </a:r>
            <a:r>
              <a:rPr lang="en-US" dirty="0">
                <a:solidFill>
                  <a:srgbClr val="007D9A"/>
                </a:solidFill>
                <a:latin typeface="SFMono-Regular"/>
              </a:rPr>
              <a:t> = </a:t>
            </a:r>
            <a:r>
              <a:rPr lang="en-US" dirty="0">
                <a:solidFill>
                  <a:srgbClr val="A31515"/>
                </a:solidFill>
                <a:latin typeface="SFMono-Regular"/>
              </a:rPr>
              <a:t>"Name is too long."</a:t>
            </a:r>
            <a:r>
              <a:rPr lang="en-US" dirty="0">
                <a:solidFill>
                  <a:srgbClr val="007D9A"/>
                </a:solidFill>
                <a:latin typeface="SFMono-Regular"/>
              </a:rPr>
              <a:t>)</a:t>
            </a:r>
            <a:r>
              <a:rPr lang="en-US" dirty="0">
                <a:solidFill>
                  <a:srgbClr val="171717"/>
                </a:solidFill>
                <a:latin typeface="SFMono-Regular"/>
              </a:rPr>
              <a:t>] </a:t>
            </a:r>
          </a:p>
          <a:p>
            <a:pPr marL="0" indent="0">
              <a:buNone/>
            </a:pPr>
            <a:r>
              <a:rPr lang="en-US" dirty="0">
                <a:solidFill>
                  <a:srgbClr val="171717"/>
                </a:solidFill>
                <a:latin typeface="SFMono-Regular"/>
              </a:rPr>
              <a:t>	</a:t>
            </a:r>
            <a:r>
              <a:rPr lang="en-US" dirty="0">
                <a:solidFill>
                  <a:srgbClr val="0101FD"/>
                </a:solidFill>
                <a:latin typeface="SFMono-Regular"/>
              </a:rPr>
              <a:t>public</a:t>
            </a:r>
            <a:r>
              <a:rPr lang="en-US" dirty="0">
                <a:solidFill>
                  <a:srgbClr val="171717"/>
                </a:solidFill>
                <a:latin typeface="SFMono-Regular"/>
              </a:rPr>
              <a:t> </a:t>
            </a:r>
            <a:r>
              <a:rPr lang="en-US" dirty="0">
                <a:solidFill>
                  <a:srgbClr val="0101FD"/>
                </a:solidFill>
                <a:latin typeface="SFMono-Regular"/>
              </a:rPr>
              <a:t>string</a:t>
            </a:r>
            <a:r>
              <a:rPr lang="en-US" dirty="0">
                <a:solidFill>
                  <a:srgbClr val="171717"/>
                </a:solidFill>
                <a:latin typeface="SFMono-Regular"/>
              </a:rPr>
              <a:t> Name { </a:t>
            </a:r>
            <a:r>
              <a:rPr lang="en-US" dirty="0">
                <a:solidFill>
                  <a:srgbClr val="0101FD"/>
                </a:solidFill>
                <a:latin typeface="SFMono-Regular"/>
              </a:rPr>
              <a:t>get</a:t>
            </a:r>
            <a:r>
              <a:rPr lang="en-US" dirty="0">
                <a:solidFill>
                  <a:srgbClr val="171717"/>
                </a:solidFill>
                <a:latin typeface="SFMono-Regular"/>
              </a:rPr>
              <a:t>; </a:t>
            </a:r>
            <a:r>
              <a:rPr lang="en-US" dirty="0">
                <a:solidFill>
                  <a:srgbClr val="0101FD"/>
                </a:solidFill>
                <a:latin typeface="SFMono-Regular"/>
              </a:rPr>
              <a:t>set</a:t>
            </a:r>
            <a:r>
              <a:rPr lang="en-US" dirty="0">
                <a:solidFill>
                  <a:srgbClr val="171717"/>
                </a:solidFill>
                <a:latin typeface="SFMono-Regular"/>
              </a:rPr>
              <a:t>; } </a:t>
            </a:r>
          </a:p>
          <a:p>
            <a:pPr marL="0" indent="0">
              <a:buNone/>
            </a:pPr>
            <a:r>
              <a:rPr lang="en-US" dirty="0">
                <a:solidFill>
                  <a:srgbClr val="171717"/>
                </a:solidFill>
                <a:latin typeface="SFMono-Regular"/>
              </a:rPr>
              <a:t>}</a:t>
            </a:r>
            <a:endParaRPr lang="en-US" dirty="0"/>
          </a:p>
        </p:txBody>
      </p:sp>
    </p:spTree>
    <p:extLst>
      <p:ext uri="{BB962C8B-B14F-4D97-AF65-F5344CB8AC3E}">
        <p14:creationId xmlns:p14="http://schemas.microsoft.com/office/powerpoint/2010/main" val="40664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9E1D9-70A1-4BFA-BD1E-ED0A9E23A788}"/>
              </a:ext>
            </a:extLst>
          </p:cNvPr>
          <p:cNvSpPr>
            <a:spLocks noGrp="1"/>
          </p:cNvSpPr>
          <p:nvPr>
            <p:ph type="title"/>
          </p:nvPr>
        </p:nvSpPr>
        <p:spPr>
          <a:xfrm>
            <a:off x="838200" y="631825"/>
            <a:ext cx="10515600" cy="1325563"/>
          </a:xfrm>
        </p:spPr>
        <p:txBody>
          <a:bodyPr>
            <a:normAutofit/>
          </a:bodyPr>
          <a:lstStyle/>
          <a:p>
            <a:r>
              <a:rPr lang="en-US" sz="4400" dirty="0"/>
              <a:t>Forms and validation – form component</a:t>
            </a:r>
          </a:p>
        </p:txBody>
      </p:sp>
      <p:sp>
        <p:nvSpPr>
          <p:cNvPr id="5" name="Content Placeholder 4">
            <a:extLst>
              <a:ext uri="{FF2B5EF4-FFF2-40B4-BE49-F238E27FC236}">
                <a16:creationId xmlns:a16="http://schemas.microsoft.com/office/drawing/2014/main" id="{1759117F-591A-45C3-A814-986F6ED7B2C1}"/>
              </a:ext>
            </a:extLst>
          </p:cNvPr>
          <p:cNvSpPr>
            <a:spLocks noGrp="1"/>
          </p:cNvSpPr>
          <p:nvPr>
            <p:ph idx="1"/>
          </p:nvPr>
        </p:nvSpPr>
        <p:spPr/>
        <p:txBody>
          <a:bodyPr>
            <a:normAutofit fontScale="47500" lnSpcReduction="20000"/>
          </a:bodyPr>
          <a:lstStyle/>
          <a:p>
            <a:pPr marL="0" indent="0">
              <a:buNone/>
            </a:pPr>
            <a:r>
              <a:rPr lang="en-US" dirty="0">
                <a:solidFill>
                  <a:srgbClr val="171717"/>
                </a:solidFill>
                <a:latin typeface="SFMono-Regular"/>
              </a:rPr>
              <a:t>&lt;</a:t>
            </a:r>
            <a:r>
              <a:rPr lang="en-US" dirty="0" err="1">
                <a:solidFill>
                  <a:srgbClr val="171717"/>
                </a:solidFill>
                <a:latin typeface="SFMono-Regular"/>
              </a:rPr>
              <a:t>EditForm</a:t>
            </a:r>
            <a:r>
              <a:rPr lang="en-US" dirty="0">
                <a:solidFill>
                  <a:srgbClr val="171717"/>
                </a:solidFill>
                <a:latin typeface="SFMono-Regular"/>
              </a:rPr>
              <a:t> Model=</a:t>
            </a:r>
            <a:r>
              <a:rPr lang="en-US" dirty="0">
                <a:solidFill>
                  <a:srgbClr val="A31515"/>
                </a:solidFill>
                <a:latin typeface="SFMono-Regular"/>
              </a:rPr>
              <a:t>"@</a:t>
            </a:r>
            <a:r>
              <a:rPr lang="en-US" dirty="0" err="1">
                <a:solidFill>
                  <a:srgbClr val="A31515"/>
                </a:solidFill>
                <a:latin typeface="SFMono-Regular"/>
              </a:rPr>
              <a:t>exampleModel</a:t>
            </a:r>
            <a:r>
              <a:rPr lang="en-US" dirty="0">
                <a:solidFill>
                  <a:srgbClr val="A31515"/>
                </a:solidFill>
                <a:latin typeface="SFMono-Regular"/>
              </a:rPr>
              <a:t>“ </a:t>
            </a:r>
            <a:r>
              <a:rPr lang="en-US" dirty="0" err="1">
                <a:solidFill>
                  <a:srgbClr val="171717"/>
                </a:solidFill>
                <a:latin typeface="SFMono-Regular"/>
              </a:rPr>
              <a:t>OnValidSubmit</a:t>
            </a:r>
            <a:r>
              <a:rPr lang="en-US" dirty="0">
                <a:solidFill>
                  <a:srgbClr val="171717"/>
                </a:solidFill>
                <a:latin typeface="SFMono-Regular"/>
              </a:rPr>
              <a:t>=</a:t>
            </a:r>
            <a:r>
              <a:rPr lang="en-US" dirty="0">
                <a:solidFill>
                  <a:srgbClr val="A31515"/>
                </a:solidFill>
                <a:latin typeface="SFMono-Regular"/>
              </a:rPr>
              <a:t>"@</a:t>
            </a:r>
            <a:r>
              <a:rPr lang="en-US" dirty="0" err="1">
                <a:solidFill>
                  <a:srgbClr val="A31515"/>
                </a:solidFill>
                <a:latin typeface="SFMono-Regular"/>
              </a:rPr>
              <a:t>HandleValidSubmit</a:t>
            </a:r>
            <a:r>
              <a:rPr lang="en-US" dirty="0">
                <a:solidFill>
                  <a:srgbClr val="A31515"/>
                </a:solidFill>
                <a:latin typeface="SFMono-Regular"/>
              </a:rPr>
              <a:t>"</a:t>
            </a:r>
            <a:r>
              <a:rPr lang="en-US" dirty="0">
                <a:solidFill>
                  <a:srgbClr val="171717"/>
                </a:solidFill>
                <a:latin typeface="SFMono-Regular"/>
              </a:rPr>
              <a:t>&gt; </a:t>
            </a:r>
          </a:p>
          <a:p>
            <a:pPr marL="0" indent="0">
              <a:buNone/>
            </a:pPr>
            <a:r>
              <a:rPr lang="en-US" dirty="0">
                <a:solidFill>
                  <a:srgbClr val="171717"/>
                </a:solidFill>
                <a:latin typeface="SFMono-Regular"/>
              </a:rPr>
              <a:t>	&lt;</a:t>
            </a:r>
            <a:r>
              <a:rPr lang="en-US" dirty="0" err="1">
                <a:solidFill>
                  <a:srgbClr val="171717"/>
                </a:solidFill>
                <a:latin typeface="SFMono-Regular"/>
              </a:rPr>
              <a:t>DataAnnotationsValidator</a:t>
            </a:r>
            <a:r>
              <a:rPr lang="en-US" dirty="0">
                <a:solidFill>
                  <a:srgbClr val="171717"/>
                </a:solidFill>
                <a:latin typeface="SFMono-Regular"/>
              </a:rPr>
              <a:t> /&gt; </a:t>
            </a:r>
          </a:p>
          <a:p>
            <a:pPr marL="0" indent="0">
              <a:buNone/>
            </a:pPr>
            <a:r>
              <a:rPr lang="en-US" dirty="0">
                <a:solidFill>
                  <a:srgbClr val="171717"/>
                </a:solidFill>
                <a:latin typeface="SFMono-Regular"/>
              </a:rPr>
              <a:t>	&lt;</a:t>
            </a:r>
            <a:r>
              <a:rPr lang="en-US" dirty="0" err="1">
                <a:solidFill>
                  <a:srgbClr val="171717"/>
                </a:solidFill>
                <a:latin typeface="SFMono-Regular"/>
              </a:rPr>
              <a:t>ValidationSummary</a:t>
            </a:r>
            <a:r>
              <a:rPr lang="en-US" dirty="0">
                <a:solidFill>
                  <a:srgbClr val="171717"/>
                </a:solidFill>
                <a:latin typeface="SFMono-Regular"/>
              </a:rPr>
              <a:t> /&gt; </a:t>
            </a:r>
          </a:p>
          <a:p>
            <a:pPr marL="0" indent="0">
              <a:buNone/>
            </a:pPr>
            <a:r>
              <a:rPr lang="en-US" dirty="0">
                <a:solidFill>
                  <a:srgbClr val="171717"/>
                </a:solidFill>
                <a:latin typeface="SFMono-Regular"/>
              </a:rPr>
              <a:t>	&lt;</a:t>
            </a:r>
            <a:r>
              <a:rPr lang="en-US" dirty="0" err="1">
                <a:solidFill>
                  <a:srgbClr val="171717"/>
                </a:solidFill>
                <a:latin typeface="SFMono-Regular"/>
              </a:rPr>
              <a:t>InputText</a:t>
            </a:r>
            <a:r>
              <a:rPr lang="en-US" dirty="0">
                <a:solidFill>
                  <a:srgbClr val="171717"/>
                </a:solidFill>
                <a:latin typeface="SFMono-Regular"/>
              </a:rPr>
              <a:t> id=</a:t>
            </a:r>
            <a:r>
              <a:rPr lang="en-US" dirty="0">
                <a:solidFill>
                  <a:srgbClr val="A31515"/>
                </a:solidFill>
                <a:latin typeface="SFMono-Regular"/>
              </a:rPr>
              <a:t>"name"</a:t>
            </a:r>
            <a:r>
              <a:rPr lang="en-US" dirty="0">
                <a:solidFill>
                  <a:srgbClr val="171717"/>
                </a:solidFill>
                <a:latin typeface="SFMono-Regular"/>
              </a:rPr>
              <a:t> @bind-Value=</a:t>
            </a:r>
            <a:r>
              <a:rPr lang="en-US" dirty="0">
                <a:solidFill>
                  <a:srgbClr val="A31515"/>
                </a:solidFill>
                <a:latin typeface="SFMono-Regular"/>
              </a:rPr>
              <a:t>"@</a:t>
            </a:r>
            <a:r>
              <a:rPr lang="en-US" dirty="0" err="1">
                <a:solidFill>
                  <a:srgbClr val="A31515"/>
                </a:solidFill>
                <a:latin typeface="SFMono-Regular"/>
              </a:rPr>
              <a:t>exampleModel.Name</a:t>
            </a:r>
            <a:r>
              <a:rPr lang="en-US" dirty="0">
                <a:solidFill>
                  <a:srgbClr val="A31515"/>
                </a:solidFill>
                <a:latin typeface="SFMono-Regular"/>
              </a:rPr>
              <a:t>"</a:t>
            </a:r>
            <a:r>
              <a:rPr lang="en-US" dirty="0">
                <a:solidFill>
                  <a:srgbClr val="171717"/>
                </a:solidFill>
                <a:latin typeface="SFMono-Regular"/>
              </a:rPr>
              <a:t> /&gt; </a:t>
            </a:r>
          </a:p>
          <a:p>
            <a:pPr marL="0" indent="0">
              <a:buNone/>
            </a:pPr>
            <a:r>
              <a:rPr lang="en-US" dirty="0">
                <a:solidFill>
                  <a:srgbClr val="171717"/>
                </a:solidFill>
                <a:latin typeface="SFMono-Regular"/>
              </a:rPr>
              <a:t>	&lt;button type=</a:t>
            </a:r>
            <a:r>
              <a:rPr lang="en-US" dirty="0">
                <a:solidFill>
                  <a:srgbClr val="A31515"/>
                </a:solidFill>
                <a:latin typeface="SFMono-Regular"/>
              </a:rPr>
              <a:t>"submit"</a:t>
            </a:r>
            <a:r>
              <a:rPr lang="en-US" dirty="0">
                <a:solidFill>
                  <a:srgbClr val="171717"/>
                </a:solidFill>
                <a:latin typeface="SFMono-Regular"/>
              </a:rPr>
              <a:t>&gt;Submit&lt;/button&gt; </a:t>
            </a:r>
          </a:p>
          <a:p>
            <a:pPr marL="0" indent="0">
              <a:buNone/>
            </a:pPr>
            <a:r>
              <a:rPr lang="en-US" dirty="0">
                <a:solidFill>
                  <a:srgbClr val="171717"/>
                </a:solidFill>
                <a:latin typeface="SFMono-Regular"/>
              </a:rPr>
              <a:t>&lt;/</a:t>
            </a:r>
            <a:r>
              <a:rPr lang="en-US" dirty="0" err="1">
                <a:solidFill>
                  <a:srgbClr val="171717"/>
                </a:solidFill>
                <a:latin typeface="SFMono-Regular"/>
              </a:rPr>
              <a:t>EditForm</a:t>
            </a:r>
            <a:r>
              <a:rPr lang="en-US" dirty="0">
                <a:solidFill>
                  <a:srgbClr val="171717"/>
                </a:solidFill>
                <a:latin typeface="SFMono-Regular"/>
              </a:rPr>
              <a:t>&gt; </a:t>
            </a:r>
          </a:p>
          <a:p>
            <a:pPr marL="0" indent="0">
              <a:buNone/>
            </a:pPr>
            <a:r>
              <a:rPr lang="en-US" dirty="0">
                <a:solidFill>
                  <a:srgbClr val="171717"/>
                </a:solidFill>
                <a:latin typeface="SFMono-Regular"/>
              </a:rPr>
              <a:t>@code { </a:t>
            </a:r>
          </a:p>
          <a:p>
            <a:pPr marL="0" indent="0">
              <a:buNone/>
            </a:pPr>
            <a:r>
              <a:rPr lang="en-US" dirty="0">
                <a:solidFill>
                  <a:srgbClr val="0101FD"/>
                </a:solidFill>
                <a:latin typeface="SFMono-Regular"/>
              </a:rPr>
              <a:t>	private</a:t>
            </a:r>
            <a:r>
              <a:rPr lang="en-US" dirty="0">
                <a:solidFill>
                  <a:srgbClr val="171717"/>
                </a:solidFill>
                <a:latin typeface="SFMono-Regular"/>
              </a:rPr>
              <a:t> </a:t>
            </a:r>
            <a:r>
              <a:rPr lang="en-US" dirty="0" err="1">
                <a:solidFill>
                  <a:srgbClr val="171717"/>
                </a:solidFill>
                <a:latin typeface="SFMono-Regular"/>
              </a:rPr>
              <a:t>ExampleModel</a:t>
            </a:r>
            <a:r>
              <a:rPr lang="en-US" dirty="0">
                <a:solidFill>
                  <a:srgbClr val="171717"/>
                </a:solidFill>
                <a:latin typeface="SFMono-Regular"/>
              </a:rPr>
              <a:t> </a:t>
            </a:r>
            <a:r>
              <a:rPr lang="en-US" dirty="0" err="1">
                <a:solidFill>
                  <a:srgbClr val="171717"/>
                </a:solidFill>
                <a:latin typeface="SFMono-Regular"/>
              </a:rPr>
              <a:t>exampleModel</a:t>
            </a:r>
            <a:r>
              <a:rPr lang="en-US" dirty="0">
                <a:solidFill>
                  <a:srgbClr val="171717"/>
                </a:solidFill>
                <a:latin typeface="SFMono-Regular"/>
              </a:rPr>
              <a:t> = </a:t>
            </a:r>
            <a:r>
              <a:rPr lang="en-US" dirty="0">
                <a:solidFill>
                  <a:srgbClr val="0101FD"/>
                </a:solidFill>
                <a:latin typeface="SFMono-Regular"/>
              </a:rPr>
              <a:t>new</a:t>
            </a:r>
            <a:r>
              <a:rPr lang="en-US" dirty="0">
                <a:solidFill>
                  <a:srgbClr val="171717"/>
                </a:solidFill>
                <a:latin typeface="SFMono-Regular"/>
              </a:rPr>
              <a:t> </a:t>
            </a:r>
            <a:r>
              <a:rPr lang="en-US" dirty="0" err="1">
                <a:solidFill>
                  <a:srgbClr val="171717"/>
                </a:solidFill>
                <a:latin typeface="SFMono-Regular"/>
              </a:rPr>
              <a:t>ExampleModel</a:t>
            </a:r>
            <a:r>
              <a:rPr lang="en-US" dirty="0">
                <a:solidFill>
                  <a:srgbClr val="171717"/>
                </a:solidFill>
                <a:latin typeface="SFMono-Regular"/>
              </a:rPr>
              <a:t>(); </a:t>
            </a:r>
          </a:p>
          <a:p>
            <a:pPr marL="0" indent="0">
              <a:buNone/>
            </a:pPr>
            <a:r>
              <a:rPr lang="en-US" dirty="0">
                <a:solidFill>
                  <a:srgbClr val="171717"/>
                </a:solidFill>
                <a:latin typeface="SFMono-Regular"/>
              </a:rPr>
              <a:t>	</a:t>
            </a:r>
            <a:r>
              <a:rPr lang="en-US" dirty="0">
                <a:solidFill>
                  <a:srgbClr val="0101FD"/>
                </a:solidFill>
                <a:latin typeface="SFMono-Regular"/>
              </a:rPr>
              <a:t>private</a:t>
            </a:r>
            <a:r>
              <a:rPr lang="en-US" dirty="0">
                <a:solidFill>
                  <a:srgbClr val="171717"/>
                </a:solidFill>
                <a:latin typeface="SFMono-Regular"/>
              </a:rPr>
              <a:t> </a:t>
            </a:r>
            <a:r>
              <a:rPr lang="en-US" dirty="0">
                <a:solidFill>
                  <a:srgbClr val="0101FD"/>
                </a:solidFill>
                <a:latin typeface="SFMono-Regular"/>
              </a:rPr>
              <a:t>void</a:t>
            </a:r>
            <a:r>
              <a:rPr lang="en-US" dirty="0">
                <a:solidFill>
                  <a:srgbClr val="171717"/>
                </a:solidFill>
                <a:latin typeface="SFMono-Regular"/>
              </a:rPr>
              <a:t> </a:t>
            </a:r>
            <a:r>
              <a:rPr lang="en-US" dirty="0" err="1">
                <a:solidFill>
                  <a:srgbClr val="007D9A"/>
                </a:solidFill>
                <a:latin typeface="SFMono-Regular"/>
              </a:rPr>
              <a:t>HandleValidSubmit</a:t>
            </a:r>
            <a:r>
              <a:rPr lang="en-US" dirty="0">
                <a:solidFill>
                  <a:srgbClr val="171717"/>
                </a:solidFill>
                <a:latin typeface="SFMono-Regular"/>
              </a:rPr>
              <a:t>() { </a:t>
            </a:r>
          </a:p>
          <a:p>
            <a:pPr marL="0" indent="0">
              <a:buNone/>
            </a:pPr>
            <a:r>
              <a:rPr lang="en-US" dirty="0">
                <a:solidFill>
                  <a:srgbClr val="171717"/>
                </a:solidFill>
                <a:latin typeface="SFMono-Regular"/>
              </a:rPr>
              <a:t>		</a:t>
            </a:r>
            <a:r>
              <a:rPr lang="en-US" dirty="0" err="1">
                <a:solidFill>
                  <a:srgbClr val="171717"/>
                </a:solidFill>
                <a:latin typeface="SFMono-Regular"/>
              </a:rPr>
              <a:t>Console.WriteLine</a:t>
            </a:r>
            <a:r>
              <a:rPr lang="en-US" dirty="0">
                <a:solidFill>
                  <a:srgbClr val="171717"/>
                </a:solidFill>
                <a:latin typeface="SFMono-Regular"/>
              </a:rPr>
              <a:t>(</a:t>
            </a:r>
            <a:r>
              <a:rPr lang="en-US" dirty="0">
                <a:solidFill>
                  <a:srgbClr val="A31515"/>
                </a:solidFill>
                <a:latin typeface="SFMono-Regular"/>
              </a:rPr>
              <a:t>"</a:t>
            </a:r>
            <a:r>
              <a:rPr lang="en-US" dirty="0" err="1">
                <a:solidFill>
                  <a:srgbClr val="A31515"/>
                </a:solidFill>
                <a:latin typeface="SFMono-Regular"/>
              </a:rPr>
              <a:t>OnValidSubmit</a:t>
            </a:r>
            <a:r>
              <a:rPr lang="en-US" dirty="0">
                <a:solidFill>
                  <a:srgbClr val="A31515"/>
                </a:solidFill>
                <a:latin typeface="SFMono-Regular"/>
              </a:rPr>
              <a:t>"</a:t>
            </a:r>
            <a:r>
              <a:rPr lang="en-US" dirty="0">
                <a:solidFill>
                  <a:srgbClr val="171717"/>
                </a:solidFill>
                <a:latin typeface="SFMono-Regular"/>
              </a:rPr>
              <a:t>); </a:t>
            </a:r>
          </a:p>
          <a:p>
            <a:pPr marL="0" indent="0">
              <a:buNone/>
            </a:pPr>
            <a:r>
              <a:rPr lang="en-US" dirty="0">
                <a:solidFill>
                  <a:srgbClr val="171717"/>
                </a:solidFill>
                <a:latin typeface="SFMono-Regular"/>
              </a:rPr>
              <a:t>	} </a:t>
            </a:r>
          </a:p>
          <a:p>
            <a:pPr marL="0" indent="0">
              <a:buNone/>
            </a:pPr>
            <a:r>
              <a:rPr lang="en-US" dirty="0">
                <a:solidFill>
                  <a:srgbClr val="171717"/>
                </a:solidFill>
                <a:latin typeface="SFMono-Regular"/>
              </a:rPr>
              <a:t>}</a:t>
            </a:r>
            <a:endParaRPr lang="en-US" dirty="0"/>
          </a:p>
        </p:txBody>
      </p:sp>
    </p:spTree>
    <p:extLst>
      <p:ext uri="{BB962C8B-B14F-4D97-AF65-F5344CB8AC3E}">
        <p14:creationId xmlns:p14="http://schemas.microsoft.com/office/powerpoint/2010/main" val="1920009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2523-183F-4C9B-96EC-6C48C9959781}"/>
              </a:ext>
            </a:extLst>
          </p:cNvPr>
          <p:cNvSpPr>
            <a:spLocks noGrp="1"/>
          </p:cNvSpPr>
          <p:nvPr>
            <p:ph type="title"/>
          </p:nvPr>
        </p:nvSpPr>
        <p:spPr>
          <a:xfrm>
            <a:off x="833002" y="365125"/>
            <a:ext cx="10520702" cy="1325563"/>
          </a:xfrm>
        </p:spPr>
        <p:txBody>
          <a:bodyPr>
            <a:normAutofit/>
          </a:bodyPr>
          <a:lstStyle/>
          <a:p>
            <a:r>
              <a:rPr lang="en-US" sz="4400" dirty="0"/>
              <a:t>Forms and validation</a:t>
            </a:r>
            <a:br>
              <a:rPr lang="en-US" sz="4400" dirty="0"/>
            </a:br>
            <a:r>
              <a:rPr lang="en-US" sz="4400"/>
              <a:t>build-in input components</a:t>
            </a:r>
          </a:p>
        </p:txBody>
      </p:sp>
      <p:graphicFrame>
        <p:nvGraphicFramePr>
          <p:cNvPr id="4" name="Content Placeholder 3">
            <a:extLst>
              <a:ext uri="{FF2B5EF4-FFF2-40B4-BE49-F238E27FC236}">
                <a16:creationId xmlns:a16="http://schemas.microsoft.com/office/drawing/2014/main" id="{3B68873F-3B94-40DE-977F-2631B17EEE6E}"/>
              </a:ext>
            </a:extLst>
          </p:cNvPr>
          <p:cNvGraphicFramePr>
            <a:graphicFrameLocks noGrp="1"/>
          </p:cNvGraphicFramePr>
          <p:nvPr>
            <p:ph idx="1"/>
            <p:extLst>
              <p:ext uri="{D42A27DB-BD31-4B8C-83A1-F6EECF244321}">
                <p14:modId xmlns:p14="http://schemas.microsoft.com/office/powerpoint/2010/main" val="2893108126"/>
              </p:ext>
            </p:extLst>
          </p:nvPr>
        </p:nvGraphicFramePr>
        <p:xfrm>
          <a:off x="1804608" y="2022475"/>
          <a:ext cx="8582785" cy="4154493"/>
        </p:xfrm>
        <a:graphic>
          <a:graphicData uri="http://schemas.openxmlformats.org/drawingml/2006/table">
            <a:tbl>
              <a:tblPr firstRow="1" bandRow="1"/>
              <a:tblGrid>
                <a:gridCol w="3645167">
                  <a:extLst>
                    <a:ext uri="{9D8B030D-6E8A-4147-A177-3AD203B41FA5}">
                      <a16:colId xmlns:a16="http://schemas.microsoft.com/office/drawing/2014/main" val="3225036536"/>
                    </a:ext>
                  </a:extLst>
                </a:gridCol>
                <a:gridCol w="4937618">
                  <a:extLst>
                    <a:ext uri="{9D8B030D-6E8A-4147-A177-3AD203B41FA5}">
                      <a16:colId xmlns:a16="http://schemas.microsoft.com/office/drawing/2014/main" val="2550854548"/>
                    </a:ext>
                  </a:extLst>
                </a:gridCol>
              </a:tblGrid>
              <a:tr h="593499">
                <a:tc>
                  <a:txBody>
                    <a:bodyPr/>
                    <a:lstStyle/>
                    <a:p>
                      <a:pPr algn="l" fontAlgn="b"/>
                      <a:r>
                        <a:rPr lang="en-US" sz="2000">
                          <a:solidFill>
                            <a:srgbClr val="000000"/>
                          </a:solidFill>
                          <a:effectLst/>
                        </a:rPr>
                        <a:t>Input component</a:t>
                      </a:r>
                    </a:p>
                  </a:txBody>
                  <a:tcPr marL="168089" marR="168089" marT="126067" marB="126067" anchor="b">
                    <a:lnL w="12700" cap="flat" cmpd="sng" algn="ctr">
                      <a:solidFill>
                        <a:srgbClr val="3052BE"/>
                      </a:solidFill>
                      <a:prstDash val="solid"/>
                      <a:round/>
                      <a:headEnd type="none" w="med" len="med"/>
                      <a:tailEnd type="none" w="med" len="med"/>
                    </a:lnL>
                    <a:lnR w="12700" cap="flat" cmpd="sng" algn="ctr">
                      <a:solidFill>
                        <a:srgbClr val="2056BE"/>
                      </a:solidFill>
                      <a:prstDash val="solid"/>
                      <a:round/>
                      <a:headEnd type="none" w="med" len="med"/>
                      <a:tailEnd type="none" w="med" len="med"/>
                    </a:lnR>
                    <a:lnT w="12700" cap="flat" cmpd="sng" algn="ctr">
                      <a:solidFill>
                        <a:srgbClr val="3052BE"/>
                      </a:solidFill>
                      <a:prstDash val="solid"/>
                      <a:round/>
                      <a:headEnd type="none" w="med" len="med"/>
                      <a:tailEnd type="none" w="med" len="med"/>
                    </a:lnT>
                    <a:lnB w="9525" cap="flat" cmpd="sng" algn="ctr">
                      <a:solidFill>
                        <a:srgbClr val="F064BE"/>
                      </a:solidFill>
                      <a:prstDash val="solid"/>
                      <a:round/>
                      <a:headEnd type="none" w="med" len="med"/>
                      <a:tailEnd type="none" w="med" len="med"/>
                    </a:lnB>
                    <a:solidFill>
                      <a:srgbClr val="FFFFFF"/>
                    </a:solidFill>
                  </a:tcPr>
                </a:tc>
                <a:tc>
                  <a:txBody>
                    <a:bodyPr/>
                    <a:lstStyle/>
                    <a:p>
                      <a:pPr algn="l" fontAlgn="b"/>
                      <a:r>
                        <a:rPr lang="en-US" sz="2000" dirty="0">
                          <a:solidFill>
                            <a:srgbClr val="000000"/>
                          </a:solidFill>
                          <a:effectLst/>
                        </a:rPr>
                        <a:t>Rendered as HTML </a:t>
                      </a:r>
                    </a:p>
                  </a:txBody>
                  <a:tcPr marL="168089" marR="168089" marT="126067" marB="126067" anchor="b">
                    <a:lnL w="12700" cap="flat" cmpd="sng" algn="ctr">
                      <a:solidFill>
                        <a:srgbClr val="2056BE"/>
                      </a:solidFill>
                      <a:prstDash val="solid"/>
                      <a:round/>
                      <a:headEnd type="none" w="med" len="med"/>
                      <a:tailEnd type="none" w="med" len="med"/>
                    </a:lnL>
                    <a:lnR w="12700" cap="flat" cmpd="sng" algn="ctr">
                      <a:solidFill>
                        <a:srgbClr val="2056BE"/>
                      </a:solidFill>
                      <a:prstDash val="solid"/>
                      <a:round/>
                      <a:headEnd type="none" w="med" len="med"/>
                      <a:tailEnd type="none" w="med" len="med"/>
                    </a:lnR>
                    <a:lnT w="12700" cap="flat" cmpd="sng" algn="ctr">
                      <a:solidFill>
                        <a:srgbClr val="2056BE"/>
                      </a:solidFill>
                      <a:prstDash val="solid"/>
                      <a:round/>
                      <a:headEnd type="none" w="med" len="med"/>
                      <a:tailEnd type="none" w="med" len="med"/>
                    </a:lnT>
                    <a:lnB w="9525" cap="flat" cmpd="sng" algn="ctr">
                      <a:solidFill>
                        <a:srgbClr val="E068BE"/>
                      </a:solidFill>
                      <a:prstDash val="solid"/>
                      <a:round/>
                      <a:headEnd type="none" w="med" len="med"/>
                      <a:tailEnd type="none" w="med" len="med"/>
                    </a:lnB>
                    <a:solidFill>
                      <a:srgbClr val="FFFFFF"/>
                    </a:solidFill>
                  </a:tcPr>
                </a:tc>
                <a:extLst>
                  <a:ext uri="{0D108BD9-81ED-4DB2-BD59-A6C34878D82A}">
                    <a16:rowId xmlns:a16="http://schemas.microsoft.com/office/drawing/2014/main" val="2411437767"/>
                  </a:ext>
                </a:extLst>
              </a:tr>
              <a:tr h="593499">
                <a:tc>
                  <a:txBody>
                    <a:bodyPr/>
                    <a:lstStyle/>
                    <a:p>
                      <a:pPr algn="l" fontAlgn="t"/>
                      <a:r>
                        <a:rPr lang="en-US" sz="2000">
                          <a:solidFill>
                            <a:srgbClr val="000000"/>
                          </a:solidFill>
                          <a:effectLst/>
                        </a:rPr>
                        <a:t>InputText</a:t>
                      </a:r>
                    </a:p>
                  </a:txBody>
                  <a:tcPr marL="168089" marR="168089" marT="126067" marB="126067">
                    <a:lnL w="12700" cap="flat" cmpd="sng" algn="ctr">
                      <a:solidFill>
                        <a:srgbClr val="F064BE"/>
                      </a:solidFill>
                      <a:prstDash val="solid"/>
                      <a:round/>
                      <a:headEnd type="none" w="med" len="med"/>
                      <a:tailEnd type="none" w="med" len="med"/>
                    </a:lnL>
                    <a:lnR w="12700" cap="flat" cmpd="sng" algn="ctr">
                      <a:solidFill>
                        <a:srgbClr val="E068BE"/>
                      </a:solidFill>
                      <a:prstDash val="solid"/>
                      <a:round/>
                      <a:headEnd type="none" w="med" len="med"/>
                      <a:tailEnd type="none" w="med" len="med"/>
                    </a:lnR>
                    <a:lnT w="9525" cap="flat" cmpd="sng" algn="ctr">
                      <a:solidFill>
                        <a:srgbClr val="F064BE"/>
                      </a:solidFill>
                      <a:prstDash val="solid"/>
                      <a:round/>
                      <a:headEnd type="none" w="med" len="med"/>
                      <a:tailEnd type="none" w="med" len="med"/>
                    </a:lnT>
                    <a:lnB w="9525" cap="flat" cmpd="sng" algn="ctr">
                      <a:solidFill>
                        <a:srgbClr val="D069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rPr>
                        <a:t>&lt;input&gt;</a:t>
                      </a:r>
                    </a:p>
                  </a:txBody>
                  <a:tcPr marL="168089" marR="168089" marT="126067" marB="126067">
                    <a:lnL w="12700" cap="flat" cmpd="sng" algn="ctr">
                      <a:solidFill>
                        <a:srgbClr val="E068BE"/>
                      </a:solidFill>
                      <a:prstDash val="solid"/>
                      <a:round/>
                      <a:headEnd type="none" w="med" len="med"/>
                      <a:tailEnd type="none" w="med" len="med"/>
                    </a:lnL>
                    <a:lnR w="12700" cap="flat" cmpd="sng" algn="ctr">
                      <a:solidFill>
                        <a:srgbClr val="E068BE"/>
                      </a:solidFill>
                      <a:prstDash val="solid"/>
                      <a:round/>
                      <a:headEnd type="none" w="med" len="med"/>
                      <a:tailEnd type="none" w="med" len="med"/>
                    </a:lnR>
                    <a:lnT w="9525" cap="flat" cmpd="sng" algn="ctr">
                      <a:solidFill>
                        <a:srgbClr val="E068BE"/>
                      </a:solidFill>
                      <a:prstDash val="solid"/>
                      <a:round/>
                      <a:headEnd type="none" w="med" len="med"/>
                      <a:tailEnd type="none" w="med" len="med"/>
                    </a:lnT>
                    <a:lnB w="9525" cap="flat" cmpd="sng" algn="ctr">
                      <a:solidFill>
                        <a:srgbClr val="C073BE"/>
                      </a:solidFill>
                      <a:prstDash val="solid"/>
                      <a:round/>
                      <a:headEnd type="none" w="med" len="med"/>
                      <a:tailEnd type="none" w="med" len="med"/>
                    </a:lnB>
                    <a:solidFill>
                      <a:srgbClr val="FFFFFF"/>
                    </a:solidFill>
                  </a:tcPr>
                </a:tc>
                <a:extLst>
                  <a:ext uri="{0D108BD9-81ED-4DB2-BD59-A6C34878D82A}">
                    <a16:rowId xmlns:a16="http://schemas.microsoft.com/office/drawing/2014/main" val="4195423137"/>
                  </a:ext>
                </a:extLst>
              </a:tr>
              <a:tr h="593499">
                <a:tc>
                  <a:txBody>
                    <a:bodyPr/>
                    <a:lstStyle/>
                    <a:p>
                      <a:pPr algn="l" fontAlgn="t"/>
                      <a:r>
                        <a:rPr lang="en-US" sz="2000">
                          <a:solidFill>
                            <a:srgbClr val="000000"/>
                          </a:solidFill>
                          <a:effectLst/>
                        </a:rPr>
                        <a:t>InputTextArea</a:t>
                      </a:r>
                    </a:p>
                  </a:txBody>
                  <a:tcPr marL="168089" marR="168089" marT="126067" marB="126067">
                    <a:lnL w="12700" cap="flat" cmpd="sng" algn="ctr">
                      <a:solidFill>
                        <a:srgbClr val="D069BE"/>
                      </a:solidFill>
                      <a:prstDash val="solid"/>
                      <a:round/>
                      <a:headEnd type="none" w="med" len="med"/>
                      <a:tailEnd type="none" w="med" len="med"/>
                    </a:lnL>
                    <a:lnR w="12700" cap="flat" cmpd="sng" algn="ctr">
                      <a:solidFill>
                        <a:srgbClr val="C073BE"/>
                      </a:solidFill>
                      <a:prstDash val="solid"/>
                      <a:round/>
                      <a:headEnd type="none" w="med" len="med"/>
                      <a:tailEnd type="none" w="med" len="med"/>
                    </a:lnR>
                    <a:lnT w="9525" cap="flat" cmpd="sng" algn="ctr">
                      <a:solidFill>
                        <a:srgbClr val="D069BE"/>
                      </a:solidFill>
                      <a:prstDash val="solid"/>
                      <a:round/>
                      <a:headEnd type="none" w="med" len="med"/>
                      <a:tailEnd type="none" w="med" len="med"/>
                    </a:lnT>
                    <a:lnB w="9525" cap="flat" cmpd="sng" algn="ctr">
                      <a:solidFill>
                        <a:srgbClr val="F073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rPr>
                        <a:t>&lt;textarea&gt;</a:t>
                      </a:r>
                    </a:p>
                  </a:txBody>
                  <a:tcPr marL="168089" marR="168089" marT="126067" marB="126067">
                    <a:lnL w="12700" cap="flat" cmpd="sng" algn="ctr">
                      <a:solidFill>
                        <a:srgbClr val="C073BE"/>
                      </a:solidFill>
                      <a:prstDash val="solid"/>
                      <a:round/>
                      <a:headEnd type="none" w="med" len="med"/>
                      <a:tailEnd type="none" w="med" len="med"/>
                    </a:lnL>
                    <a:lnR w="12700" cap="flat" cmpd="sng" algn="ctr">
                      <a:solidFill>
                        <a:srgbClr val="C073BE"/>
                      </a:solidFill>
                      <a:prstDash val="solid"/>
                      <a:round/>
                      <a:headEnd type="none" w="med" len="med"/>
                      <a:tailEnd type="none" w="med" len="med"/>
                    </a:lnR>
                    <a:lnT w="9525" cap="flat" cmpd="sng" algn="ctr">
                      <a:solidFill>
                        <a:srgbClr val="C073BE"/>
                      </a:solidFill>
                      <a:prstDash val="solid"/>
                      <a:round/>
                      <a:headEnd type="none" w="med" len="med"/>
                      <a:tailEnd type="none" w="med" len="med"/>
                    </a:lnT>
                    <a:lnB w="9525" cap="flat" cmpd="sng" algn="ctr">
                      <a:solidFill>
                        <a:srgbClr val="3076BE"/>
                      </a:solidFill>
                      <a:prstDash val="solid"/>
                      <a:round/>
                      <a:headEnd type="none" w="med" len="med"/>
                      <a:tailEnd type="none" w="med" len="med"/>
                    </a:lnB>
                    <a:solidFill>
                      <a:srgbClr val="FFFFFF"/>
                    </a:solidFill>
                  </a:tcPr>
                </a:tc>
                <a:extLst>
                  <a:ext uri="{0D108BD9-81ED-4DB2-BD59-A6C34878D82A}">
                    <a16:rowId xmlns:a16="http://schemas.microsoft.com/office/drawing/2014/main" val="2367022115"/>
                  </a:ext>
                </a:extLst>
              </a:tr>
              <a:tr h="593499">
                <a:tc>
                  <a:txBody>
                    <a:bodyPr/>
                    <a:lstStyle/>
                    <a:p>
                      <a:pPr algn="l" fontAlgn="t"/>
                      <a:r>
                        <a:rPr lang="en-US" sz="2000">
                          <a:solidFill>
                            <a:srgbClr val="000000"/>
                          </a:solidFill>
                          <a:effectLst/>
                        </a:rPr>
                        <a:t>InputSelect</a:t>
                      </a:r>
                    </a:p>
                  </a:txBody>
                  <a:tcPr marL="168089" marR="168089" marT="126067" marB="126067">
                    <a:lnL w="12700" cap="flat" cmpd="sng" algn="ctr">
                      <a:solidFill>
                        <a:srgbClr val="F073BE"/>
                      </a:solidFill>
                      <a:prstDash val="solid"/>
                      <a:round/>
                      <a:headEnd type="none" w="med" len="med"/>
                      <a:tailEnd type="none" w="med" len="med"/>
                    </a:lnL>
                    <a:lnR w="12700" cap="flat" cmpd="sng" algn="ctr">
                      <a:solidFill>
                        <a:srgbClr val="3076BE"/>
                      </a:solidFill>
                      <a:prstDash val="solid"/>
                      <a:round/>
                      <a:headEnd type="none" w="med" len="med"/>
                      <a:tailEnd type="none" w="med" len="med"/>
                    </a:lnR>
                    <a:lnT w="9525" cap="flat" cmpd="sng" algn="ctr">
                      <a:solidFill>
                        <a:srgbClr val="F073BE"/>
                      </a:solidFill>
                      <a:prstDash val="solid"/>
                      <a:round/>
                      <a:headEnd type="none" w="med" len="med"/>
                      <a:tailEnd type="none" w="med" len="med"/>
                    </a:lnT>
                    <a:lnB w="9525" cap="flat" cmpd="sng" algn="ctr">
                      <a:solidFill>
                        <a:srgbClr val="708A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rPr>
                        <a:t>&lt;select&gt;</a:t>
                      </a:r>
                    </a:p>
                  </a:txBody>
                  <a:tcPr marL="168089" marR="168089" marT="126067" marB="126067">
                    <a:lnL w="12700" cap="flat" cmpd="sng" algn="ctr">
                      <a:solidFill>
                        <a:srgbClr val="3076BE"/>
                      </a:solidFill>
                      <a:prstDash val="solid"/>
                      <a:round/>
                      <a:headEnd type="none" w="med" len="med"/>
                      <a:tailEnd type="none" w="med" len="med"/>
                    </a:lnL>
                    <a:lnR w="12700" cap="flat" cmpd="sng" algn="ctr">
                      <a:solidFill>
                        <a:srgbClr val="3076BE"/>
                      </a:solidFill>
                      <a:prstDash val="solid"/>
                      <a:round/>
                      <a:headEnd type="none" w="med" len="med"/>
                      <a:tailEnd type="none" w="med" len="med"/>
                    </a:lnR>
                    <a:lnT w="9525" cap="flat" cmpd="sng" algn="ctr">
                      <a:solidFill>
                        <a:srgbClr val="3076BE"/>
                      </a:solidFill>
                      <a:prstDash val="solid"/>
                      <a:round/>
                      <a:headEnd type="none" w="med" len="med"/>
                      <a:tailEnd type="none" w="med" len="med"/>
                    </a:lnT>
                    <a:lnB w="9525" cap="flat" cmpd="sng" algn="ctr">
                      <a:solidFill>
                        <a:srgbClr val="5092BE"/>
                      </a:solidFill>
                      <a:prstDash val="solid"/>
                      <a:round/>
                      <a:headEnd type="none" w="med" len="med"/>
                      <a:tailEnd type="none" w="med" len="med"/>
                    </a:lnB>
                    <a:solidFill>
                      <a:srgbClr val="FFFFFF"/>
                    </a:solidFill>
                  </a:tcPr>
                </a:tc>
                <a:extLst>
                  <a:ext uri="{0D108BD9-81ED-4DB2-BD59-A6C34878D82A}">
                    <a16:rowId xmlns:a16="http://schemas.microsoft.com/office/drawing/2014/main" val="2956412990"/>
                  </a:ext>
                </a:extLst>
              </a:tr>
              <a:tr h="593499">
                <a:tc>
                  <a:txBody>
                    <a:bodyPr/>
                    <a:lstStyle/>
                    <a:p>
                      <a:pPr algn="l" fontAlgn="t"/>
                      <a:r>
                        <a:rPr lang="en-US" sz="2000">
                          <a:solidFill>
                            <a:srgbClr val="000000"/>
                          </a:solidFill>
                          <a:effectLst/>
                        </a:rPr>
                        <a:t>InputNumber</a:t>
                      </a:r>
                    </a:p>
                  </a:txBody>
                  <a:tcPr marL="168089" marR="168089" marT="126067" marB="126067">
                    <a:lnL w="12700" cap="flat" cmpd="sng" algn="ctr">
                      <a:solidFill>
                        <a:srgbClr val="708ABE"/>
                      </a:solidFill>
                      <a:prstDash val="solid"/>
                      <a:round/>
                      <a:headEnd type="none" w="med" len="med"/>
                      <a:tailEnd type="none" w="med" len="med"/>
                    </a:lnL>
                    <a:lnR w="12700" cap="flat" cmpd="sng" algn="ctr">
                      <a:solidFill>
                        <a:srgbClr val="5092BE"/>
                      </a:solidFill>
                      <a:prstDash val="solid"/>
                      <a:round/>
                      <a:headEnd type="none" w="med" len="med"/>
                      <a:tailEnd type="none" w="med" len="med"/>
                    </a:lnR>
                    <a:lnT w="9525" cap="flat" cmpd="sng" algn="ctr">
                      <a:solidFill>
                        <a:srgbClr val="708ABE"/>
                      </a:solidFill>
                      <a:prstDash val="solid"/>
                      <a:round/>
                      <a:headEnd type="none" w="med" len="med"/>
                      <a:tailEnd type="none" w="med" len="med"/>
                    </a:lnT>
                    <a:lnB w="9525" cap="flat" cmpd="sng" algn="ctr">
                      <a:solidFill>
                        <a:srgbClr val="409F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rPr>
                        <a:t>&lt;input type="number"&gt;</a:t>
                      </a:r>
                    </a:p>
                  </a:txBody>
                  <a:tcPr marL="168089" marR="168089" marT="126067" marB="126067">
                    <a:lnL w="12700" cap="flat" cmpd="sng" algn="ctr">
                      <a:solidFill>
                        <a:srgbClr val="5092BE"/>
                      </a:solidFill>
                      <a:prstDash val="solid"/>
                      <a:round/>
                      <a:headEnd type="none" w="med" len="med"/>
                      <a:tailEnd type="none" w="med" len="med"/>
                    </a:lnL>
                    <a:lnR w="12700" cap="flat" cmpd="sng" algn="ctr">
                      <a:solidFill>
                        <a:srgbClr val="5092BE"/>
                      </a:solidFill>
                      <a:prstDash val="solid"/>
                      <a:round/>
                      <a:headEnd type="none" w="med" len="med"/>
                      <a:tailEnd type="none" w="med" len="med"/>
                    </a:lnR>
                    <a:lnT w="9525" cap="flat" cmpd="sng" algn="ctr">
                      <a:solidFill>
                        <a:srgbClr val="5092BE"/>
                      </a:solidFill>
                      <a:prstDash val="solid"/>
                      <a:round/>
                      <a:headEnd type="none" w="med" len="med"/>
                      <a:tailEnd type="none" w="med" len="med"/>
                    </a:lnT>
                    <a:lnB w="9525" cap="flat" cmpd="sng" algn="ctr">
                      <a:solidFill>
                        <a:srgbClr val="109CBE"/>
                      </a:solidFill>
                      <a:prstDash val="solid"/>
                      <a:round/>
                      <a:headEnd type="none" w="med" len="med"/>
                      <a:tailEnd type="none" w="med" len="med"/>
                    </a:lnB>
                    <a:solidFill>
                      <a:srgbClr val="FFFFFF"/>
                    </a:solidFill>
                  </a:tcPr>
                </a:tc>
                <a:extLst>
                  <a:ext uri="{0D108BD9-81ED-4DB2-BD59-A6C34878D82A}">
                    <a16:rowId xmlns:a16="http://schemas.microsoft.com/office/drawing/2014/main" val="3457731168"/>
                  </a:ext>
                </a:extLst>
              </a:tr>
              <a:tr h="593499">
                <a:tc>
                  <a:txBody>
                    <a:bodyPr/>
                    <a:lstStyle/>
                    <a:p>
                      <a:pPr algn="l" fontAlgn="t"/>
                      <a:r>
                        <a:rPr lang="en-US" sz="2000">
                          <a:solidFill>
                            <a:srgbClr val="000000"/>
                          </a:solidFill>
                          <a:effectLst/>
                        </a:rPr>
                        <a:t>InputCheckbox</a:t>
                      </a:r>
                    </a:p>
                  </a:txBody>
                  <a:tcPr marL="168089" marR="168089" marT="126067" marB="126067">
                    <a:lnL w="12700" cap="flat" cmpd="sng" algn="ctr">
                      <a:solidFill>
                        <a:srgbClr val="409FBE"/>
                      </a:solidFill>
                      <a:prstDash val="solid"/>
                      <a:round/>
                      <a:headEnd type="none" w="med" len="med"/>
                      <a:tailEnd type="none" w="med" len="med"/>
                    </a:lnL>
                    <a:lnR w="12700" cap="flat" cmpd="sng" algn="ctr">
                      <a:solidFill>
                        <a:srgbClr val="109CBE"/>
                      </a:solidFill>
                      <a:prstDash val="solid"/>
                      <a:round/>
                      <a:headEnd type="none" w="med" len="med"/>
                      <a:tailEnd type="none" w="med" len="med"/>
                    </a:lnR>
                    <a:lnT w="9525" cap="flat" cmpd="sng" algn="ctr">
                      <a:solidFill>
                        <a:srgbClr val="409FBE"/>
                      </a:solidFill>
                      <a:prstDash val="solid"/>
                      <a:round/>
                      <a:headEnd type="none" w="med" len="med"/>
                      <a:tailEnd type="none" w="med" len="med"/>
                    </a:lnT>
                    <a:lnB w="9525" cap="flat" cmpd="sng" algn="ctr">
                      <a:solidFill>
                        <a:srgbClr val="909ABE"/>
                      </a:solidFill>
                      <a:prstDash val="solid"/>
                      <a:round/>
                      <a:headEnd type="none" w="med" len="med"/>
                      <a:tailEnd type="none" w="med" len="med"/>
                    </a:lnB>
                    <a:solidFill>
                      <a:srgbClr val="FFFFFF"/>
                    </a:solidFill>
                  </a:tcPr>
                </a:tc>
                <a:tc>
                  <a:txBody>
                    <a:bodyPr/>
                    <a:lstStyle/>
                    <a:p>
                      <a:pPr algn="l" fontAlgn="t"/>
                      <a:r>
                        <a:rPr lang="en-US" sz="2000">
                          <a:solidFill>
                            <a:srgbClr val="000000"/>
                          </a:solidFill>
                          <a:effectLst/>
                        </a:rPr>
                        <a:t>&lt;input type="checkbox"&gt;</a:t>
                      </a:r>
                    </a:p>
                  </a:txBody>
                  <a:tcPr marL="168089" marR="168089" marT="126067" marB="126067">
                    <a:lnL w="12700" cap="flat" cmpd="sng" algn="ctr">
                      <a:solidFill>
                        <a:srgbClr val="109CBE"/>
                      </a:solidFill>
                      <a:prstDash val="solid"/>
                      <a:round/>
                      <a:headEnd type="none" w="med" len="med"/>
                      <a:tailEnd type="none" w="med" len="med"/>
                    </a:lnL>
                    <a:lnR w="12700" cap="flat" cmpd="sng" algn="ctr">
                      <a:solidFill>
                        <a:srgbClr val="109CBE"/>
                      </a:solidFill>
                      <a:prstDash val="solid"/>
                      <a:round/>
                      <a:headEnd type="none" w="med" len="med"/>
                      <a:tailEnd type="none" w="med" len="med"/>
                    </a:lnR>
                    <a:lnT w="9525" cap="flat" cmpd="sng" algn="ctr">
                      <a:solidFill>
                        <a:srgbClr val="109CBE"/>
                      </a:solidFill>
                      <a:prstDash val="solid"/>
                      <a:round/>
                      <a:headEnd type="none" w="med" len="med"/>
                      <a:tailEnd type="none" w="med" len="med"/>
                    </a:lnT>
                    <a:lnB w="9525" cap="flat" cmpd="sng" algn="ctr">
                      <a:solidFill>
                        <a:srgbClr val="00ACBE"/>
                      </a:solidFill>
                      <a:prstDash val="solid"/>
                      <a:round/>
                      <a:headEnd type="none" w="med" len="med"/>
                      <a:tailEnd type="none" w="med" len="med"/>
                    </a:lnB>
                    <a:solidFill>
                      <a:srgbClr val="FFFFFF"/>
                    </a:solidFill>
                  </a:tcPr>
                </a:tc>
                <a:extLst>
                  <a:ext uri="{0D108BD9-81ED-4DB2-BD59-A6C34878D82A}">
                    <a16:rowId xmlns:a16="http://schemas.microsoft.com/office/drawing/2014/main" val="1261132848"/>
                  </a:ext>
                </a:extLst>
              </a:tr>
              <a:tr h="593499">
                <a:tc>
                  <a:txBody>
                    <a:bodyPr/>
                    <a:lstStyle/>
                    <a:p>
                      <a:pPr algn="l" fontAlgn="t"/>
                      <a:r>
                        <a:rPr lang="en-US" sz="2000">
                          <a:solidFill>
                            <a:srgbClr val="000000"/>
                          </a:solidFill>
                          <a:effectLst/>
                        </a:rPr>
                        <a:t>InputDate</a:t>
                      </a:r>
                    </a:p>
                  </a:txBody>
                  <a:tcPr marL="168089" marR="168089" marT="126067" marB="126067">
                    <a:lnL w="12700" cap="flat" cmpd="sng" algn="ctr">
                      <a:solidFill>
                        <a:srgbClr val="909ABE"/>
                      </a:solidFill>
                      <a:prstDash val="solid"/>
                      <a:round/>
                      <a:headEnd type="none" w="med" len="med"/>
                      <a:tailEnd type="none" w="med" len="med"/>
                    </a:lnL>
                    <a:lnR w="12700" cap="flat" cmpd="sng" algn="ctr">
                      <a:solidFill>
                        <a:srgbClr val="00ACBE"/>
                      </a:solidFill>
                      <a:prstDash val="solid"/>
                      <a:round/>
                      <a:headEnd type="none" w="med" len="med"/>
                      <a:tailEnd type="none" w="med" len="med"/>
                    </a:lnR>
                    <a:lnT w="9525" cap="flat" cmpd="sng" algn="ctr">
                      <a:solidFill>
                        <a:srgbClr val="909ABE"/>
                      </a:solidFill>
                      <a:prstDash val="solid"/>
                      <a:round/>
                      <a:headEnd type="none" w="med" len="med"/>
                      <a:tailEnd type="none" w="med" len="med"/>
                    </a:lnT>
                    <a:lnB w="12700" cap="flat" cmpd="sng" algn="ctr">
                      <a:solidFill>
                        <a:srgbClr val="909ABE"/>
                      </a:solidFill>
                      <a:prstDash val="solid"/>
                      <a:round/>
                      <a:headEnd type="none" w="med" len="med"/>
                      <a:tailEnd type="none" w="med" len="med"/>
                    </a:lnB>
                    <a:solidFill>
                      <a:srgbClr val="FFFFFF"/>
                    </a:solidFill>
                  </a:tcPr>
                </a:tc>
                <a:tc>
                  <a:txBody>
                    <a:bodyPr/>
                    <a:lstStyle/>
                    <a:p>
                      <a:pPr algn="l" fontAlgn="t"/>
                      <a:r>
                        <a:rPr lang="en-US" sz="2000" dirty="0">
                          <a:solidFill>
                            <a:srgbClr val="000000"/>
                          </a:solidFill>
                          <a:effectLst/>
                        </a:rPr>
                        <a:t>&lt;input type="date"&gt;</a:t>
                      </a:r>
                    </a:p>
                  </a:txBody>
                  <a:tcPr marL="168089" marR="168089" marT="126067" marB="126067">
                    <a:lnL w="12700" cap="flat" cmpd="sng" algn="ctr">
                      <a:solidFill>
                        <a:srgbClr val="00ACBE"/>
                      </a:solidFill>
                      <a:prstDash val="solid"/>
                      <a:round/>
                      <a:headEnd type="none" w="med" len="med"/>
                      <a:tailEnd type="none" w="med" len="med"/>
                    </a:lnL>
                    <a:lnR w="12700" cap="flat" cmpd="sng" algn="ctr">
                      <a:solidFill>
                        <a:srgbClr val="00ACBE"/>
                      </a:solidFill>
                      <a:prstDash val="solid"/>
                      <a:round/>
                      <a:headEnd type="none" w="med" len="med"/>
                      <a:tailEnd type="none" w="med" len="med"/>
                    </a:lnR>
                    <a:lnT w="9525" cap="flat" cmpd="sng" algn="ctr">
                      <a:solidFill>
                        <a:srgbClr val="00ACBE"/>
                      </a:solidFill>
                      <a:prstDash val="solid"/>
                      <a:round/>
                      <a:headEnd type="none" w="med" len="med"/>
                      <a:tailEnd type="none" w="med" len="med"/>
                    </a:lnT>
                    <a:lnB w="12700" cap="flat" cmpd="sng" algn="ctr">
                      <a:solidFill>
                        <a:srgbClr val="00ACBE"/>
                      </a:solidFill>
                      <a:prstDash val="solid"/>
                      <a:round/>
                      <a:headEnd type="none" w="med" len="med"/>
                      <a:tailEnd type="none" w="med" len="med"/>
                    </a:lnB>
                    <a:solidFill>
                      <a:srgbClr val="FFFFFF"/>
                    </a:solidFill>
                  </a:tcPr>
                </a:tc>
                <a:extLst>
                  <a:ext uri="{0D108BD9-81ED-4DB2-BD59-A6C34878D82A}">
                    <a16:rowId xmlns:a16="http://schemas.microsoft.com/office/drawing/2014/main" val="752010101"/>
                  </a:ext>
                </a:extLst>
              </a:tr>
            </a:tbl>
          </a:graphicData>
        </a:graphic>
      </p:graphicFrame>
    </p:spTree>
    <p:extLst>
      <p:ext uri="{BB962C8B-B14F-4D97-AF65-F5344CB8AC3E}">
        <p14:creationId xmlns:p14="http://schemas.microsoft.com/office/powerpoint/2010/main" val="252369518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3447-440A-AC88-12EB-3689E5AA6D52}"/>
              </a:ext>
            </a:extLst>
          </p:cNvPr>
          <p:cNvSpPr>
            <a:spLocks noGrp="1"/>
          </p:cNvSpPr>
          <p:nvPr>
            <p:ph type="ctrTitle"/>
          </p:nvPr>
        </p:nvSpPr>
        <p:spPr/>
        <p:txBody>
          <a:bodyPr/>
          <a:lstStyle/>
          <a:p>
            <a:r>
              <a:rPr lang="en-US" dirty="0"/>
              <a:t>Now </a:t>
            </a:r>
            <a:r>
              <a:rPr lang="en-US" dirty="0" err="1"/>
              <a:t>S</a:t>
            </a:r>
            <a:r>
              <a:rPr lang="en-US" cap="none" dirty="0" err="1"/>
              <a:t>ignal</a:t>
            </a:r>
            <a:r>
              <a:rPr lang="en-US" dirty="0" err="1"/>
              <a:t>R</a:t>
            </a:r>
            <a:endParaRPr lang="en-US" dirty="0"/>
          </a:p>
        </p:txBody>
      </p:sp>
    </p:spTree>
    <p:extLst>
      <p:ext uri="{BB962C8B-B14F-4D97-AF65-F5344CB8AC3E}">
        <p14:creationId xmlns:p14="http://schemas.microsoft.com/office/powerpoint/2010/main" val="113829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D42AAC-237D-4150-A504-124A18B9F9B1}"/>
              </a:ext>
            </a:extLst>
          </p:cNvPr>
          <p:cNvSpPr>
            <a:spLocks noGrp="1"/>
          </p:cNvSpPr>
          <p:nvPr>
            <p:ph type="ctrTitle"/>
          </p:nvPr>
        </p:nvSpPr>
        <p:spPr>
          <a:xfrm>
            <a:off x="0" y="965198"/>
            <a:ext cx="3576723" cy="4927601"/>
          </a:xfrm>
        </p:spPr>
        <p:txBody>
          <a:bodyPr anchor="ctr">
            <a:normAutofit/>
          </a:bodyPr>
          <a:lstStyle/>
          <a:p>
            <a:r>
              <a:rPr lang="en-US" sz="4800" dirty="0"/>
              <a:t>Disclaimer</a:t>
            </a:r>
          </a:p>
        </p:txBody>
      </p:sp>
      <p:sp>
        <p:nvSpPr>
          <p:cNvPr id="5" name="Subtitle 4">
            <a:extLst>
              <a:ext uri="{FF2B5EF4-FFF2-40B4-BE49-F238E27FC236}">
                <a16:creationId xmlns:a16="http://schemas.microsoft.com/office/drawing/2014/main" id="{92123A9C-D6C2-4705-A6CC-21E74B72599A}"/>
              </a:ext>
            </a:extLst>
          </p:cNvPr>
          <p:cNvSpPr>
            <a:spLocks noGrp="1"/>
          </p:cNvSpPr>
          <p:nvPr>
            <p:ph type="subTitle" idx="1"/>
          </p:nvPr>
        </p:nvSpPr>
        <p:spPr>
          <a:xfrm>
            <a:off x="4535060" y="965198"/>
            <a:ext cx="6856205" cy="4927602"/>
          </a:xfrm>
        </p:spPr>
        <p:txBody>
          <a:bodyPr anchor="ctr">
            <a:normAutofit/>
          </a:bodyPr>
          <a:lstStyle/>
          <a:p>
            <a:pPr algn="l"/>
            <a:r>
              <a:rPr lang="en-US" sz="2000" dirty="0">
                <a:solidFill>
                  <a:srgbClr val="C00000"/>
                </a:solidFill>
              </a:rPr>
              <a:t>I’m not an expert.</a:t>
            </a:r>
          </a:p>
          <a:p>
            <a:pPr algn="l"/>
            <a:r>
              <a:rPr lang="en-US" sz="2000" dirty="0">
                <a:solidFill>
                  <a:srgbClr val="C00000"/>
                </a:solidFill>
              </a:rPr>
              <a:t>I’m still in learning phase.</a:t>
            </a:r>
          </a:p>
        </p:txBody>
      </p:sp>
    </p:spTree>
    <p:extLst>
      <p:ext uri="{BB962C8B-B14F-4D97-AF65-F5344CB8AC3E}">
        <p14:creationId xmlns:p14="http://schemas.microsoft.com/office/powerpoint/2010/main" val="3680502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D143-ACFE-A292-7CA9-AD39F2C537F2}"/>
              </a:ext>
            </a:extLst>
          </p:cNvPr>
          <p:cNvSpPr>
            <a:spLocks noGrp="1"/>
          </p:cNvSpPr>
          <p:nvPr>
            <p:ph type="title"/>
          </p:nvPr>
        </p:nvSpPr>
        <p:spPr/>
        <p:txBody>
          <a:bodyPr/>
          <a:lstStyle/>
          <a:p>
            <a:r>
              <a:rPr lang="en-US" dirty="0"/>
              <a:t>What is </a:t>
            </a:r>
            <a:r>
              <a:rPr lang="en-US" dirty="0" err="1"/>
              <a:t>signalR</a:t>
            </a:r>
            <a:r>
              <a:rPr lang="en-US" dirty="0"/>
              <a:t>?</a:t>
            </a:r>
          </a:p>
        </p:txBody>
      </p:sp>
      <p:sp>
        <p:nvSpPr>
          <p:cNvPr id="3" name="Content Placeholder 2">
            <a:extLst>
              <a:ext uri="{FF2B5EF4-FFF2-40B4-BE49-F238E27FC236}">
                <a16:creationId xmlns:a16="http://schemas.microsoft.com/office/drawing/2014/main" id="{65D50F4F-A09D-FFCC-4739-CBCEB59DD5CB}"/>
              </a:ext>
            </a:extLst>
          </p:cNvPr>
          <p:cNvSpPr>
            <a:spLocks noGrp="1"/>
          </p:cNvSpPr>
          <p:nvPr>
            <p:ph idx="1"/>
          </p:nvPr>
        </p:nvSpPr>
        <p:spPr>
          <a:xfrm>
            <a:off x="338396" y="1962724"/>
            <a:ext cx="7997221" cy="3450613"/>
          </a:xfrm>
        </p:spPr>
        <p:txBody>
          <a:bodyPr>
            <a:normAutofit lnSpcReduction="10000"/>
          </a:bodyPr>
          <a:lstStyle/>
          <a:p>
            <a:r>
              <a:rPr lang="en-US" b="1" i="0" dirty="0" err="1">
                <a:effectLst/>
                <a:latin typeface="Segoe UI" panose="020B0502040204020203" pitchFamily="34" charset="0"/>
              </a:rPr>
              <a:t>SignalR</a:t>
            </a:r>
            <a:r>
              <a:rPr lang="en-US" b="1" i="0" dirty="0">
                <a:effectLst/>
                <a:latin typeface="Segoe UI" panose="020B0502040204020203" pitchFamily="34" charset="0"/>
              </a:rPr>
              <a:t> is a library for ASP.NET developers that simplifies the process of adding real-time web functionality to applications. </a:t>
            </a:r>
          </a:p>
          <a:p>
            <a:endParaRPr lang="en-US" b="1" dirty="0">
              <a:latin typeface="Segoe UI" panose="020B0502040204020203" pitchFamily="34" charset="0"/>
            </a:endParaRPr>
          </a:p>
          <a:p>
            <a:r>
              <a:rPr lang="en-US" b="1" dirty="0">
                <a:latin typeface="Segoe UI" panose="020B0502040204020203" pitchFamily="34" charset="0"/>
              </a:rPr>
              <a:t>It has been built on top of </a:t>
            </a:r>
            <a:r>
              <a:rPr lang="en-US" b="1" dirty="0" err="1">
                <a:latin typeface="Segoe UI" panose="020B0502040204020203" pitchFamily="34" charset="0"/>
              </a:rPr>
              <a:t>WebSockets</a:t>
            </a:r>
            <a:r>
              <a:rPr lang="en-US" b="1" dirty="0">
                <a:latin typeface="Segoe UI" panose="020B0502040204020203" pitchFamily="34" charset="0"/>
              </a:rPr>
              <a:t>.</a:t>
            </a:r>
          </a:p>
          <a:p>
            <a:pPr marL="0" indent="0">
              <a:buNone/>
            </a:pPr>
            <a:endParaRPr lang="en-US" b="1" dirty="0">
              <a:latin typeface="Segoe UI" panose="020B0502040204020203" pitchFamily="34" charset="0"/>
            </a:endParaRPr>
          </a:p>
          <a:p>
            <a:r>
              <a:rPr lang="en-US" b="1" i="0" dirty="0" err="1">
                <a:effectLst/>
                <a:latin typeface="Segoe UI" panose="020B0502040204020203" pitchFamily="34" charset="0"/>
              </a:rPr>
              <a:t>SignalR</a:t>
            </a:r>
            <a:r>
              <a:rPr lang="en-US" b="1" i="0" dirty="0">
                <a:effectLst/>
                <a:latin typeface="Segoe UI" panose="020B0502040204020203" pitchFamily="34" charset="0"/>
              </a:rPr>
              <a:t> can be used to add any sort of "real-time" web functionality to your ASP.NET application. While chat is often used as an example.</a:t>
            </a:r>
            <a:endParaRPr lang="en-US" b="1" dirty="0">
              <a:latin typeface="Segoe UI" panose="020B0502040204020203" pitchFamily="34" charset="0"/>
            </a:endParaRPr>
          </a:p>
        </p:txBody>
      </p:sp>
      <p:pic>
        <p:nvPicPr>
          <p:cNvPr id="5" name="Picture 4">
            <a:extLst>
              <a:ext uri="{FF2B5EF4-FFF2-40B4-BE49-F238E27FC236}">
                <a16:creationId xmlns:a16="http://schemas.microsoft.com/office/drawing/2014/main" id="{AA22260D-F29E-B910-BA24-167E756B0B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5616" y="2025671"/>
            <a:ext cx="3517987" cy="3517987"/>
          </a:xfrm>
          <a:prstGeom prst="rect">
            <a:avLst/>
          </a:prstGeom>
        </p:spPr>
      </p:pic>
    </p:spTree>
    <p:extLst>
      <p:ext uri="{BB962C8B-B14F-4D97-AF65-F5344CB8AC3E}">
        <p14:creationId xmlns:p14="http://schemas.microsoft.com/office/powerpoint/2010/main" val="45753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F808-A8F0-CD11-B4BA-94153DCB6418}"/>
              </a:ext>
            </a:extLst>
          </p:cNvPr>
          <p:cNvSpPr>
            <a:spLocks noGrp="1"/>
          </p:cNvSpPr>
          <p:nvPr>
            <p:ph type="title"/>
          </p:nvPr>
        </p:nvSpPr>
        <p:spPr/>
        <p:txBody>
          <a:bodyPr/>
          <a:lstStyle/>
          <a:p>
            <a:r>
              <a:rPr lang="en-US" dirty="0"/>
              <a:t>How </a:t>
            </a:r>
            <a:r>
              <a:rPr lang="en-US" dirty="0" err="1"/>
              <a:t>Signalr</a:t>
            </a:r>
            <a:r>
              <a:rPr lang="en-US" dirty="0"/>
              <a:t> works?</a:t>
            </a:r>
            <a:br>
              <a:rPr lang="en-US" dirty="0"/>
            </a:br>
            <a:endParaRPr lang="en-US" dirty="0"/>
          </a:p>
        </p:txBody>
      </p:sp>
      <p:pic>
        <p:nvPicPr>
          <p:cNvPr id="5" name="Content Placeholder 4">
            <a:extLst>
              <a:ext uri="{FF2B5EF4-FFF2-40B4-BE49-F238E27FC236}">
                <a16:creationId xmlns:a16="http://schemas.microsoft.com/office/drawing/2014/main" id="{53227F49-2162-07AA-97A5-5FFC6989B8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621" y="2016125"/>
            <a:ext cx="9603275" cy="3449638"/>
          </a:xfrm>
        </p:spPr>
      </p:pic>
    </p:spTree>
    <p:extLst>
      <p:ext uri="{BB962C8B-B14F-4D97-AF65-F5344CB8AC3E}">
        <p14:creationId xmlns:p14="http://schemas.microsoft.com/office/powerpoint/2010/main" val="3368748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209F14EE-86E7-F586-7B5A-447741281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27" y="1061968"/>
            <a:ext cx="7858538" cy="4000362"/>
          </a:xfrm>
        </p:spPr>
      </p:pic>
    </p:spTree>
    <p:extLst>
      <p:ext uri="{BB962C8B-B14F-4D97-AF65-F5344CB8AC3E}">
        <p14:creationId xmlns:p14="http://schemas.microsoft.com/office/powerpoint/2010/main" val="2341032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F4FC-DF04-B39C-10B3-15E46499EF45}"/>
              </a:ext>
            </a:extLst>
          </p:cNvPr>
          <p:cNvSpPr>
            <a:spLocks noGrp="1"/>
          </p:cNvSpPr>
          <p:nvPr>
            <p:ph type="title" idx="4294967295"/>
          </p:nvPr>
        </p:nvSpPr>
        <p:spPr>
          <a:xfrm>
            <a:off x="164670" y="50456"/>
            <a:ext cx="11709277" cy="1887538"/>
          </a:xfrm>
        </p:spPr>
        <p:txBody>
          <a:bodyPr>
            <a:normAutofit/>
          </a:bodyPr>
          <a:lstStyle/>
          <a:p>
            <a:pPr>
              <a:lnSpc>
                <a:spcPct val="300000"/>
              </a:lnSpc>
            </a:pPr>
            <a:r>
              <a:rPr lang="en-US" dirty="0"/>
              <a:t>Establishing Full Duplex Communication</a:t>
            </a:r>
          </a:p>
        </p:txBody>
      </p:sp>
      <p:sp>
        <p:nvSpPr>
          <p:cNvPr id="22" name="Rectangle 21">
            <a:extLst>
              <a:ext uri="{FF2B5EF4-FFF2-40B4-BE49-F238E27FC236}">
                <a16:creationId xmlns:a16="http://schemas.microsoft.com/office/drawing/2014/main" id="{7D3E8BD4-E971-A874-48B4-B7053C625A36}"/>
              </a:ext>
            </a:extLst>
          </p:cNvPr>
          <p:cNvSpPr/>
          <p:nvPr/>
        </p:nvSpPr>
        <p:spPr>
          <a:xfrm>
            <a:off x="5174974" y="1742248"/>
            <a:ext cx="1364973" cy="1033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Server</a:t>
            </a:r>
            <a:endParaRPr lang="en-US" dirty="0"/>
          </a:p>
        </p:txBody>
      </p:sp>
      <p:sp>
        <p:nvSpPr>
          <p:cNvPr id="23" name="Oval 22">
            <a:extLst>
              <a:ext uri="{FF2B5EF4-FFF2-40B4-BE49-F238E27FC236}">
                <a16:creationId xmlns:a16="http://schemas.microsoft.com/office/drawing/2014/main" id="{D6DED48B-EA70-3038-A251-2EF8CFA31892}"/>
              </a:ext>
            </a:extLst>
          </p:cNvPr>
          <p:cNvSpPr/>
          <p:nvPr/>
        </p:nvSpPr>
        <p:spPr>
          <a:xfrm>
            <a:off x="2246246" y="1941065"/>
            <a:ext cx="1364972" cy="821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Client 1</a:t>
            </a:r>
          </a:p>
        </p:txBody>
      </p:sp>
      <p:sp>
        <p:nvSpPr>
          <p:cNvPr id="24" name="Oval 23">
            <a:extLst>
              <a:ext uri="{FF2B5EF4-FFF2-40B4-BE49-F238E27FC236}">
                <a16:creationId xmlns:a16="http://schemas.microsoft.com/office/drawing/2014/main" id="{89F79C7A-13AB-7C9C-CCBA-3008234D0E20}"/>
              </a:ext>
            </a:extLst>
          </p:cNvPr>
          <p:cNvSpPr/>
          <p:nvPr/>
        </p:nvSpPr>
        <p:spPr>
          <a:xfrm>
            <a:off x="5387009" y="3992355"/>
            <a:ext cx="1364973" cy="92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Client 2</a:t>
            </a:r>
          </a:p>
        </p:txBody>
      </p:sp>
      <p:sp>
        <p:nvSpPr>
          <p:cNvPr id="25" name="Oval 24">
            <a:extLst>
              <a:ext uri="{FF2B5EF4-FFF2-40B4-BE49-F238E27FC236}">
                <a16:creationId xmlns:a16="http://schemas.microsoft.com/office/drawing/2014/main" id="{8963701E-3AC2-B399-9DC4-BB721C0279C8}"/>
              </a:ext>
            </a:extLst>
          </p:cNvPr>
          <p:cNvSpPr/>
          <p:nvPr/>
        </p:nvSpPr>
        <p:spPr>
          <a:xfrm>
            <a:off x="7887584" y="1954283"/>
            <a:ext cx="1364973" cy="821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Client 3</a:t>
            </a:r>
          </a:p>
        </p:txBody>
      </p:sp>
      <p:cxnSp>
        <p:nvCxnSpPr>
          <p:cNvPr id="27" name="Straight Arrow Connector 26">
            <a:extLst>
              <a:ext uri="{FF2B5EF4-FFF2-40B4-BE49-F238E27FC236}">
                <a16:creationId xmlns:a16="http://schemas.microsoft.com/office/drawing/2014/main" id="{BE6A9961-4FE6-3629-5E6E-030A37F3CFA7}"/>
              </a:ext>
            </a:extLst>
          </p:cNvPr>
          <p:cNvCxnSpPr/>
          <p:nvPr/>
        </p:nvCxnSpPr>
        <p:spPr>
          <a:xfrm>
            <a:off x="3414697" y="2166317"/>
            <a:ext cx="1760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001EA31-B3E5-6F5C-42A7-580C330837DC}"/>
              </a:ext>
            </a:extLst>
          </p:cNvPr>
          <p:cNvCxnSpPr>
            <a:cxnSpLocks/>
            <a:stCxn id="22" idx="1"/>
            <a:endCxn id="23" idx="6"/>
          </p:cNvCxnSpPr>
          <p:nvPr/>
        </p:nvCxnSpPr>
        <p:spPr>
          <a:xfrm flipH="1">
            <a:off x="3611218" y="2259117"/>
            <a:ext cx="1563756" cy="92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68EC06E-2BD0-7B7C-AC3E-C9913F2D8AF4}"/>
              </a:ext>
            </a:extLst>
          </p:cNvPr>
          <p:cNvCxnSpPr/>
          <p:nvPr/>
        </p:nvCxnSpPr>
        <p:spPr>
          <a:xfrm>
            <a:off x="6539947" y="1941065"/>
            <a:ext cx="1347637" cy="22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74B6647-3B18-CC7B-B71A-B8229FBE6684}"/>
              </a:ext>
            </a:extLst>
          </p:cNvPr>
          <p:cNvCxnSpPr/>
          <p:nvPr/>
        </p:nvCxnSpPr>
        <p:spPr>
          <a:xfrm flipH="1" flipV="1">
            <a:off x="6659217" y="2295526"/>
            <a:ext cx="1228367" cy="169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C97E829-0F96-9D53-5862-BA18376F1433}"/>
              </a:ext>
            </a:extLst>
          </p:cNvPr>
          <p:cNvCxnSpPr>
            <a:endCxn id="24" idx="0"/>
          </p:cNvCxnSpPr>
          <p:nvPr/>
        </p:nvCxnSpPr>
        <p:spPr>
          <a:xfrm>
            <a:off x="6023113" y="2775986"/>
            <a:ext cx="46383" cy="12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7EA8BD1-5641-629F-5BB0-57174CB6F407}"/>
              </a:ext>
            </a:extLst>
          </p:cNvPr>
          <p:cNvCxnSpPr/>
          <p:nvPr/>
        </p:nvCxnSpPr>
        <p:spPr>
          <a:xfrm>
            <a:off x="5731565" y="277598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800E854-2246-AEBC-CC1B-750497CF5CD1}"/>
              </a:ext>
            </a:extLst>
          </p:cNvPr>
          <p:cNvCxnSpPr/>
          <p:nvPr/>
        </p:nvCxnSpPr>
        <p:spPr>
          <a:xfrm flipV="1">
            <a:off x="5771321" y="2775986"/>
            <a:ext cx="0" cy="12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09B597-DA51-50B3-1AF8-EA1E25557EAB}"/>
              </a:ext>
            </a:extLst>
          </p:cNvPr>
          <p:cNvSpPr txBox="1"/>
          <p:nvPr/>
        </p:nvSpPr>
        <p:spPr>
          <a:xfrm>
            <a:off x="954157" y="5022574"/>
            <a:ext cx="9819860" cy="923330"/>
          </a:xfrm>
          <a:prstGeom prst="rect">
            <a:avLst/>
          </a:prstGeom>
          <a:noFill/>
        </p:spPr>
        <p:txBody>
          <a:bodyPr wrap="square" rtlCol="0">
            <a:spAutoFit/>
          </a:bodyPr>
          <a:lstStyle/>
          <a:p>
            <a:r>
              <a:rPr lang="en-US" b="1" i="0" dirty="0" err="1">
                <a:effectLst/>
                <a:latin typeface="Segoe UI" panose="020B0502040204020203" pitchFamily="34" charset="0"/>
              </a:rPr>
              <a:t>SignalR</a:t>
            </a:r>
            <a:r>
              <a:rPr lang="en-US" b="1" i="0" dirty="0">
                <a:effectLst/>
                <a:latin typeface="Segoe UI" panose="020B0502040204020203" pitchFamily="34" charset="0"/>
              </a:rPr>
              <a:t> gives us the ability to have server code push content to connected clients instantly as it becomes available, rather than server waiting for a client to request for new data.</a:t>
            </a:r>
            <a:endParaRPr lang="en-US" b="1" dirty="0"/>
          </a:p>
        </p:txBody>
      </p:sp>
    </p:spTree>
    <p:extLst>
      <p:ext uri="{BB962C8B-B14F-4D97-AF65-F5344CB8AC3E}">
        <p14:creationId xmlns:p14="http://schemas.microsoft.com/office/powerpoint/2010/main" val="66497456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073E-13DE-7920-F062-BAA768E83EA8}"/>
              </a:ext>
            </a:extLst>
          </p:cNvPr>
          <p:cNvSpPr>
            <a:spLocks noGrp="1"/>
          </p:cNvSpPr>
          <p:nvPr>
            <p:ph type="title"/>
          </p:nvPr>
        </p:nvSpPr>
        <p:spPr>
          <a:xfrm>
            <a:off x="1452075" y="1838189"/>
            <a:ext cx="9603275" cy="1448351"/>
          </a:xfrm>
        </p:spPr>
        <p:txBody>
          <a:bodyPr>
            <a:normAutofit/>
          </a:bodyPr>
          <a:lstStyle/>
          <a:p>
            <a:r>
              <a:rPr lang="en-US" dirty="0"/>
              <a:t>To be able to use </a:t>
            </a:r>
            <a:r>
              <a:rPr lang="en-US" dirty="0" err="1"/>
              <a:t>signalr</a:t>
            </a:r>
            <a:r>
              <a:rPr lang="en-US" dirty="0"/>
              <a:t> we need to install </a:t>
            </a:r>
            <a:r>
              <a:rPr lang="en-US" dirty="0" err="1"/>
              <a:t>SignalR</a:t>
            </a:r>
            <a:r>
              <a:rPr lang="en-US" dirty="0"/>
              <a:t> </a:t>
            </a:r>
            <a:r>
              <a:rPr lang="en-US" dirty="0" err="1"/>
              <a:t>nuget</a:t>
            </a:r>
            <a:r>
              <a:rPr lang="en-US" dirty="0"/>
              <a:t> </a:t>
            </a:r>
            <a:r>
              <a:rPr lang="en-US" dirty="0" err="1"/>
              <a:t>pakage</a:t>
            </a:r>
            <a:r>
              <a:rPr lang="en-US" dirty="0"/>
              <a:t> on the server side as well as on the client side</a:t>
            </a:r>
          </a:p>
        </p:txBody>
      </p:sp>
      <p:pic>
        <p:nvPicPr>
          <p:cNvPr id="5" name="Content Placeholder 4">
            <a:extLst>
              <a:ext uri="{FF2B5EF4-FFF2-40B4-BE49-F238E27FC236}">
                <a16:creationId xmlns:a16="http://schemas.microsoft.com/office/drawing/2014/main" id="{607A0088-9426-C072-54EC-D50B89D13988}"/>
              </a:ext>
            </a:extLst>
          </p:cNvPr>
          <p:cNvPicPr>
            <a:picLocks noGrp="1" noChangeAspect="1"/>
          </p:cNvPicPr>
          <p:nvPr>
            <p:ph idx="1"/>
          </p:nvPr>
        </p:nvPicPr>
        <p:blipFill>
          <a:blip r:embed="rId2"/>
          <a:stretch>
            <a:fillRect/>
          </a:stretch>
        </p:blipFill>
        <p:spPr>
          <a:xfrm>
            <a:off x="1450975" y="5038709"/>
            <a:ext cx="9604375" cy="1141581"/>
          </a:xfrm>
        </p:spPr>
      </p:pic>
      <p:pic>
        <p:nvPicPr>
          <p:cNvPr id="7" name="Picture 6">
            <a:extLst>
              <a:ext uri="{FF2B5EF4-FFF2-40B4-BE49-F238E27FC236}">
                <a16:creationId xmlns:a16="http://schemas.microsoft.com/office/drawing/2014/main" id="{70FDFBE3-EBC4-AD7C-1038-022D749FF429}"/>
              </a:ext>
            </a:extLst>
          </p:cNvPr>
          <p:cNvPicPr>
            <a:picLocks noChangeAspect="1"/>
          </p:cNvPicPr>
          <p:nvPr/>
        </p:nvPicPr>
        <p:blipFill>
          <a:blip r:embed="rId3"/>
          <a:stretch>
            <a:fillRect/>
          </a:stretch>
        </p:blipFill>
        <p:spPr>
          <a:xfrm>
            <a:off x="1450974" y="3581518"/>
            <a:ext cx="5996747" cy="1162212"/>
          </a:xfrm>
          <a:prstGeom prst="rect">
            <a:avLst/>
          </a:prstGeom>
        </p:spPr>
      </p:pic>
    </p:spTree>
    <p:extLst>
      <p:ext uri="{BB962C8B-B14F-4D97-AF65-F5344CB8AC3E}">
        <p14:creationId xmlns:p14="http://schemas.microsoft.com/office/powerpoint/2010/main" val="3748818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E850-BEEA-71A6-D2D9-E2FB67511A62}"/>
              </a:ext>
            </a:extLst>
          </p:cNvPr>
          <p:cNvSpPr>
            <a:spLocks noGrp="1"/>
          </p:cNvSpPr>
          <p:nvPr>
            <p:ph type="title"/>
          </p:nvPr>
        </p:nvSpPr>
        <p:spPr>
          <a:xfrm>
            <a:off x="285388" y="2074792"/>
            <a:ext cx="3305951" cy="1049235"/>
          </a:xfrm>
        </p:spPr>
        <p:txBody>
          <a:bodyPr/>
          <a:lstStyle/>
          <a:p>
            <a:r>
              <a:rPr lang="en-US" dirty="0"/>
              <a:t>Time For Demo</a:t>
            </a:r>
          </a:p>
        </p:txBody>
      </p:sp>
      <p:pic>
        <p:nvPicPr>
          <p:cNvPr id="5" name="Picture 4">
            <a:extLst>
              <a:ext uri="{FF2B5EF4-FFF2-40B4-BE49-F238E27FC236}">
                <a16:creationId xmlns:a16="http://schemas.microsoft.com/office/drawing/2014/main" id="{4D9A83BC-63A2-3A01-E72F-5081E20FEB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13534" y="653325"/>
            <a:ext cx="8151749" cy="4581283"/>
          </a:xfrm>
          <a:prstGeom prst="rect">
            <a:avLst/>
          </a:prstGeom>
        </p:spPr>
      </p:pic>
    </p:spTree>
    <p:extLst>
      <p:ext uri="{BB962C8B-B14F-4D97-AF65-F5344CB8AC3E}">
        <p14:creationId xmlns:p14="http://schemas.microsoft.com/office/powerpoint/2010/main" val="1037056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2930-B90B-9DBF-2EEA-1AFF557853A4}"/>
              </a:ext>
            </a:extLst>
          </p:cNvPr>
          <p:cNvSpPr>
            <a:spLocks noGrp="1"/>
          </p:cNvSpPr>
          <p:nvPr>
            <p:ph type="title"/>
          </p:nvPr>
        </p:nvSpPr>
        <p:spPr>
          <a:xfrm>
            <a:off x="1849144" y="2379765"/>
            <a:ext cx="9603275" cy="1049235"/>
          </a:xfrm>
        </p:spPr>
        <p:txBody>
          <a:bodyPr/>
          <a:lstStyle/>
          <a:p>
            <a:r>
              <a:rPr lang="en-US" dirty="0"/>
              <a:t>Questions</a:t>
            </a:r>
          </a:p>
        </p:txBody>
      </p:sp>
    </p:spTree>
    <p:extLst>
      <p:ext uri="{BB962C8B-B14F-4D97-AF65-F5344CB8AC3E}">
        <p14:creationId xmlns:p14="http://schemas.microsoft.com/office/powerpoint/2010/main" val="2576495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1174-5631-43B7-B33D-AA26C94D044B}"/>
              </a:ext>
            </a:extLst>
          </p:cNvPr>
          <p:cNvSpPr>
            <a:spLocks noGrp="1"/>
          </p:cNvSpPr>
          <p:nvPr>
            <p:ph type="title"/>
          </p:nvPr>
        </p:nvSpPr>
        <p:spPr>
          <a:xfrm>
            <a:off x="835649" y="3310723"/>
            <a:ext cx="10520702" cy="1325563"/>
          </a:xfrm>
        </p:spPr>
        <p:txBody>
          <a:bodyPr>
            <a:normAutofit/>
          </a:bodyPr>
          <a:lstStyle/>
          <a:p>
            <a:r>
              <a:rPr lang="en-US" sz="4400" dirty="0"/>
              <a:t>Thank you!</a:t>
            </a:r>
            <a:br>
              <a:rPr lang="en-US" sz="4400" dirty="0"/>
            </a:br>
            <a:endParaRPr lang="en-US" sz="4400" dirty="0"/>
          </a:p>
        </p:txBody>
      </p:sp>
      <p:pic>
        <p:nvPicPr>
          <p:cNvPr id="1032" name="Picture 8">
            <a:extLst>
              <a:ext uri="{FF2B5EF4-FFF2-40B4-BE49-F238E27FC236}">
                <a16:creationId xmlns:a16="http://schemas.microsoft.com/office/drawing/2014/main" id="{A3B07FC3-7C8A-40C7-9437-1A58AA26FE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73759" y="232376"/>
            <a:ext cx="2324212" cy="232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28617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EDCF0F-45B6-45E2-8019-8B7E5226F80A}"/>
              </a:ext>
            </a:extLst>
          </p:cNvPr>
          <p:cNvSpPr>
            <a:spLocks noGrp="1"/>
          </p:cNvSpPr>
          <p:nvPr>
            <p:ph type="title"/>
          </p:nvPr>
        </p:nvSpPr>
        <p:spPr/>
        <p:txBody>
          <a:bodyPr>
            <a:normAutofit/>
          </a:bodyPr>
          <a:lstStyle/>
          <a:p>
            <a:r>
              <a:rPr lang="en-US" b="1" dirty="0"/>
              <a:t>Blazor</a:t>
            </a:r>
            <a:r>
              <a:rPr lang="en-US" dirty="0"/>
              <a:t> is a SPA framework using WebAssembly to build client-side web UIs</a:t>
            </a:r>
          </a:p>
        </p:txBody>
      </p:sp>
      <p:graphicFrame>
        <p:nvGraphicFramePr>
          <p:cNvPr id="8" name="Content Placeholder 1">
            <a:extLst>
              <a:ext uri="{FF2B5EF4-FFF2-40B4-BE49-F238E27FC236}">
                <a16:creationId xmlns:a16="http://schemas.microsoft.com/office/drawing/2014/main" id="{C2B25509-5599-423B-8882-15C03F4F7BDC}"/>
              </a:ext>
            </a:extLst>
          </p:cNvPr>
          <p:cNvGraphicFramePr>
            <a:graphicFrameLocks noGrp="1"/>
          </p:cNvGraphicFramePr>
          <p:nvPr>
            <p:ph idx="1"/>
            <p:extLst>
              <p:ext uri="{D42A27DB-BD31-4B8C-83A1-F6EECF244321}">
                <p14:modId xmlns:p14="http://schemas.microsoft.com/office/powerpoint/2010/main" val="1522066086"/>
              </p:ext>
            </p:extLst>
          </p:nvPr>
        </p:nvGraphicFramePr>
        <p:xfrm>
          <a:off x="838200" y="1825625"/>
          <a:ext cx="1090322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8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FD30-D906-48C2-8E2E-DD38EE417B57}"/>
              </a:ext>
            </a:extLst>
          </p:cNvPr>
          <p:cNvSpPr>
            <a:spLocks noGrp="1"/>
          </p:cNvSpPr>
          <p:nvPr>
            <p:ph type="title"/>
          </p:nvPr>
        </p:nvSpPr>
        <p:spPr>
          <a:xfrm>
            <a:off x="833097" y="852102"/>
            <a:ext cx="10520702" cy="1325563"/>
          </a:xfrm>
        </p:spPr>
        <p:txBody>
          <a:bodyPr>
            <a:normAutofit/>
          </a:bodyPr>
          <a:lstStyle/>
          <a:p>
            <a:r>
              <a:rPr lang="en-US" sz="4400">
                <a:solidFill>
                  <a:srgbClr val="FFFFFF"/>
                </a:solidFill>
              </a:rPr>
              <a:t>What is a SPA (Single-page application)?</a:t>
            </a:r>
          </a:p>
        </p:txBody>
      </p:sp>
      <p:sp>
        <p:nvSpPr>
          <p:cNvPr id="49" name="Content Placeholder 2">
            <a:extLst>
              <a:ext uri="{FF2B5EF4-FFF2-40B4-BE49-F238E27FC236}">
                <a16:creationId xmlns:a16="http://schemas.microsoft.com/office/drawing/2014/main" id="{78425F1A-5287-411F-A111-6796CA75D0C5}"/>
              </a:ext>
            </a:extLst>
          </p:cNvPr>
          <p:cNvSpPr>
            <a:spLocks noGrp="1"/>
          </p:cNvSpPr>
          <p:nvPr>
            <p:ph idx="1"/>
          </p:nvPr>
        </p:nvSpPr>
        <p:spPr>
          <a:xfrm>
            <a:off x="838201" y="2603155"/>
            <a:ext cx="10515598" cy="4154361"/>
          </a:xfrm>
        </p:spPr>
        <p:txBody>
          <a:bodyPr>
            <a:normAutofit/>
          </a:bodyPr>
          <a:lstStyle/>
          <a:p>
            <a:pPr marL="0" indent="0" fontAlgn="base">
              <a:buNone/>
            </a:pPr>
            <a:r>
              <a:rPr lang="en-US" b="1" i="0" dirty="0">
                <a:solidFill>
                  <a:srgbClr val="FFFFFF"/>
                </a:solidFill>
                <a:effectLst/>
                <a:latin typeface="urw-din"/>
              </a:rPr>
              <a:t> Single Page Applications are web applications that load a single HTML page and only a part of the page is updated instead of the entire page. The page does not reload or transfer control to another page during the process. This ensures high performance and faster page loading.</a:t>
            </a:r>
          </a:p>
          <a:p>
            <a:pPr marL="0" indent="0" fontAlgn="base">
              <a:buNone/>
            </a:pPr>
            <a:r>
              <a:rPr lang="en-US" b="1" dirty="0">
                <a:solidFill>
                  <a:srgbClr val="FFFFFF"/>
                </a:solidFill>
                <a:latin typeface="urw-din"/>
              </a:rPr>
              <a:t>It also gives us Desktop application like Experience.</a:t>
            </a:r>
            <a:endParaRPr lang="en-US" sz="2000" b="1" dirty="0">
              <a:solidFill>
                <a:srgbClr val="FFFFFF"/>
              </a:solidFill>
            </a:endParaRPr>
          </a:p>
          <a:p>
            <a:pPr marL="0" indent="0" fontAlgn="base">
              <a:buNone/>
            </a:pPr>
            <a:r>
              <a:rPr lang="en-US" sz="2000" dirty="0">
                <a:solidFill>
                  <a:srgbClr val="FFFFFF"/>
                </a:solidFill>
              </a:rPr>
              <a:t>React, Angular, Vue are all examples of SPA frameworks written in JavaScript/TypeScript.</a:t>
            </a:r>
          </a:p>
          <a:p>
            <a:pPr marL="0" indent="0" fontAlgn="base">
              <a:buNone/>
            </a:pPr>
            <a:endParaRPr lang="en-US" sz="2000" dirty="0">
              <a:solidFill>
                <a:srgbClr val="FFFFFF"/>
              </a:solidFill>
            </a:endParaRPr>
          </a:p>
          <a:p>
            <a:pPr marL="0" indent="0" fontAlgn="base">
              <a:buNone/>
            </a:pPr>
            <a:endParaRPr lang="en-US" sz="2000" dirty="0">
              <a:solidFill>
                <a:srgbClr val="FFFFFF"/>
              </a:solidFill>
            </a:endParaRPr>
          </a:p>
          <a:p>
            <a:pPr marL="0" indent="0" fontAlgn="base">
              <a:buNone/>
            </a:pPr>
            <a:endParaRPr lang="en-US" sz="2000" dirty="0">
              <a:solidFill>
                <a:srgbClr val="FFFFFF"/>
              </a:solidFill>
            </a:endParaRPr>
          </a:p>
          <a:p>
            <a:pPr marL="0" indent="0" fontAlgn="base">
              <a:buNone/>
            </a:pPr>
            <a:endParaRPr lang="en-US" sz="2000" dirty="0">
              <a:solidFill>
                <a:srgbClr val="FFFFFF"/>
              </a:solidFill>
            </a:endParaRPr>
          </a:p>
        </p:txBody>
      </p:sp>
    </p:spTree>
    <p:extLst>
      <p:ext uri="{BB962C8B-B14F-4D97-AF65-F5344CB8AC3E}">
        <p14:creationId xmlns:p14="http://schemas.microsoft.com/office/powerpoint/2010/main" val="38600428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0B3A-D553-416B-9919-B9BD766F6726}"/>
              </a:ext>
            </a:extLst>
          </p:cNvPr>
          <p:cNvSpPr>
            <a:spLocks noGrp="1"/>
          </p:cNvSpPr>
          <p:nvPr>
            <p:ph type="title"/>
          </p:nvPr>
        </p:nvSpPr>
        <p:spPr>
          <a:xfrm>
            <a:off x="863028" y="1012004"/>
            <a:ext cx="3859973" cy="4795408"/>
          </a:xfrm>
        </p:spPr>
        <p:txBody>
          <a:bodyPr>
            <a:normAutofit/>
          </a:bodyPr>
          <a:lstStyle/>
          <a:p>
            <a:r>
              <a:rPr lang="en-US" u="sng" dirty="0"/>
              <a:t>Hosting Models </a:t>
            </a:r>
            <a:br>
              <a:rPr lang="en-US" dirty="0"/>
            </a:br>
            <a:br>
              <a:rPr lang="en-US" dirty="0"/>
            </a:br>
            <a:r>
              <a:rPr lang="en-US" sz="4400" dirty="0"/>
              <a:t>Blazor in </a:t>
            </a:r>
            <a:br>
              <a:rPr lang="en-US" sz="4400" dirty="0"/>
            </a:br>
            <a:r>
              <a:rPr lang="en-US" sz="4400" dirty="0"/>
              <a:t>two forms</a:t>
            </a:r>
          </a:p>
        </p:txBody>
      </p:sp>
      <p:graphicFrame>
        <p:nvGraphicFramePr>
          <p:cNvPr id="23" name="Text Placeholder 20">
            <a:extLst>
              <a:ext uri="{FF2B5EF4-FFF2-40B4-BE49-F238E27FC236}">
                <a16:creationId xmlns:a16="http://schemas.microsoft.com/office/drawing/2014/main" id="{06EC2BDE-520C-47B3-86FB-BB7F1B034C98}"/>
              </a:ext>
            </a:extLst>
          </p:cNvPr>
          <p:cNvGraphicFramePr>
            <a:graphicFrameLocks noGrp="1"/>
          </p:cNvGraphicFramePr>
          <p:nvPr>
            <p:ph idx="1"/>
            <p:extLst>
              <p:ext uri="{D42A27DB-BD31-4B8C-83A1-F6EECF244321}">
                <p14:modId xmlns:p14="http://schemas.microsoft.com/office/powerpoint/2010/main" val="85481107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Picture 16" descr="Blazor WebAssembly runs .NET code in the browser with WebAssembly.">
            <a:extLst>
              <a:ext uri="{FF2B5EF4-FFF2-40B4-BE49-F238E27FC236}">
                <a16:creationId xmlns:a16="http://schemas.microsoft.com/office/drawing/2014/main" id="{85084D5C-DD00-4A92-90E8-2CC06F0039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4300" y="3528833"/>
            <a:ext cx="2849673" cy="24016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Blazor Server runs .NET code on the server and interacts with the Document Object Model on the client over a SignalR connection">
            <a:extLst>
              <a:ext uri="{FF2B5EF4-FFF2-40B4-BE49-F238E27FC236}">
                <a16:creationId xmlns:a16="http://schemas.microsoft.com/office/drawing/2014/main" id="{8EE920D1-A56F-47C8-BE1D-519A67DE2F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2880" y="3767681"/>
            <a:ext cx="2849674" cy="19239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59CA74-6C46-47BD-B37F-A7A40FC187EF}"/>
              </a:ext>
            </a:extLst>
          </p:cNvPr>
          <p:cNvSpPr txBox="1"/>
          <p:nvPr/>
        </p:nvSpPr>
        <p:spPr>
          <a:xfrm>
            <a:off x="5194299" y="1307381"/>
            <a:ext cx="2849673" cy="461665"/>
          </a:xfrm>
          <a:prstGeom prst="rect">
            <a:avLst/>
          </a:prstGeom>
          <a:noFill/>
        </p:spPr>
        <p:txBody>
          <a:bodyPr wrap="square" rtlCol="0">
            <a:spAutoFit/>
          </a:bodyPr>
          <a:lstStyle/>
          <a:p>
            <a:pPr algn="ctr"/>
            <a:r>
              <a:rPr lang="en-US" sz="2400" dirty="0">
                <a:solidFill>
                  <a:srgbClr val="00B050"/>
                </a:solidFill>
              </a:rPr>
              <a:t>Production ready</a:t>
            </a:r>
          </a:p>
        </p:txBody>
      </p:sp>
      <p:sp>
        <p:nvSpPr>
          <p:cNvPr id="9" name="TextBox 8">
            <a:extLst>
              <a:ext uri="{FF2B5EF4-FFF2-40B4-BE49-F238E27FC236}">
                <a16:creationId xmlns:a16="http://schemas.microsoft.com/office/drawing/2014/main" id="{CADE0544-BE4B-42BC-9CE6-662263E966E3}"/>
              </a:ext>
            </a:extLst>
          </p:cNvPr>
          <p:cNvSpPr txBox="1"/>
          <p:nvPr/>
        </p:nvSpPr>
        <p:spPr>
          <a:xfrm>
            <a:off x="8858231" y="1307381"/>
            <a:ext cx="2849673" cy="461665"/>
          </a:xfrm>
          <a:prstGeom prst="rect">
            <a:avLst/>
          </a:prstGeom>
          <a:noFill/>
        </p:spPr>
        <p:txBody>
          <a:bodyPr wrap="square" rtlCol="0">
            <a:spAutoFit/>
          </a:bodyPr>
          <a:lstStyle/>
          <a:p>
            <a:pPr algn="ctr"/>
            <a:r>
              <a:rPr lang="en-US" sz="2400" dirty="0">
                <a:solidFill>
                  <a:srgbClr val="00B050"/>
                </a:solidFill>
              </a:rPr>
              <a:t>Production ready</a:t>
            </a:r>
          </a:p>
        </p:txBody>
      </p:sp>
    </p:spTree>
    <p:extLst>
      <p:ext uri="{BB962C8B-B14F-4D97-AF65-F5344CB8AC3E}">
        <p14:creationId xmlns:p14="http://schemas.microsoft.com/office/powerpoint/2010/main" val="243935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FD30-D906-48C2-8E2E-DD38EE417B57}"/>
              </a:ext>
            </a:extLst>
          </p:cNvPr>
          <p:cNvSpPr>
            <a:spLocks noGrp="1"/>
          </p:cNvSpPr>
          <p:nvPr>
            <p:ph type="title"/>
          </p:nvPr>
        </p:nvSpPr>
        <p:spPr>
          <a:xfrm>
            <a:off x="833002" y="365125"/>
            <a:ext cx="10520702" cy="1325563"/>
          </a:xfrm>
        </p:spPr>
        <p:txBody>
          <a:bodyPr>
            <a:normAutofit/>
          </a:bodyPr>
          <a:lstStyle/>
          <a:p>
            <a:r>
              <a:rPr lang="en-US" dirty="0"/>
              <a:t>What is WebAssembly?</a:t>
            </a:r>
            <a:endParaRPr lang="en-US" sz="4400" dirty="0">
              <a:solidFill>
                <a:srgbClr val="FFFFFF"/>
              </a:solidFill>
            </a:endParaRPr>
          </a:p>
        </p:txBody>
      </p:sp>
      <p:sp>
        <p:nvSpPr>
          <p:cNvPr id="49" name="Content Placeholder 2">
            <a:extLst>
              <a:ext uri="{FF2B5EF4-FFF2-40B4-BE49-F238E27FC236}">
                <a16:creationId xmlns:a16="http://schemas.microsoft.com/office/drawing/2014/main" id="{78425F1A-5287-411F-A111-6796CA75D0C5}"/>
              </a:ext>
            </a:extLst>
          </p:cNvPr>
          <p:cNvSpPr>
            <a:spLocks noGrp="1"/>
          </p:cNvSpPr>
          <p:nvPr>
            <p:ph idx="1"/>
          </p:nvPr>
        </p:nvSpPr>
        <p:spPr>
          <a:xfrm>
            <a:off x="838201" y="2022601"/>
            <a:ext cx="10515598" cy="4154361"/>
          </a:xfrm>
        </p:spPr>
        <p:txBody>
          <a:bodyPr>
            <a:normAutofit/>
          </a:bodyPr>
          <a:lstStyle/>
          <a:p>
            <a:pPr marL="0" lvl="0" indent="0">
              <a:buNone/>
            </a:pPr>
            <a:r>
              <a:rPr lang="en-US" b="0" i="0" dirty="0">
                <a:solidFill>
                  <a:srgbClr val="FFFFFF"/>
                </a:solidFill>
                <a:effectLst/>
                <a:latin typeface="Inter"/>
              </a:rPr>
              <a:t>WebAssembly </a:t>
            </a:r>
            <a:r>
              <a:rPr lang="en-US" sz="2000" dirty="0"/>
              <a:t>(abbreviated </a:t>
            </a:r>
            <a:r>
              <a:rPr lang="en-US" sz="2000" i="1" dirty="0"/>
              <a:t>Wasm</a:t>
            </a:r>
            <a:r>
              <a:rPr lang="en-US" sz="2000" dirty="0"/>
              <a:t>)</a:t>
            </a:r>
            <a:r>
              <a:rPr lang="en-US" b="0" i="0" dirty="0">
                <a:solidFill>
                  <a:srgbClr val="FFFFFF"/>
                </a:solidFill>
                <a:effectLst/>
                <a:latin typeface="Inter"/>
              </a:rPr>
              <a:t> is a new type of code that can be run in modern web browsers — it is a low-level assembly-like language with a compact binary format that runs with near-native performance and provides languages such as C/C++, C# and Rust with a compilation target so that they can run on the web. It is also designed to run alongside JavaScript, allowing both to work together.</a:t>
            </a:r>
            <a:endParaRPr lang="en-US" sz="2000" b="1" dirty="0"/>
          </a:p>
          <a:p>
            <a:pPr marL="0" lvl="0" indent="0">
              <a:buNone/>
            </a:pPr>
            <a:endParaRPr lang="en-US" sz="2000" dirty="0"/>
          </a:p>
          <a:p>
            <a:pPr marL="0" indent="0">
              <a:buNone/>
            </a:pPr>
            <a:r>
              <a:rPr lang="en-US" sz="2000" dirty="0"/>
              <a:t>Chrome, Edge, Firefox, and WebKit all support WebAssembly 1.0</a:t>
            </a:r>
          </a:p>
          <a:p>
            <a:pPr marL="0" indent="0">
              <a:buNone/>
            </a:pPr>
            <a:endParaRPr lang="en-US" sz="2000" dirty="0"/>
          </a:p>
          <a:p>
            <a:pPr marL="0" lvl="0" indent="0">
              <a:buNone/>
            </a:pPr>
            <a:endParaRPr lang="en-US" sz="2000" dirty="0"/>
          </a:p>
        </p:txBody>
      </p:sp>
    </p:spTree>
    <p:extLst>
      <p:ext uri="{BB962C8B-B14F-4D97-AF65-F5344CB8AC3E}">
        <p14:creationId xmlns:p14="http://schemas.microsoft.com/office/powerpoint/2010/main" val="23095121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81FE-67AB-44F2-945E-385B1D632A1F}"/>
              </a:ext>
            </a:extLst>
          </p:cNvPr>
          <p:cNvSpPr>
            <a:spLocks noGrp="1"/>
          </p:cNvSpPr>
          <p:nvPr>
            <p:ph type="title"/>
          </p:nvPr>
        </p:nvSpPr>
        <p:spPr>
          <a:xfrm>
            <a:off x="833002" y="365125"/>
            <a:ext cx="10520702" cy="1325563"/>
          </a:xfrm>
        </p:spPr>
        <p:txBody>
          <a:bodyPr>
            <a:normAutofit/>
          </a:bodyPr>
          <a:lstStyle/>
          <a:p>
            <a:r>
              <a:rPr lang="en-US" sz="4400" dirty="0"/>
              <a:t>WebAssembly – Supported Browsers</a:t>
            </a:r>
          </a:p>
        </p:txBody>
      </p:sp>
      <p:graphicFrame>
        <p:nvGraphicFramePr>
          <p:cNvPr id="4" name="Content Placeholder 3">
            <a:extLst>
              <a:ext uri="{FF2B5EF4-FFF2-40B4-BE49-F238E27FC236}">
                <a16:creationId xmlns:a16="http://schemas.microsoft.com/office/drawing/2014/main" id="{60C21CCC-1A2C-49B1-BE69-9A91D20DE27B}"/>
              </a:ext>
            </a:extLst>
          </p:cNvPr>
          <p:cNvGraphicFramePr>
            <a:graphicFrameLocks noGrp="1"/>
          </p:cNvGraphicFramePr>
          <p:nvPr>
            <p:ph idx="1"/>
            <p:extLst>
              <p:ext uri="{D42A27DB-BD31-4B8C-83A1-F6EECF244321}">
                <p14:modId xmlns:p14="http://schemas.microsoft.com/office/powerpoint/2010/main" val="3624051242"/>
              </p:ext>
            </p:extLst>
          </p:nvPr>
        </p:nvGraphicFramePr>
        <p:xfrm>
          <a:off x="838200" y="2300166"/>
          <a:ext cx="10515601" cy="3517536"/>
        </p:xfrm>
        <a:graphic>
          <a:graphicData uri="http://schemas.openxmlformats.org/drawingml/2006/table">
            <a:tbl>
              <a:tblPr/>
              <a:tblGrid>
                <a:gridCol w="6973499">
                  <a:extLst>
                    <a:ext uri="{9D8B030D-6E8A-4147-A177-3AD203B41FA5}">
                      <a16:colId xmlns:a16="http://schemas.microsoft.com/office/drawing/2014/main" val="659396751"/>
                    </a:ext>
                  </a:extLst>
                </a:gridCol>
                <a:gridCol w="3542102">
                  <a:extLst>
                    <a:ext uri="{9D8B030D-6E8A-4147-A177-3AD203B41FA5}">
                      <a16:colId xmlns:a16="http://schemas.microsoft.com/office/drawing/2014/main" val="3201160411"/>
                    </a:ext>
                  </a:extLst>
                </a:gridCol>
              </a:tblGrid>
              <a:tr h="879384">
                <a:tc>
                  <a:txBody>
                    <a:bodyPr/>
                    <a:lstStyle/>
                    <a:p>
                      <a:pPr algn="l" fontAlgn="t"/>
                      <a:r>
                        <a:rPr lang="en-US" sz="3100">
                          <a:solidFill>
                            <a:srgbClr val="000000"/>
                          </a:solidFill>
                          <a:effectLst/>
                        </a:rPr>
                        <a:t>Microsoft Edge</a:t>
                      </a:r>
                    </a:p>
                  </a:txBody>
                  <a:tcPr marL="413330" marR="413330" marT="99495" marB="99495">
                    <a:lnL w="12700" cap="flat" cmpd="sng" algn="ctr">
                      <a:solidFill>
                        <a:srgbClr val="5833A8"/>
                      </a:solidFill>
                      <a:prstDash val="solid"/>
                      <a:round/>
                      <a:headEnd type="none" w="med" len="med"/>
                      <a:tailEnd type="none" w="med" len="med"/>
                    </a:lnL>
                    <a:lnR w="12700" cap="flat" cmpd="sng" algn="ctr">
                      <a:solidFill>
                        <a:srgbClr val="5833A8"/>
                      </a:solidFill>
                      <a:prstDash val="solid"/>
                      <a:round/>
                      <a:headEnd type="none" w="med" len="med"/>
                      <a:tailEnd type="none" w="med" len="med"/>
                    </a:lnR>
                    <a:lnT w="4763" cap="flat" cmpd="sng" algn="ctr">
                      <a:solidFill>
                        <a:srgbClr val="5833A8"/>
                      </a:solidFill>
                      <a:prstDash val="solid"/>
                      <a:round/>
                      <a:headEnd type="none" w="med" len="med"/>
                      <a:tailEnd type="none" w="med" len="med"/>
                    </a:lnT>
                    <a:lnB w="4763" cap="flat" cmpd="sng" algn="ctr">
                      <a:solidFill>
                        <a:srgbClr val="A036A8"/>
                      </a:solidFill>
                      <a:prstDash val="solid"/>
                      <a:round/>
                      <a:headEnd type="none" w="med" len="med"/>
                      <a:tailEnd type="none" w="med" len="med"/>
                    </a:lnB>
                    <a:solidFill>
                      <a:srgbClr val="FFFFFF"/>
                    </a:solidFill>
                  </a:tcPr>
                </a:tc>
                <a:tc>
                  <a:txBody>
                    <a:bodyPr/>
                    <a:lstStyle/>
                    <a:p>
                      <a:pPr algn="ctr" fontAlgn="t"/>
                      <a:r>
                        <a:rPr lang="en-US" sz="3100">
                          <a:solidFill>
                            <a:srgbClr val="000000"/>
                          </a:solidFill>
                          <a:effectLst/>
                        </a:rPr>
                        <a:t>Current</a:t>
                      </a:r>
                    </a:p>
                  </a:txBody>
                  <a:tcPr marL="413330" marR="413330" marT="99495" marB="99495">
                    <a:lnL w="12700" cap="flat" cmpd="sng" algn="ctr">
                      <a:solidFill>
                        <a:srgbClr val="5833A8"/>
                      </a:solidFill>
                      <a:prstDash val="solid"/>
                      <a:round/>
                      <a:headEnd type="none" w="med" len="med"/>
                      <a:tailEnd type="none" w="med" len="med"/>
                    </a:lnL>
                    <a:lnR w="12700" cap="flat" cmpd="sng" algn="ctr">
                      <a:solidFill>
                        <a:srgbClr val="5833A8"/>
                      </a:solidFill>
                      <a:prstDash val="solid"/>
                      <a:round/>
                      <a:headEnd type="none" w="med" len="med"/>
                      <a:tailEnd type="none" w="med" len="med"/>
                    </a:lnR>
                    <a:lnT w="4763" cap="flat" cmpd="sng" algn="ctr">
                      <a:solidFill>
                        <a:srgbClr val="5833A8"/>
                      </a:solidFill>
                      <a:prstDash val="solid"/>
                      <a:round/>
                      <a:headEnd type="none" w="med" len="med"/>
                      <a:tailEnd type="none" w="med" len="med"/>
                    </a:lnT>
                    <a:lnB w="4763" cap="flat" cmpd="sng" algn="ctr">
                      <a:solidFill>
                        <a:srgbClr val="5838A8"/>
                      </a:solidFill>
                      <a:prstDash val="solid"/>
                      <a:round/>
                      <a:headEnd type="none" w="med" len="med"/>
                      <a:tailEnd type="none" w="med" len="med"/>
                    </a:lnB>
                    <a:solidFill>
                      <a:srgbClr val="FFFFFF"/>
                    </a:solidFill>
                  </a:tcPr>
                </a:tc>
                <a:extLst>
                  <a:ext uri="{0D108BD9-81ED-4DB2-BD59-A6C34878D82A}">
                    <a16:rowId xmlns:a16="http://schemas.microsoft.com/office/drawing/2014/main" val="122542429"/>
                  </a:ext>
                </a:extLst>
              </a:tr>
              <a:tr h="879384">
                <a:tc>
                  <a:txBody>
                    <a:bodyPr/>
                    <a:lstStyle/>
                    <a:p>
                      <a:pPr algn="l" fontAlgn="t"/>
                      <a:r>
                        <a:rPr lang="en-US" sz="3100">
                          <a:solidFill>
                            <a:srgbClr val="000000"/>
                          </a:solidFill>
                          <a:effectLst/>
                        </a:rPr>
                        <a:t>Mozilla Firefox</a:t>
                      </a:r>
                    </a:p>
                  </a:txBody>
                  <a:tcPr marL="413330" marR="413330" marT="99495" marB="99495">
                    <a:lnL w="12700" cap="flat" cmpd="sng" algn="ctr">
                      <a:solidFill>
                        <a:srgbClr val="A036A8"/>
                      </a:solidFill>
                      <a:prstDash val="solid"/>
                      <a:round/>
                      <a:headEnd type="none" w="med" len="med"/>
                      <a:tailEnd type="none" w="med" len="med"/>
                    </a:lnL>
                    <a:lnR w="12700" cap="flat" cmpd="sng" algn="ctr">
                      <a:solidFill>
                        <a:srgbClr val="5838A8"/>
                      </a:solidFill>
                      <a:prstDash val="solid"/>
                      <a:round/>
                      <a:headEnd type="none" w="med" len="med"/>
                      <a:tailEnd type="none" w="med" len="med"/>
                    </a:lnR>
                    <a:lnT w="4763" cap="flat" cmpd="sng" algn="ctr">
                      <a:solidFill>
                        <a:srgbClr val="A036A8"/>
                      </a:solidFill>
                      <a:prstDash val="solid"/>
                      <a:round/>
                      <a:headEnd type="none" w="med" len="med"/>
                      <a:tailEnd type="none" w="med" len="med"/>
                    </a:lnT>
                    <a:lnB w="4763" cap="flat" cmpd="sng" algn="ctr">
                      <a:solidFill>
                        <a:srgbClr val="C03EA8"/>
                      </a:solidFill>
                      <a:prstDash val="solid"/>
                      <a:round/>
                      <a:headEnd type="none" w="med" len="med"/>
                      <a:tailEnd type="none" w="med" len="med"/>
                    </a:lnB>
                    <a:solidFill>
                      <a:srgbClr val="FFFFFF"/>
                    </a:solidFill>
                  </a:tcPr>
                </a:tc>
                <a:tc>
                  <a:txBody>
                    <a:bodyPr/>
                    <a:lstStyle/>
                    <a:p>
                      <a:pPr algn="ctr" fontAlgn="t"/>
                      <a:r>
                        <a:rPr lang="en-US" sz="3100">
                          <a:solidFill>
                            <a:srgbClr val="000000"/>
                          </a:solidFill>
                          <a:effectLst/>
                        </a:rPr>
                        <a:t>Current</a:t>
                      </a:r>
                    </a:p>
                  </a:txBody>
                  <a:tcPr marL="413330" marR="413330" marT="99495" marB="99495">
                    <a:lnL w="12700" cap="flat" cmpd="sng" algn="ctr">
                      <a:solidFill>
                        <a:srgbClr val="5838A8"/>
                      </a:solidFill>
                      <a:prstDash val="solid"/>
                      <a:round/>
                      <a:headEnd type="none" w="med" len="med"/>
                      <a:tailEnd type="none" w="med" len="med"/>
                    </a:lnL>
                    <a:lnR w="12700" cap="flat" cmpd="sng" algn="ctr">
                      <a:solidFill>
                        <a:srgbClr val="5838A8"/>
                      </a:solidFill>
                      <a:prstDash val="solid"/>
                      <a:round/>
                      <a:headEnd type="none" w="med" len="med"/>
                      <a:tailEnd type="none" w="med" len="med"/>
                    </a:lnR>
                    <a:lnT w="4763" cap="flat" cmpd="sng" algn="ctr">
                      <a:solidFill>
                        <a:srgbClr val="5838A8"/>
                      </a:solidFill>
                      <a:prstDash val="solid"/>
                      <a:round/>
                      <a:headEnd type="none" w="med" len="med"/>
                      <a:tailEnd type="none" w="med" len="med"/>
                    </a:lnT>
                    <a:lnB w="4763" cap="flat" cmpd="sng" algn="ctr">
                      <a:solidFill>
                        <a:srgbClr val="303DA8"/>
                      </a:solidFill>
                      <a:prstDash val="solid"/>
                      <a:round/>
                      <a:headEnd type="none" w="med" len="med"/>
                      <a:tailEnd type="none" w="med" len="med"/>
                    </a:lnB>
                    <a:solidFill>
                      <a:srgbClr val="FFFFFF"/>
                    </a:solidFill>
                  </a:tcPr>
                </a:tc>
                <a:extLst>
                  <a:ext uri="{0D108BD9-81ED-4DB2-BD59-A6C34878D82A}">
                    <a16:rowId xmlns:a16="http://schemas.microsoft.com/office/drawing/2014/main" val="932414291"/>
                  </a:ext>
                </a:extLst>
              </a:tr>
              <a:tr h="879384">
                <a:tc>
                  <a:txBody>
                    <a:bodyPr/>
                    <a:lstStyle/>
                    <a:p>
                      <a:pPr algn="l" fontAlgn="t"/>
                      <a:r>
                        <a:rPr lang="en-US" sz="3100">
                          <a:solidFill>
                            <a:srgbClr val="000000"/>
                          </a:solidFill>
                          <a:effectLst/>
                        </a:rPr>
                        <a:t>Google Chrome, including Android</a:t>
                      </a:r>
                    </a:p>
                  </a:txBody>
                  <a:tcPr marL="413330" marR="413330" marT="99495" marB="99495">
                    <a:lnL w="12700" cap="flat" cmpd="sng" algn="ctr">
                      <a:solidFill>
                        <a:srgbClr val="C03EA8"/>
                      </a:solidFill>
                      <a:prstDash val="solid"/>
                      <a:round/>
                      <a:headEnd type="none" w="med" len="med"/>
                      <a:tailEnd type="none" w="med" len="med"/>
                    </a:lnL>
                    <a:lnR w="12700" cap="flat" cmpd="sng" algn="ctr">
                      <a:solidFill>
                        <a:srgbClr val="303DA8"/>
                      </a:solidFill>
                      <a:prstDash val="solid"/>
                      <a:round/>
                      <a:headEnd type="none" w="med" len="med"/>
                      <a:tailEnd type="none" w="med" len="med"/>
                    </a:lnR>
                    <a:lnT w="4763" cap="flat" cmpd="sng" algn="ctr">
                      <a:solidFill>
                        <a:srgbClr val="C03EA8"/>
                      </a:solidFill>
                      <a:prstDash val="solid"/>
                      <a:round/>
                      <a:headEnd type="none" w="med" len="med"/>
                      <a:tailEnd type="none" w="med" len="med"/>
                    </a:lnT>
                    <a:lnB w="4763" cap="flat" cmpd="sng" algn="ctr">
                      <a:solidFill>
                        <a:srgbClr val="C043A8"/>
                      </a:solidFill>
                      <a:prstDash val="solid"/>
                      <a:round/>
                      <a:headEnd type="none" w="med" len="med"/>
                      <a:tailEnd type="none" w="med" len="med"/>
                    </a:lnB>
                    <a:solidFill>
                      <a:srgbClr val="FFFFFF"/>
                    </a:solidFill>
                  </a:tcPr>
                </a:tc>
                <a:tc>
                  <a:txBody>
                    <a:bodyPr/>
                    <a:lstStyle/>
                    <a:p>
                      <a:pPr algn="ctr" fontAlgn="t"/>
                      <a:r>
                        <a:rPr lang="en-US" sz="3100">
                          <a:solidFill>
                            <a:srgbClr val="000000"/>
                          </a:solidFill>
                          <a:effectLst/>
                        </a:rPr>
                        <a:t>Current</a:t>
                      </a:r>
                    </a:p>
                  </a:txBody>
                  <a:tcPr marL="413330" marR="413330" marT="99495" marB="99495">
                    <a:lnL w="12700" cap="flat" cmpd="sng" algn="ctr">
                      <a:solidFill>
                        <a:srgbClr val="303DA8"/>
                      </a:solidFill>
                      <a:prstDash val="solid"/>
                      <a:round/>
                      <a:headEnd type="none" w="med" len="med"/>
                      <a:tailEnd type="none" w="med" len="med"/>
                    </a:lnL>
                    <a:lnR w="12700" cap="flat" cmpd="sng" algn="ctr">
                      <a:solidFill>
                        <a:srgbClr val="303DA8"/>
                      </a:solidFill>
                      <a:prstDash val="solid"/>
                      <a:round/>
                      <a:headEnd type="none" w="med" len="med"/>
                      <a:tailEnd type="none" w="med" len="med"/>
                    </a:lnR>
                    <a:lnT w="4763" cap="flat" cmpd="sng" algn="ctr">
                      <a:solidFill>
                        <a:srgbClr val="303DA8"/>
                      </a:solidFill>
                      <a:prstDash val="solid"/>
                      <a:round/>
                      <a:headEnd type="none" w="med" len="med"/>
                      <a:tailEnd type="none" w="med" len="med"/>
                    </a:lnT>
                    <a:lnB w="4763" cap="flat" cmpd="sng" algn="ctr">
                      <a:solidFill>
                        <a:srgbClr val="7840A8"/>
                      </a:solidFill>
                      <a:prstDash val="solid"/>
                      <a:round/>
                      <a:headEnd type="none" w="med" len="med"/>
                      <a:tailEnd type="none" w="med" len="med"/>
                    </a:lnB>
                    <a:solidFill>
                      <a:srgbClr val="FFFFFF"/>
                    </a:solidFill>
                  </a:tcPr>
                </a:tc>
                <a:extLst>
                  <a:ext uri="{0D108BD9-81ED-4DB2-BD59-A6C34878D82A}">
                    <a16:rowId xmlns:a16="http://schemas.microsoft.com/office/drawing/2014/main" val="50291385"/>
                  </a:ext>
                </a:extLst>
              </a:tr>
              <a:tr h="879384">
                <a:tc>
                  <a:txBody>
                    <a:bodyPr/>
                    <a:lstStyle/>
                    <a:p>
                      <a:pPr algn="l" fontAlgn="t"/>
                      <a:r>
                        <a:rPr lang="en-US" sz="3100">
                          <a:solidFill>
                            <a:srgbClr val="000000"/>
                          </a:solidFill>
                          <a:effectLst/>
                        </a:rPr>
                        <a:t>Safari, including iOS</a:t>
                      </a:r>
                    </a:p>
                  </a:txBody>
                  <a:tcPr marL="413330" marR="413330" marT="99495" marB="99495">
                    <a:lnL w="12700" cap="flat" cmpd="sng" algn="ctr">
                      <a:solidFill>
                        <a:srgbClr val="C043A8"/>
                      </a:solidFill>
                      <a:prstDash val="solid"/>
                      <a:round/>
                      <a:headEnd type="none" w="med" len="med"/>
                      <a:tailEnd type="none" w="med" len="med"/>
                    </a:lnL>
                    <a:lnR w="12700" cap="flat" cmpd="sng" algn="ctr">
                      <a:solidFill>
                        <a:srgbClr val="7840A8"/>
                      </a:solidFill>
                      <a:prstDash val="solid"/>
                      <a:round/>
                      <a:headEnd type="none" w="med" len="med"/>
                      <a:tailEnd type="none" w="med" len="med"/>
                    </a:lnR>
                    <a:lnT w="4763" cap="flat" cmpd="sng" algn="ctr">
                      <a:solidFill>
                        <a:srgbClr val="C043A8"/>
                      </a:solidFill>
                      <a:prstDash val="solid"/>
                      <a:round/>
                      <a:headEnd type="none" w="med" len="med"/>
                      <a:tailEnd type="none" w="med" len="med"/>
                    </a:lnT>
                    <a:lnB w="4763" cap="flat" cmpd="sng" algn="ctr">
                      <a:solidFill>
                        <a:srgbClr val="3849A8"/>
                      </a:solidFill>
                      <a:prstDash val="solid"/>
                      <a:round/>
                      <a:headEnd type="none" w="med" len="med"/>
                      <a:tailEnd type="none" w="med" len="med"/>
                    </a:lnB>
                    <a:solidFill>
                      <a:srgbClr val="FFFFFF"/>
                    </a:solidFill>
                  </a:tcPr>
                </a:tc>
                <a:tc>
                  <a:txBody>
                    <a:bodyPr/>
                    <a:lstStyle/>
                    <a:p>
                      <a:pPr algn="ctr" fontAlgn="t"/>
                      <a:r>
                        <a:rPr lang="en-US" sz="3100" dirty="0">
                          <a:solidFill>
                            <a:srgbClr val="000000"/>
                          </a:solidFill>
                          <a:effectLst/>
                        </a:rPr>
                        <a:t>Current</a:t>
                      </a:r>
                    </a:p>
                  </a:txBody>
                  <a:tcPr marL="413330" marR="413330" marT="99495" marB="99495">
                    <a:lnL w="12700" cap="flat" cmpd="sng" algn="ctr">
                      <a:solidFill>
                        <a:srgbClr val="7840A8"/>
                      </a:solidFill>
                      <a:prstDash val="solid"/>
                      <a:round/>
                      <a:headEnd type="none" w="med" len="med"/>
                      <a:tailEnd type="none" w="med" len="med"/>
                    </a:lnL>
                    <a:lnR w="12700" cap="flat" cmpd="sng" algn="ctr">
                      <a:solidFill>
                        <a:srgbClr val="7840A8"/>
                      </a:solidFill>
                      <a:prstDash val="solid"/>
                      <a:round/>
                      <a:headEnd type="none" w="med" len="med"/>
                      <a:tailEnd type="none" w="med" len="med"/>
                    </a:lnR>
                    <a:lnT w="4763" cap="flat" cmpd="sng" algn="ctr">
                      <a:solidFill>
                        <a:srgbClr val="7840A8"/>
                      </a:solidFill>
                      <a:prstDash val="solid"/>
                      <a:round/>
                      <a:headEnd type="none" w="med" len="med"/>
                      <a:tailEnd type="none" w="med" len="med"/>
                    </a:lnT>
                    <a:lnB w="4763" cap="flat" cmpd="sng" algn="ctr">
                      <a:solidFill>
                        <a:srgbClr val="5045A8"/>
                      </a:solidFill>
                      <a:prstDash val="solid"/>
                      <a:round/>
                      <a:headEnd type="none" w="med" len="med"/>
                      <a:tailEnd type="none" w="med" len="med"/>
                    </a:lnB>
                    <a:solidFill>
                      <a:srgbClr val="FFFFFF"/>
                    </a:solidFill>
                  </a:tcPr>
                </a:tc>
                <a:extLst>
                  <a:ext uri="{0D108BD9-81ED-4DB2-BD59-A6C34878D82A}">
                    <a16:rowId xmlns:a16="http://schemas.microsoft.com/office/drawing/2014/main" val="535055385"/>
                  </a:ext>
                </a:extLst>
              </a:tr>
            </a:tbl>
          </a:graphicData>
        </a:graphic>
      </p:graphicFrame>
    </p:spTree>
    <p:extLst>
      <p:ext uri="{BB962C8B-B14F-4D97-AF65-F5344CB8AC3E}">
        <p14:creationId xmlns:p14="http://schemas.microsoft.com/office/powerpoint/2010/main" val="27989628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C85F-89AB-407F-9B3A-8486715D32DB}"/>
              </a:ext>
            </a:extLst>
          </p:cNvPr>
          <p:cNvSpPr>
            <a:spLocks noGrp="1"/>
          </p:cNvSpPr>
          <p:nvPr>
            <p:ph type="title"/>
          </p:nvPr>
        </p:nvSpPr>
        <p:spPr>
          <a:xfrm>
            <a:off x="688975" y="2463247"/>
            <a:ext cx="3718928" cy="1432892"/>
          </a:xfrm>
        </p:spPr>
        <p:txBody>
          <a:bodyPr>
            <a:normAutofit fontScale="90000"/>
          </a:bodyPr>
          <a:lstStyle/>
          <a:p>
            <a:r>
              <a:rPr lang="en-US" sz="3400" dirty="0"/>
              <a:t>Blazor WebAssembly Workflow</a:t>
            </a:r>
          </a:p>
        </p:txBody>
      </p:sp>
      <p:graphicFrame>
        <p:nvGraphicFramePr>
          <p:cNvPr id="22" name="Content Placeholder 2">
            <a:extLst>
              <a:ext uri="{FF2B5EF4-FFF2-40B4-BE49-F238E27FC236}">
                <a16:creationId xmlns:a16="http://schemas.microsoft.com/office/drawing/2014/main" id="{F66BA814-0847-4DFA-BCB2-5125F51AAF58}"/>
              </a:ext>
            </a:extLst>
          </p:cNvPr>
          <p:cNvGraphicFramePr>
            <a:graphicFrameLocks noGrp="1"/>
          </p:cNvGraphicFramePr>
          <p:nvPr>
            <p:ph idx="1"/>
            <p:extLst>
              <p:ext uri="{D42A27DB-BD31-4B8C-83A1-F6EECF244321}">
                <p14:modId xmlns:p14="http://schemas.microsoft.com/office/powerpoint/2010/main" val="1400824639"/>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90255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929</TotalTime>
  <Words>1180</Words>
  <Application>Microsoft Office PowerPoint</Application>
  <PresentationFormat>Widescreen</PresentationFormat>
  <Paragraphs>192</Paragraphs>
  <Slides>37</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Consolas</vt:lpstr>
      <vt:lpstr>Courier New</vt:lpstr>
      <vt:lpstr>Gill Sans MT</vt:lpstr>
      <vt:lpstr>Inter</vt:lpstr>
      <vt:lpstr>Segoe UI</vt:lpstr>
      <vt:lpstr>SFMono-Regular</vt:lpstr>
      <vt:lpstr>urw-din</vt:lpstr>
      <vt:lpstr>Gallery</vt:lpstr>
      <vt:lpstr>Blazor WebAssembly And SignalR</vt:lpstr>
      <vt:lpstr>Kamran Ellahi</vt:lpstr>
      <vt:lpstr>Disclaimer</vt:lpstr>
      <vt:lpstr>Blazor is a SPA framework using WebAssembly to build client-side web UIs</vt:lpstr>
      <vt:lpstr>What is a SPA (Single-page application)?</vt:lpstr>
      <vt:lpstr>Hosting Models   Blazor in  two forms</vt:lpstr>
      <vt:lpstr>What is WebAssembly?</vt:lpstr>
      <vt:lpstr>WebAssembly – Supported Browsers</vt:lpstr>
      <vt:lpstr>Blazor WebAssembly Workflow</vt:lpstr>
      <vt:lpstr>WebAssembly</vt:lpstr>
      <vt:lpstr>Create your first app</vt:lpstr>
      <vt:lpstr>Prerequisites</vt:lpstr>
      <vt:lpstr>PowerPoint Presentation</vt:lpstr>
      <vt:lpstr>PowerPoint Presentation</vt:lpstr>
      <vt:lpstr>PowerPoint Presentation</vt:lpstr>
      <vt:lpstr>Components</vt:lpstr>
      <vt:lpstr>Components</vt:lpstr>
      <vt:lpstr>Components</vt:lpstr>
      <vt:lpstr>Components – With Parameter(s)</vt:lpstr>
      <vt:lpstr>Pages</vt:lpstr>
      <vt:lpstr>Pages</vt:lpstr>
      <vt:lpstr>Pages</vt:lpstr>
      <vt:lpstr>Pages – With Parameters</vt:lpstr>
      <vt:lpstr>Forms and validation</vt:lpstr>
      <vt:lpstr>Forms and validation</vt:lpstr>
      <vt:lpstr>Forms and validation – model</vt:lpstr>
      <vt:lpstr>Forms and validation – form component</vt:lpstr>
      <vt:lpstr>Forms and validation build-in input components</vt:lpstr>
      <vt:lpstr>Now SignalR</vt:lpstr>
      <vt:lpstr>What is signalR?</vt:lpstr>
      <vt:lpstr>How Signalr works? </vt:lpstr>
      <vt:lpstr>PowerPoint Presentation</vt:lpstr>
      <vt:lpstr>Establishing Full Duplex Communication</vt:lpstr>
      <vt:lpstr>To be able to use signalr we need to install SignalR nuget pakage on the server side as well as on the client side</vt:lpstr>
      <vt:lpstr>Time For Demo</vt:lpstr>
      <vt:lpstr>Questions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Taking .NET to the SPA!</dc:title>
  <dc:creator>Alan Barber</dc:creator>
  <cp:lastModifiedBy>mir kamran ellahi</cp:lastModifiedBy>
  <cp:revision>4</cp:revision>
  <dcterms:created xsi:type="dcterms:W3CDTF">2020-01-23T18:18:57Z</dcterms:created>
  <dcterms:modified xsi:type="dcterms:W3CDTF">2022-06-14T18:28:23Z</dcterms:modified>
</cp:coreProperties>
</file>