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hRYAFPY39QETwJb9tUqC8YO6Dz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daa05c490_0_8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35daa05c490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daa05c490_0_17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5daa05c490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daa05c490_0_33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35daa05c490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daa05c490_0_60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5daa05c49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aa05c490_0_0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5daa05c49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793" y="4343393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794347" y="713919"/>
            <a:ext cx="7555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3000">
                <a:solidFill>
                  <a:srgbClr val="332C2C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805814" y="1712760"/>
            <a:ext cx="36864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400">
                <a:solidFill>
                  <a:srgbClr val="332C2C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8"/>
          <p:cNvSpPr txBox="1"/>
          <p:nvPr>
            <p:ph idx="10" type="dt"/>
          </p:nvPr>
        </p:nvSpPr>
        <p:spPr>
          <a:xfrm>
            <a:off x="457200" y="4783455"/>
            <a:ext cx="21033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3.png"/><Relationship Id="rId6" Type="http://schemas.openxmlformats.org/officeDocument/2006/relationships/image" Target="../media/image2.jpg"/><Relationship Id="rId7" Type="http://schemas.openxmlformats.org/officeDocument/2006/relationships/image" Target="../media/image18.png"/><Relationship Id="rId8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1584199" y="2009551"/>
            <a:ext cx="61980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Разработка интернет-аптеки AptekaOnline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575613" y="3954916"/>
            <a:ext cx="2419038" cy="861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Выполнил: Ромасько-Николенко Роман Евгеньевич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Руководитель: Алексейко Валентина Тарасовна, Директор, от ООО «Технология Программирования»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246250" y="277625"/>
            <a:ext cx="68739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ru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Государственное бюджетное профессиональное образовательное учреждение Новосибирской области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НОВОСИБИРСКИЙ ХИМИКО-ТЕХНОЛОГИЧЕСКИЙ КОЛЛЕДЖ ИМ. Д. И. МЕНДЕЛЕЕВА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3072000" y="46576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Новосибирск 2025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958550" y="3224750"/>
            <a:ext cx="7449300" cy="4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Дипломная работа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25" y="273772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aa05c490_0_8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35daa05c490_0_8"/>
          <p:cNvSpPr txBox="1"/>
          <p:nvPr/>
        </p:nvSpPr>
        <p:spPr>
          <a:xfrm>
            <a:off x="2829600" y="446550"/>
            <a:ext cx="348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3000"/>
              <a:t>Отзывы и рейтинг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5daa05c490_0_8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6" name="Google Shape;146;g35daa05c490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925" y="1093050"/>
            <a:ext cx="6390200" cy="398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1"/>
          <p:cNvSpPr txBox="1"/>
          <p:nvPr/>
        </p:nvSpPr>
        <p:spPr>
          <a:xfrm>
            <a:off x="3185400" y="446550"/>
            <a:ext cx="27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Админ-панель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4" name="Google Shape;1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388" y="1093050"/>
            <a:ext cx="7579272" cy="389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aa05c490_0_17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5daa05c490_0_17"/>
          <p:cNvSpPr txBox="1"/>
          <p:nvPr/>
        </p:nvSpPr>
        <p:spPr>
          <a:xfrm>
            <a:off x="3185400" y="446550"/>
            <a:ext cx="277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Админ-панель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5daa05c490_0_17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2" name="Google Shape;162;g35daa05c490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488" y="1093050"/>
            <a:ext cx="6937014" cy="3385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5daa05c490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500" y="2887925"/>
            <a:ext cx="7012290" cy="17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daa05c490_0_33"/>
          <p:cNvSpPr txBox="1"/>
          <p:nvPr/>
        </p:nvSpPr>
        <p:spPr>
          <a:xfrm>
            <a:off x="180400" y="462625"/>
            <a:ext cx="640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Оптимизация производительности</a:t>
            </a:r>
            <a:endParaRPr sz="3000"/>
          </a:p>
        </p:txBody>
      </p:sp>
      <p:sp>
        <p:nvSpPr>
          <p:cNvPr id="169" name="Google Shape;169;g35daa05c490_0_33"/>
          <p:cNvSpPr txBox="1"/>
          <p:nvPr/>
        </p:nvSpPr>
        <p:spPr>
          <a:xfrm>
            <a:off x="266560" y="1570818"/>
            <a:ext cx="85065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Постраничная загрузка товаров (снижение нагрузки на сервер).</a:t>
            </a:r>
            <a:endParaRPr/>
          </a:p>
          <a:p>
            <a:pPr indent="450215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Кэширование данных (сокращение количества запросов к БД).</a:t>
            </a:r>
            <a:endParaRPr/>
          </a:p>
          <a:p>
            <a:pPr indent="450215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Индексы в базе данных (ускорение поиска и фильтрации).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5daa05c490_0_33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1" name="Google Shape;171;g35daa05c490_0_33"/>
          <p:cNvSpPr txBox="1"/>
          <p:nvPr/>
        </p:nvSpPr>
        <p:spPr>
          <a:xfrm>
            <a:off x="266525" y="1162100"/>
            <a:ext cx="240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>
                <a:solidFill>
                  <a:schemeClr val="dk1"/>
                </a:solidFill>
              </a:rPr>
              <a:t>Механизмы оптимизации:</a:t>
            </a:r>
            <a:endParaRPr/>
          </a:p>
        </p:txBody>
      </p:sp>
      <p:sp>
        <p:nvSpPr>
          <p:cNvPr id="172" name="Google Shape;172;g35daa05c490_0_33"/>
          <p:cNvSpPr/>
          <p:nvPr/>
        </p:nvSpPr>
        <p:spPr>
          <a:xfrm>
            <a:off x="25" y="273772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5daa05c490_0_33"/>
          <p:cNvSpPr txBox="1"/>
          <p:nvPr/>
        </p:nvSpPr>
        <p:spPr>
          <a:xfrm>
            <a:off x="266525" y="2796900"/>
            <a:ext cx="240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>
                <a:solidFill>
                  <a:schemeClr val="dk1"/>
                </a:solidFill>
              </a:rPr>
              <a:t>Результаты: </a:t>
            </a:r>
            <a:endParaRPr/>
          </a:p>
        </p:txBody>
      </p:sp>
      <p:sp>
        <p:nvSpPr>
          <p:cNvPr id="174" name="Google Shape;174;g35daa05c490_0_33"/>
          <p:cNvSpPr txBox="1"/>
          <p:nvPr/>
        </p:nvSpPr>
        <p:spPr>
          <a:xfrm>
            <a:off x="266560" y="3189568"/>
            <a:ext cx="850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Снижение времени загрузки страниц с 5 до 2 секунд.</a:t>
            </a:r>
            <a:endParaRPr/>
          </a:p>
          <a:p>
            <a:pPr indent="450215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Уменьшение нагрузки на сервер на 40% за счет кэширования.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daa05c490_0_60"/>
          <p:cNvSpPr txBox="1"/>
          <p:nvPr/>
        </p:nvSpPr>
        <p:spPr>
          <a:xfrm>
            <a:off x="180400" y="462625"/>
            <a:ext cx="468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ru" sz="3000">
                <a:solidFill>
                  <a:schemeClr val="dk1"/>
                </a:solidFill>
              </a:rPr>
              <a:t>Выводы и рекомендации</a:t>
            </a:r>
            <a:endParaRPr sz="3000"/>
          </a:p>
        </p:txBody>
      </p:sp>
      <p:sp>
        <p:nvSpPr>
          <p:cNvPr id="180" name="Google Shape;180;g35daa05c490_0_60"/>
          <p:cNvSpPr txBox="1"/>
          <p:nvPr/>
        </p:nvSpPr>
        <p:spPr>
          <a:xfrm>
            <a:off x="266560" y="1570818"/>
            <a:ext cx="85065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Все задачи реализованы: аутентификация, каталог, корзина, админ-панель.</a:t>
            </a:r>
            <a:endParaRPr/>
          </a:p>
          <a:p>
            <a:pPr indent="450215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Высокий уровень безопасности: шифрование паролей, логирование действий администраторов.</a:t>
            </a:r>
            <a:endParaRPr/>
          </a:p>
          <a:p>
            <a:pPr indent="450215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Удобство интерфейса: интуитивная навигация, постраничная загрузка.</a:t>
            </a:r>
            <a:endParaRPr/>
          </a:p>
          <a:p>
            <a:pPr indent="450215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Масштабируемость: архитектура позволяет расширять функционал без полной переработки.</a:t>
            </a: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5daa05c490_0_60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82" name="Google Shape;182;g35daa05c490_0_60"/>
          <p:cNvSpPr txBox="1"/>
          <p:nvPr/>
        </p:nvSpPr>
        <p:spPr>
          <a:xfrm>
            <a:off x="266525" y="1162100"/>
            <a:ext cx="240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">
                <a:solidFill>
                  <a:schemeClr val="dk1"/>
                </a:solidFill>
              </a:rPr>
              <a:t>Основные результаты:</a:t>
            </a:r>
            <a:endParaRPr/>
          </a:p>
        </p:txBody>
      </p:sp>
      <p:sp>
        <p:nvSpPr>
          <p:cNvPr id="183" name="Google Shape;183;g35daa05c490_0_60"/>
          <p:cNvSpPr/>
          <p:nvPr/>
        </p:nvSpPr>
        <p:spPr>
          <a:xfrm>
            <a:off x="25" y="273772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5daa05c490_0_60"/>
          <p:cNvSpPr txBox="1"/>
          <p:nvPr/>
        </p:nvSpPr>
        <p:spPr>
          <a:xfrm>
            <a:off x="266525" y="3534150"/>
            <a:ext cx="240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Перспективы развития:</a:t>
            </a:r>
            <a:endParaRPr/>
          </a:p>
        </p:txBody>
      </p:sp>
      <p:sp>
        <p:nvSpPr>
          <p:cNvPr id="185" name="Google Shape;185;g35daa05c490_0_60"/>
          <p:cNvSpPr txBox="1"/>
          <p:nvPr/>
        </p:nvSpPr>
        <p:spPr>
          <a:xfrm>
            <a:off x="266560" y="3940693"/>
            <a:ext cx="85065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Расширение интеграции с логистическими сервисами.</a:t>
            </a:r>
            <a:endParaRPr>
              <a:solidFill>
                <a:schemeClr val="dk1"/>
              </a:solidFill>
            </a:endParaRPr>
          </a:p>
          <a:p>
            <a:pPr indent="450215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</a:t>
            </a:r>
            <a:r>
              <a:rPr lang="ru">
                <a:solidFill>
                  <a:schemeClr val="dk1"/>
                </a:solidFill>
              </a:rPr>
              <a:t>Интеграция с аналитическими инструментами для персонализированных рекомендаций.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/>
        </p:nvSpPr>
        <p:spPr>
          <a:xfrm>
            <a:off x="180400" y="204502"/>
            <a:ext cx="2858636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 и задачи </a:t>
            </a:r>
            <a:endParaRPr/>
          </a:p>
        </p:txBody>
      </p:sp>
      <p:sp>
        <p:nvSpPr>
          <p:cNvPr id="71" name="Google Shape;71;p2"/>
          <p:cNvSpPr txBox="1"/>
          <p:nvPr/>
        </p:nvSpPr>
        <p:spPr>
          <a:xfrm>
            <a:off x="266560" y="1878593"/>
            <a:ext cx="8506580" cy="31085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215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Реализация системы регистрации и авторизации пользователей через номер телефона.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215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Создание каталога товаров с возможностью поиска, фильтрации и детального просмотра характеристик препаратов.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215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Разработка функционала корзины покупок и системы оформления заказов.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215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Обеспечение административной панели для управления контентом, товарами и пользователями.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215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Интеграция механизмов безопасности для защиты персональных данных и истории заказов.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0215" lvl="0" marL="0" marR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	Оптимизация пользовательского интерфейса для повышения удобства и снижения порога входа для новых пользователей.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73" name="Google Shape;73;p2"/>
          <p:cNvSpPr txBox="1"/>
          <p:nvPr/>
        </p:nvSpPr>
        <p:spPr>
          <a:xfrm>
            <a:off x="266559" y="847181"/>
            <a:ext cx="62350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Цель: создание полноценной системы, которая обеспечивает удобный доступ к лекарственным препаратам через интернет.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266560" y="1570816"/>
            <a:ext cx="84029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/>
          </a:p>
        </p:txBody>
      </p:sp>
      <p:sp>
        <p:nvSpPr>
          <p:cNvPr id="75" name="Google Shape;75;p2"/>
          <p:cNvSpPr/>
          <p:nvPr/>
        </p:nvSpPr>
        <p:spPr>
          <a:xfrm>
            <a:off x="25" y="273772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/>
          <p:nvPr/>
        </p:nvSpPr>
        <p:spPr>
          <a:xfrm>
            <a:off x="25" y="273772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1370359" y="446550"/>
            <a:ext cx="640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Выбор инструментальных средств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background" id="82" name="Google Shape;8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439" y="1277502"/>
            <a:ext cx="2588494" cy="1294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83" name="Google Shape;8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1081321"/>
            <a:ext cx="1686609" cy="1686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84" name="Google Shape;8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75189" y="2924110"/>
            <a:ext cx="1480230" cy="148023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Picture background" id="86" name="Google Shape;8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4443" y="2767930"/>
            <a:ext cx="3164485" cy="17800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87" name="Google Shape;8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93921" y="2172011"/>
            <a:ext cx="2482817" cy="1191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background" id="88" name="Google Shape;8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-121646" y="1669998"/>
            <a:ext cx="2376653" cy="2376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3000450" y="446550"/>
            <a:ext cx="31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База данных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363" y="1114827"/>
            <a:ext cx="7695273" cy="34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descr="C:\Users\pamks\Downloads\Airbrush-Image-Enhancer-1748280327226.jpeg" id="97" name="Google Shape;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7375" y="1122319"/>
            <a:ext cx="8038465" cy="3624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1686216" y="446550"/>
            <a:ext cx="5771565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страницы «Товар»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423" y="1093050"/>
            <a:ext cx="5549153" cy="3776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1412527" y="446550"/>
            <a:ext cx="6318945" cy="6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Интерфейс страницы «Профиль»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8049" y="1124083"/>
            <a:ext cx="6564305" cy="3813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daa05c490_0_0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5daa05c490_0_0"/>
          <p:cNvSpPr txBox="1"/>
          <p:nvPr/>
        </p:nvSpPr>
        <p:spPr>
          <a:xfrm>
            <a:off x="2424750" y="446550"/>
            <a:ext cx="429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" sz="3000"/>
              <a:t>Система аутификации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5daa05c490_0_0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1" name="Google Shape;121;g35daa05c490_0_0" title="d[j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150" y="1245450"/>
            <a:ext cx="6689743" cy="36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8"/>
          <p:cNvSpPr txBox="1"/>
          <p:nvPr/>
        </p:nvSpPr>
        <p:spPr>
          <a:xfrm>
            <a:off x="3000450" y="446550"/>
            <a:ext cx="314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Каталог товаров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8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800" y="1093050"/>
            <a:ext cx="6340418" cy="40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/>
          <p:nvPr/>
        </p:nvSpPr>
        <p:spPr>
          <a:xfrm>
            <a:off x="25" y="273766"/>
            <a:ext cx="9144000" cy="23813"/>
          </a:xfrm>
          <a:custGeom>
            <a:rect b="b" l="l" r="r" t="t"/>
            <a:pathLst>
              <a:path extrusionOk="0" h="47625" w="18288000">
                <a:moveTo>
                  <a:pt x="18287937" y="0"/>
                </a:moveTo>
                <a:lnTo>
                  <a:pt x="0" y="0"/>
                </a:lnTo>
                <a:lnTo>
                  <a:pt x="0" y="47625"/>
                </a:lnTo>
                <a:lnTo>
                  <a:pt x="18287937" y="47625"/>
                </a:lnTo>
                <a:lnTo>
                  <a:pt x="18287937" y="0"/>
                </a:lnTo>
                <a:close/>
              </a:path>
            </a:pathLst>
          </a:custGeom>
          <a:solidFill>
            <a:srgbClr val="332C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2842375" y="446550"/>
            <a:ext cx="345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Корзина и заказы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93751" y="1093050"/>
            <a:ext cx="2806203" cy="369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9"/>
          <p:cNvSpPr txBox="1"/>
          <p:nvPr>
            <p:ph idx="12" type="sldNum"/>
          </p:nvPr>
        </p:nvSpPr>
        <p:spPr>
          <a:xfrm>
            <a:off x="6583680" y="4783455"/>
            <a:ext cx="2103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925" y="1093050"/>
            <a:ext cx="5998513" cy="369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